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6" r:id="rId3"/>
    <p:sldId id="315" r:id="rId4"/>
    <p:sldId id="323" r:id="rId5"/>
    <p:sldId id="317" r:id="rId6"/>
    <p:sldId id="313" r:id="rId7"/>
    <p:sldId id="314" r:id="rId8"/>
    <p:sldId id="319" r:id="rId9"/>
    <p:sldId id="306" r:id="rId10"/>
    <p:sldId id="308" r:id="rId11"/>
    <p:sldId id="309" r:id="rId12"/>
    <p:sldId id="320" r:id="rId13"/>
    <p:sldId id="322" r:id="rId14"/>
    <p:sldId id="321" r:id="rId15"/>
    <p:sldId id="318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5737" autoAdjust="0"/>
  </p:normalViewPr>
  <p:slideViewPr>
    <p:cSldViewPr>
      <p:cViewPr varScale="1">
        <p:scale>
          <a:sx n="98" d="100"/>
          <a:sy n="98" d="100"/>
        </p:scale>
        <p:origin x="-99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347E0-EB17-4C6B-8384-482BA2E7FD40}" type="datetimeFigureOut">
              <a:rPr lang="en-US" smtClean="0"/>
              <a:t>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5F0DC-7CC6-4E3A-9CDD-EF56367A6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2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1AB91E6-43F6-4C90-A4B5-E33116632C78}" type="datetimeFigureOut">
              <a:rPr lang="en-US" smtClean="0"/>
              <a:t>1/15/2016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CF3BA5-F460-44AD-9B75-0FB234B10D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75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Vermont 2014 Point-in-Time Annual Statewide Count of Homelessness, </a:t>
            </a:r>
            <a:r>
              <a:rPr lang="en-US" i="1" baseline="0" dirty="0" smtClean="0"/>
              <a:t>available at</a:t>
            </a:r>
            <a:r>
              <a:rPr lang="en-US" i="0" baseline="0" dirty="0" smtClean="0"/>
              <a:t> http://helpingtohousevt.org/wp-content/uploads/2014/04/2014-PIT-Report.pdf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Vermont Department of Corrections 2013 Facts and Figures, </a:t>
            </a:r>
            <a:r>
              <a:rPr lang="en-US" i="1" baseline="0" dirty="0" smtClean="0"/>
              <a:t>available at</a:t>
            </a:r>
            <a:r>
              <a:rPr lang="en-US" i="0" baseline="0" dirty="0" smtClean="0"/>
              <a:t> http://www.doc.state.vt.us/about/reports/latest-facts-figures-adobe/view</a:t>
            </a:r>
          </a:p>
          <a:p>
            <a:pPr marL="228600" indent="-228600">
              <a:buAutoNum type="arabicPeriod"/>
            </a:pPr>
            <a:r>
              <a:rPr lang="en-US" i="0" baseline="0" dirty="0" smtClean="0"/>
              <a:t>Vermont Department of Health 2013 Treatment Totals, </a:t>
            </a:r>
            <a:r>
              <a:rPr lang="en-US" i="1" baseline="0" dirty="0" smtClean="0"/>
              <a:t>available at</a:t>
            </a:r>
            <a:r>
              <a:rPr lang="en-US" i="0" baseline="0" dirty="0" smtClean="0"/>
              <a:t> http://healthvermont.gov/adap/treatment/documents/data/totals/TotalTreatedbySAandFY.pdf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F3BA5-F460-44AD-9B75-0FB234B10D0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16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15,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047582" y="2324100"/>
            <a:ext cx="5654458" cy="28575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 Pilot Program to Help SNAP Participants with Significant Barriers Obtain Employment and Increase Wages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153400" cy="1438836"/>
          </a:xfrm>
        </p:spPr>
        <p:txBody>
          <a:bodyPr>
            <a:noAutofit/>
          </a:bodyPr>
          <a:lstStyle/>
          <a:p>
            <a:r>
              <a:rPr lang="en-US" sz="3600" cap="none" dirty="0" smtClean="0">
                <a:latin typeface="Franklin Gothic Medium" panose="020B0603020102020204" pitchFamily="34" charset="0"/>
              </a:rPr>
              <a:t>Vermont’s Supplemental Nutrition Assistance Program (SNAP) Employment and Training (E&amp;T) Pilot</a:t>
            </a:r>
            <a:endParaRPr lang="en-US" sz="3600" cap="none" dirty="0"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5181600"/>
            <a:ext cx="3520440" cy="10058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 descr="C:\Users\bobby.arnell\Desktop\Pil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2438400"/>
            <a:ext cx="2743200" cy="195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8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Control Group Services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Control Group Participants Will Be Placed in Vermont’s Current SNAP E&amp;T Program</a:t>
            </a:r>
            <a:r>
              <a:rPr lang="en-US" dirty="0"/>
              <a:t> </a:t>
            </a:r>
            <a:r>
              <a:rPr lang="en-US" dirty="0" smtClean="0"/>
              <a:t>Administered by DOL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Services Include: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Vocational assessment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Access to WIOA employment services as resources allow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Monthly follow-up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90-day post-placement support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Treatment Group Services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Individuals Will Participate in Inter-Agency Clinical Assessment to Determine Unique Barriers and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Case Management Services Provided by DOL  Based on Clinical Assessment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C:\Users\bobby.arnell\Desktop\876547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2916606" cy="20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24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Treatment Group Services -- Continued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 Treatment </a:t>
            </a:r>
            <a:r>
              <a:rPr lang="en-US" dirty="0"/>
              <a:t>Participants Will Have Access to </a:t>
            </a:r>
            <a:r>
              <a:rPr lang="en-US" dirty="0" smtClean="0"/>
              <a:t>“</a:t>
            </a:r>
            <a:r>
              <a:rPr lang="en-US" dirty="0"/>
              <a:t>Cross-Barrier Services</a:t>
            </a:r>
            <a:r>
              <a:rPr lang="en-US" dirty="0" smtClean="0"/>
              <a:t>” or “Universal Core Services”</a:t>
            </a:r>
            <a:endParaRPr lang="en-US" dirty="0"/>
          </a:p>
          <a:p>
            <a:pPr lvl="1"/>
            <a:r>
              <a:rPr lang="en-US" dirty="0"/>
              <a:t>Financial Literacy Training</a:t>
            </a:r>
          </a:p>
          <a:p>
            <a:pPr lvl="1"/>
            <a:r>
              <a:rPr lang="en-US" dirty="0"/>
              <a:t>CCV’s Governor’s Career Ready Certificate (GCRC) Program</a:t>
            </a:r>
          </a:p>
          <a:p>
            <a:pPr lvl="1"/>
            <a:r>
              <a:rPr lang="en-US" dirty="0"/>
              <a:t>Basic Education and Literacy/GED Completion</a:t>
            </a:r>
          </a:p>
          <a:p>
            <a:pPr lvl="1"/>
            <a:r>
              <a:rPr lang="en-US" dirty="0" smtClean="0"/>
              <a:t>“Progressive Employment” Services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Direct </a:t>
            </a:r>
            <a:r>
              <a:rPr lang="en-US" dirty="0"/>
              <a:t>Job Placements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Apprenticeships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On-the-Job Training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Work Experiences with Training Allowance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Company Tour and Job Shadows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Temp-to-Hire Programs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Treatment Group Services -- Continued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All Treatment Participants Will Also Have Access to Post-Employment Support Services</a:t>
            </a:r>
          </a:p>
          <a:p>
            <a:pPr lvl="1"/>
            <a:r>
              <a:rPr lang="en-US" dirty="0" smtClean="0"/>
              <a:t>Transportation Assistance</a:t>
            </a:r>
          </a:p>
          <a:p>
            <a:pPr lvl="1"/>
            <a:r>
              <a:rPr lang="en-US" dirty="0" smtClean="0"/>
              <a:t>Apprenticeship Tools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Reimbursement for Cost of Textbooks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2" descr="C:\Users\bobby.arnell\Desktop\employmentopportunit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93012"/>
            <a:ext cx="2952750" cy="217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Treatment Group Services -- Continued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“Targeted” Services Will Be Available to Participants Assessed with a Corresponding Barrier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Examples Include, But Are Not Limited To:</a:t>
            </a:r>
          </a:p>
          <a:p>
            <a:pPr lvl="1"/>
            <a:r>
              <a:rPr lang="en-US" dirty="0" smtClean="0"/>
              <a:t>Homelessness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Rapid re-housing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Housing search and placement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Financial aid to prevent eviction</a:t>
            </a:r>
          </a:p>
          <a:p>
            <a:pPr lvl="1"/>
            <a:r>
              <a:rPr lang="en-US" dirty="0" smtClean="0"/>
              <a:t>Addiction/Mental Health Issues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Recovery coaching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Substance abuse outpatient services</a:t>
            </a:r>
          </a:p>
          <a:p>
            <a:pPr lvl="1"/>
            <a:r>
              <a:rPr lang="en-US" dirty="0" smtClean="0"/>
              <a:t>Criminal Convictions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Fidelity Bonding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7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Desired Outcomes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Once employed, at least 70% will retain their jobs for at least two quarters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least 50% will complete Governor’s  Career Ready Certificate (GCRC)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least 30% will complete industry recognized certification and training programs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At least 40% will complete financial literacy training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Increase in earnings post-Pilot compared to pre-Pilot wages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Reduction in Pilot participants’ dependency on public assistance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Increase in enrollment in post-secondary education and training post-Pilot compared to pre-pilot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Pilot Background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Agricultural Act of 2014 Set Aside $200 Million to be Used for SNAP E&amp;T Pilots</a:t>
            </a:r>
          </a:p>
          <a:p>
            <a:pPr lvl="1"/>
            <a:r>
              <a:rPr lang="en-US" dirty="0" smtClean="0"/>
              <a:t>Statutory Goal: to test new methods for E&amp;T programs and services to “increase employment and earnings and reduce reliance on public benefits”</a:t>
            </a:r>
          </a:p>
          <a:p>
            <a:pPr lvl="1"/>
            <a:r>
              <a:rPr lang="en-US" dirty="0" smtClean="0"/>
              <a:t>A maximum of 10 States received funding as determined through a competitive grant application process</a:t>
            </a:r>
          </a:p>
          <a:p>
            <a:pPr lvl="2"/>
            <a:r>
              <a:rPr lang="en-US" dirty="0" smtClean="0"/>
              <a:t>States/project areas awarded funding were: Vermont, Fresno County (CA), Delaware, Georgia, Illinois, Kansas, Kentucky, Mississippi, Virginia, and Washington.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States awarded between $3.4 Million and $22.3 Million per pilot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122" name="Picture 2" descr="C:\Users\bobby.arnell\Desktop\198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34" y="5410200"/>
            <a:ext cx="1810166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2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Franklin Gothic Medium" panose="020B0603020102020204" pitchFamily="34" charset="0"/>
              </a:rPr>
              <a:t>Vermont’s SNAP E&amp;T Pilot </a:t>
            </a:r>
            <a:r>
              <a:rPr lang="en-US" sz="2700" dirty="0" smtClean="0">
                <a:latin typeface="Franklin Gothic Medium" panose="020B0603020102020204" pitchFamily="34" charset="0"/>
              </a:rPr>
              <a:t/>
            </a:r>
            <a:br>
              <a:rPr lang="en-US" sz="2700" dirty="0" smtClean="0">
                <a:latin typeface="Franklin Gothic Medium" panose="020B0603020102020204" pitchFamily="34" charset="0"/>
              </a:rPr>
            </a:br>
            <a:r>
              <a:rPr lang="en-US" sz="3600" dirty="0" smtClean="0">
                <a:latin typeface="Franklin Gothic Medium" panose="020B0603020102020204" pitchFamily="34" charset="0"/>
              </a:rPr>
              <a:t>Jobs </a:t>
            </a:r>
            <a:r>
              <a:rPr lang="en-US" sz="3600" dirty="0" smtClean="0">
                <a:latin typeface="Franklin Gothic Medium" panose="020B0603020102020204" pitchFamily="34" charset="0"/>
              </a:rPr>
              <a:t>for </a:t>
            </a:r>
            <a:r>
              <a:rPr lang="en-US" sz="3600" dirty="0" smtClean="0">
                <a:latin typeface="Franklin Gothic Medium" panose="020B0603020102020204" pitchFamily="34" charset="0"/>
              </a:rPr>
              <a:t>Independence (JFI)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Focuses on individuals in Vermont with significant barriers to employment </a:t>
            </a:r>
          </a:p>
          <a:p>
            <a:pPr lvl="1"/>
            <a:r>
              <a:rPr lang="en-US" dirty="0" smtClean="0"/>
              <a:t>Homeless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Vermonters with Addiction and/or Mental Health Issues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Vermonters with Prior Criminal Convictions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Participants Must be SNAP Recipients (who are not receiving TANF) with Mandatory Work Requirements</a:t>
            </a:r>
          </a:p>
          <a:p>
            <a:pPr lvl="1"/>
            <a:r>
              <a:rPr lang="en-US" dirty="0" smtClean="0">
                <a:cs typeface="Times New Roman" panose="02020603050405020304" pitchFamily="18" charset="0"/>
              </a:rPr>
              <a:t>A majority of individuals meeting this requirement are referred to as Able-bodied Adults without Dependents (ABAWDs)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Pilot will seek to enroll at least 3,000 participants (with at least 1,500 in “treatment group”)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Target Populations in Vermont/Statistics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Homelessness</a:t>
            </a:r>
          </a:p>
          <a:p>
            <a:pPr lvl="1"/>
            <a:r>
              <a:rPr lang="en-US" dirty="0" smtClean="0"/>
              <a:t>In 2014, over 1,500 Vermonters found to suffer from homelessness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Prior Criminal Convictions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In  2013, over 8,000 criminal offenders found to be participating in each of the following post-conviction correctional activities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Re-entry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Probation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Parole</a:t>
            </a:r>
          </a:p>
          <a:p>
            <a:pPr lvl="2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Intermediate Sanctions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Addiction/Mental Health Issues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In 2013, over 9,000 Vermont adults were treated for substance abuse</a:t>
            </a:r>
            <a:endParaRPr lang="en-US" dirty="0">
              <a:cs typeface="Times New Roman" panose="02020603050405020304" pitchFamily="18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Jobs </a:t>
            </a:r>
            <a:r>
              <a:rPr lang="en-US" sz="3600" dirty="0" smtClean="0">
                <a:latin typeface="Franklin Gothic Medium" panose="020B0603020102020204" pitchFamily="34" charset="0"/>
              </a:rPr>
              <a:t>for </a:t>
            </a:r>
            <a:r>
              <a:rPr lang="en-US" sz="3600" dirty="0" smtClean="0">
                <a:latin typeface="Franklin Gothic Medium" panose="020B0603020102020204" pitchFamily="34" charset="0"/>
              </a:rPr>
              <a:t>Independence </a:t>
            </a:r>
            <a:r>
              <a:rPr lang="en-US" sz="3600" dirty="0" smtClean="0">
                <a:latin typeface="Franklin Gothic Medium" panose="020B0603020102020204" pitchFamily="34" charset="0"/>
              </a:rPr>
              <a:t>--  Continued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Vermont Will </a:t>
            </a:r>
            <a:r>
              <a:rPr lang="en-US" dirty="0"/>
              <a:t>R</a:t>
            </a:r>
            <a:r>
              <a:rPr lang="en-US" dirty="0" smtClean="0"/>
              <a:t>eceive $8.9 Million to be used for Pilot Services and Administration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Pilot will Begin on March 7</a:t>
            </a:r>
            <a:r>
              <a:rPr lang="en-US" baseline="30000" dirty="0" smtClean="0">
                <a:cs typeface="Times New Roman" panose="02020603050405020304" pitchFamily="18" charset="0"/>
              </a:rPr>
              <a:t>th</a:t>
            </a:r>
            <a:r>
              <a:rPr lang="en-US" dirty="0" smtClean="0">
                <a:cs typeface="Times New Roman" panose="02020603050405020304" pitchFamily="18" charset="0"/>
              </a:rPr>
              <a:t> and will last until December 2018.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Pilot Monitoring and Evaluation to be Conducted by Mathematica Policy Research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4098" name="Picture 2" descr="C:\Users\bobby.arnell\Desktop\82136499m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05400"/>
            <a:ext cx="2139713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4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JFI </a:t>
            </a:r>
            <a:r>
              <a:rPr lang="en-US" sz="3600" dirty="0" smtClean="0">
                <a:latin typeface="Franklin Gothic Medium" panose="020B0603020102020204" pitchFamily="34" charset="0"/>
              </a:rPr>
              <a:t>Partners and Stakeholders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Department for Children and Families (DCF), Economic Services Division (ESD)- </a:t>
            </a:r>
            <a:r>
              <a:rPr lang="en-US" sz="1200" i="1" dirty="0" smtClean="0"/>
              <a:t>Anne McBee- Director, Tracy Collier-Program Manager, Jennifer Herwood- Data Manager</a:t>
            </a:r>
          </a:p>
          <a:p>
            <a:pPr lvl="1"/>
            <a:r>
              <a:rPr lang="en-US" dirty="0" smtClean="0"/>
              <a:t>Oversee implementation and administration of pilot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Department of Disabilities, Aging, and Independent Living (DAIL), Division of Vocational Rehabilitation (VR)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Perform comprehensive psychosocial assessment of pilot participants to determine a participant’s individual employment needs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Department of Labor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Perform case management and service placement for pilot participants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4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JFI</a:t>
            </a:r>
            <a:r>
              <a:rPr lang="en-US" sz="3600" dirty="0" smtClean="0">
                <a:latin typeface="Franklin Gothic Medium" panose="020B0603020102020204" pitchFamily="34" charset="0"/>
              </a:rPr>
              <a:t> </a:t>
            </a:r>
            <a:r>
              <a:rPr lang="en-US" sz="3600" dirty="0" smtClean="0">
                <a:latin typeface="Franklin Gothic Medium" panose="020B0603020102020204" pitchFamily="34" charset="0"/>
              </a:rPr>
              <a:t>Partners and Stakeholders – Cont.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Community </a:t>
            </a:r>
            <a:r>
              <a:rPr lang="en-US" dirty="0">
                <a:cs typeface="Times New Roman" panose="02020603050405020304" pitchFamily="18" charset="0"/>
              </a:rPr>
              <a:t>Action Agencies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cs typeface="Times New Roman" panose="02020603050405020304" pitchFamily="18" charset="0"/>
              </a:rPr>
              <a:t>Targeted participant </a:t>
            </a:r>
            <a:r>
              <a:rPr lang="en-US" dirty="0" smtClean="0">
                <a:cs typeface="Times New Roman" panose="02020603050405020304" pitchFamily="18" charset="0"/>
              </a:rPr>
              <a:t>recruitment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Community College of Vermont (CCV)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Administration of Governor’s Career Ready Certificate (GCRC) Program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Other Non-Profit Training, Education, and Support Providers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Recruitment and Retention</a:t>
            </a:r>
          </a:p>
          <a:p>
            <a:pPr lvl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Targeted employment support services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146" name="Picture 2" descr="C:\Users\bobby.arnell\Desktop\Shaking-Han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493525"/>
            <a:ext cx="28194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3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JFI </a:t>
            </a:r>
            <a:r>
              <a:rPr lang="en-US" sz="3600" dirty="0" smtClean="0">
                <a:latin typeface="Franklin Gothic Medium" panose="020B0603020102020204" pitchFamily="34" charset="0"/>
              </a:rPr>
              <a:t>Framework 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Recruitment</a:t>
            </a:r>
          </a:p>
          <a:p>
            <a:pPr lvl="1"/>
            <a:r>
              <a:rPr lang="en-US" dirty="0" smtClean="0"/>
              <a:t>Participant enrollment will be obtained through a combination of targeted recruitment and referral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SNAP Eligibility Determination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Those individuals meeting target population criteria and determined SNAP-eligible with mandatory work requirements will be referred for pilot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Informed Consent/Random Assignment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Random assignment to control or treatment groups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Control Group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Will receive current SNAP E&amp;T services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dirty="0" smtClean="0">
                <a:cs typeface="Times New Roman" panose="02020603050405020304" pitchFamily="18" charset="0"/>
              </a:rPr>
              <a:t>Treatment Group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cs typeface="Times New Roman" panose="02020603050405020304" pitchFamily="18" charset="0"/>
              </a:rPr>
              <a:t>Will receive new and expanded SNAP E&amp;T Pilot services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ranklin Gothic Medium" panose="020B0603020102020204" pitchFamily="34" charset="0"/>
              </a:rPr>
              <a:t>		      JFI </a:t>
            </a:r>
            <a:r>
              <a:rPr lang="en-US" sz="3600" dirty="0" smtClean="0">
                <a:latin typeface="Franklin Gothic Medium" panose="020B0603020102020204" pitchFamily="34" charset="0"/>
              </a:rPr>
              <a:t>Flowchart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2" name="Rounded Rectangle 1"/>
          <p:cNvSpPr>
            <a:spLocks noChangeArrowheads="1"/>
          </p:cNvSpPr>
          <p:nvPr/>
        </p:nvSpPr>
        <p:spPr bwMode="auto">
          <a:xfrm>
            <a:off x="685801" y="1028700"/>
            <a:ext cx="1996072" cy="74257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RECRUITMENT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Community Action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Agencies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ounded Rectangle 3"/>
          <p:cNvSpPr>
            <a:spLocks noChangeArrowheads="1"/>
          </p:cNvSpPr>
          <p:nvPr/>
        </p:nvSpPr>
        <p:spPr bwMode="auto">
          <a:xfrm>
            <a:off x="5918375" y="731643"/>
            <a:ext cx="2274780" cy="63995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WALK-IN and ONLINE APPLICANTS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"/>
          <p:cNvSpPr>
            <a:spLocks noChangeArrowheads="1"/>
          </p:cNvSpPr>
          <p:nvPr/>
        </p:nvSpPr>
        <p:spPr bwMode="auto">
          <a:xfrm>
            <a:off x="3184255" y="1539383"/>
            <a:ext cx="2259186" cy="70843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taBook-Roman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SNAP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Eligibility Determination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ESD-BPS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ounded Rectangle 5"/>
          <p:cNvSpPr>
            <a:spLocks noChangeArrowheads="1"/>
          </p:cNvSpPr>
          <p:nvPr/>
        </p:nvSpPr>
        <p:spPr bwMode="auto">
          <a:xfrm>
            <a:off x="3312817" y="2819400"/>
            <a:ext cx="2002062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VDOL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latin typeface="MetaBook-Roman" charset="0"/>
                <a:cs typeface="Times New Roman" pitchFamily="18" charset="0"/>
              </a:rPr>
              <a:t>Orientation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ounded Rectangle 6"/>
          <p:cNvSpPr>
            <a:spLocks noChangeArrowheads="1"/>
          </p:cNvSpPr>
          <p:nvPr/>
        </p:nvSpPr>
        <p:spPr bwMode="auto">
          <a:xfrm>
            <a:off x="3499069" y="3810000"/>
            <a:ext cx="1557729" cy="5488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RANDOM ASSIGNMENT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ounded Rectangle 9"/>
          <p:cNvSpPr>
            <a:spLocks noChangeArrowheads="1"/>
          </p:cNvSpPr>
          <p:nvPr/>
        </p:nvSpPr>
        <p:spPr bwMode="auto">
          <a:xfrm>
            <a:off x="2523677" y="4782364"/>
            <a:ext cx="1578280" cy="5488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latin typeface="MetaBook-Roman" charset="0"/>
                <a:cs typeface="Times New Roman" pitchFamily="18" charset="0"/>
              </a:rPr>
              <a:t>CONTROL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Down Arrow 13"/>
          <p:cNvSpPr>
            <a:spLocks noChangeArrowheads="1"/>
          </p:cNvSpPr>
          <p:nvPr/>
        </p:nvSpPr>
        <p:spPr bwMode="auto">
          <a:xfrm>
            <a:off x="5160656" y="5460959"/>
            <a:ext cx="308446" cy="381484"/>
          </a:xfrm>
          <a:prstGeom prst="downArrow">
            <a:avLst>
              <a:gd name="adj1" fmla="val 50000"/>
              <a:gd name="adj2" fmla="val 52610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Down Arrow 15"/>
          <p:cNvSpPr>
            <a:spLocks noChangeArrowheads="1"/>
          </p:cNvSpPr>
          <p:nvPr/>
        </p:nvSpPr>
        <p:spPr bwMode="auto">
          <a:xfrm rot="3553660">
            <a:off x="5553292" y="1320215"/>
            <a:ext cx="300038" cy="426244"/>
          </a:xfrm>
          <a:prstGeom prst="downArrow">
            <a:avLst>
              <a:gd name="adj1" fmla="val 50000"/>
              <a:gd name="adj2" fmla="val 49957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Down Arrow 16"/>
          <p:cNvSpPr>
            <a:spLocks noChangeArrowheads="1"/>
          </p:cNvSpPr>
          <p:nvPr/>
        </p:nvSpPr>
        <p:spPr bwMode="auto">
          <a:xfrm rot="2790663">
            <a:off x="3743335" y="4455061"/>
            <a:ext cx="331548" cy="322660"/>
          </a:xfrm>
          <a:prstGeom prst="downArrow">
            <a:avLst>
              <a:gd name="adj1" fmla="val 50000"/>
              <a:gd name="adj2" fmla="val 5599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Down Arrow 17"/>
          <p:cNvSpPr>
            <a:spLocks noChangeArrowheads="1"/>
          </p:cNvSpPr>
          <p:nvPr/>
        </p:nvSpPr>
        <p:spPr bwMode="auto">
          <a:xfrm>
            <a:off x="4146703" y="2362200"/>
            <a:ext cx="334288" cy="319088"/>
          </a:xfrm>
          <a:prstGeom prst="downArrow">
            <a:avLst>
              <a:gd name="adj1" fmla="val 50000"/>
              <a:gd name="adj2" fmla="val 50158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Down Arrow 18"/>
          <p:cNvSpPr>
            <a:spLocks noChangeArrowheads="1"/>
          </p:cNvSpPr>
          <p:nvPr/>
        </p:nvSpPr>
        <p:spPr bwMode="auto">
          <a:xfrm rot="18190067">
            <a:off x="2814501" y="1314183"/>
            <a:ext cx="300166" cy="382884"/>
          </a:xfrm>
          <a:prstGeom prst="downArrow">
            <a:avLst>
              <a:gd name="adj1" fmla="val 50000"/>
              <a:gd name="adj2" fmla="val 52085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Down Arrow 19"/>
          <p:cNvSpPr>
            <a:spLocks noChangeArrowheads="1"/>
          </p:cNvSpPr>
          <p:nvPr/>
        </p:nvSpPr>
        <p:spPr bwMode="auto">
          <a:xfrm>
            <a:off x="4151252" y="3429000"/>
            <a:ext cx="334288" cy="319088"/>
          </a:xfrm>
          <a:prstGeom prst="downArrow">
            <a:avLst>
              <a:gd name="adj1" fmla="val 50000"/>
              <a:gd name="adj2" fmla="val 50158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ounded Rectangle 6"/>
          <p:cNvSpPr>
            <a:spLocks noChangeArrowheads="1"/>
          </p:cNvSpPr>
          <p:nvPr/>
        </p:nvSpPr>
        <p:spPr bwMode="auto">
          <a:xfrm>
            <a:off x="4536014" y="4793988"/>
            <a:ext cx="1557729" cy="5488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TREATMENT</a:t>
            </a:r>
            <a:r>
              <a:rPr kumimoji="0" lang="en-US" alt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Down Arrow 16"/>
          <p:cNvSpPr>
            <a:spLocks noChangeArrowheads="1"/>
          </p:cNvSpPr>
          <p:nvPr/>
        </p:nvSpPr>
        <p:spPr bwMode="auto">
          <a:xfrm rot="18904125">
            <a:off x="4546516" y="4455054"/>
            <a:ext cx="331548" cy="322660"/>
          </a:xfrm>
          <a:prstGeom prst="downArrow">
            <a:avLst>
              <a:gd name="adj1" fmla="val 50000"/>
              <a:gd name="adj2" fmla="val 5599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Rounded Rectangle 6"/>
          <p:cNvSpPr>
            <a:spLocks noChangeArrowheads="1"/>
          </p:cNvSpPr>
          <p:nvPr/>
        </p:nvSpPr>
        <p:spPr bwMode="auto">
          <a:xfrm>
            <a:off x="4321106" y="5910900"/>
            <a:ext cx="1987546" cy="794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b="1" dirty="0" smtClean="0">
              <a:latin typeface="MetaBook-Roman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 smtClean="0">
                <a:latin typeface="MetaBook-Roman" charset="0"/>
                <a:cs typeface="Times New Roman" pitchFamily="18" charset="0"/>
              </a:rPr>
              <a:t>Employment Assessment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dirty="0" smtClean="0">
                <a:latin typeface="MetaBook-Roman" charset="0"/>
                <a:cs typeface="Times New Roman" pitchFamily="18" charset="0"/>
              </a:rPr>
              <a:t>VR-EAP Counselors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Down Arrow 16"/>
          <p:cNvSpPr>
            <a:spLocks noChangeArrowheads="1"/>
          </p:cNvSpPr>
          <p:nvPr/>
        </p:nvSpPr>
        <p:spPr bwMode="auto">
          <a:xfrm rot="16200000">
            <a:off x="6534664" y="6054777"/>
            <a:ext cx="331548" cy="392632"/>
          </a:xfrm>
          <a:prstGeom prst="downArrow">
            <a:avLst>
              <a:gd name="adj1" fmla="val 50000"/>
              <a:gd name="adj2" fmla="val 55992"/>
            </a:avLst>
          </a:prstGeom>
          <a:solidFill>
            <a:srgbClr val="4F81BD"/>
          </a:solidFill>
          <a:ln w="2540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ounded Rectangle 6"/>
          <p:cNvSpPr>
            <a:spLocks noChangeArrowheads="1"/>
          </p:cNvSpPr>
          <p:nvPr/>
        </p:nvSpPr>
        <p:spPr bwMode="auto">
          <a:xfrm>
            <a:off x="7028851" y="5976653"/>
            <a:ext cx="1557729" cy="54887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579B8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taBook-Roman" charset="0"/>
                <a:ea typeface="Times New Roman" pitchFamily="18" charset="0"/>
                <a:cs typeface="Times New Roman" pitchFamily="18" charset="0"/>
              </a:rPr>
              <a:t>Services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557630"/>
      </a:dk2>
      <a:lt2>
        <a:srgbClr val="F3F2DC"/>
      </a:lt2>
      <a:accent1>
        <a:srgbClr val="5482AB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2961</TotalTime>
  <Words>874</Words>
  <Application>Microsoft Office PowerPoint</Application>
  <PresentationFormat>On-screen Show (4:3)</PresentationFormat>
  <Paragraphs>147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Vermont’s Supplemental Nutrition Assistance Program (SNAP) Employment and Training (E&amp;T) Pilot</vt:lpstr>
      <vt:lpstr>Pilot Background</vt:lpstr>
      <vt:lpstr>Vermont’s SNAP E&amp;T Pilot  Jobs for Independence (JFI)</vt:lpstr>
      <vt:lpstr>Target Populations in Vermont/Statistics</vt:lpstr>
      <vt:lpstr>Jobs for Independence --  Continued</vt:lpstr>
      <vt:lpstr>JFI Partners and Stakeholders</vt:lpstr>
      <vt:lpstr>JFI Partners and Stakeholders – Cont.</vt:lpstr>
      <vt:lpstr>JFI Framework </vt:lpstr>
      <vt:lpstr>        JFI Flowchart</vt:lpstr>
      <vt:lpstr>Control Group Services</vt:lpstr>
      <vt:lpstr>Treatment Group Services</vt:lpstr>
      <vt:lpstr>Treatment Group Services -- Continued</vt:lpstr>
      <vt:lpstr>Treatment Group Services -- Continued</vt:lpstr>
      <vt:lpstr>Treatment Group Services -- Continued</vt:lpstr>
      <vt:lpstr>Desired Outcomes</vt:lpstr>
    </vt:vector>
  </TitlesOfParts>
  <Company>Agency Of Human Services - State Of 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Agency of Human Services  Department of Children and Families Economic Services Division</dc:title>
  <dc:creator>Desrochers, Traci</dc:creator>
  <cp:lastModifiedBy>Collier, Tracy</cp:lastModifiedBy>
  <cp:revision>157</cp:revision>
  <cp:lastPrinted>2015-04-21T17:48:32Z</cp:lastPrinted>
  <dcterms:created xsi:type="dcterms:W3CDTF">2015-01-12T22:31:16Z</dcterms:created>
  <dcterms:modified xsi:type="dcterms:W3CDTF">2016-01-15T20:52:50Z</dcterms:modified>
</cp:coreProperties>
</file>