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86" r:id="rId20"/>
    <p:sldId id="288" r:id="rId21"/>
    <p:sldId id="291" r:id="rId22"/>
    <p:sldId id="292" r:id="rId23"/>
    <p:sldId id="285" r:id="rId24"/>
    <p:sldId id="275" r:id="rId25"/>
    <p:sldId id="276" r:id="rId26"/>
    <p:sldId id="277" r:id="rId27"/>
    <p:sldId id="278" r:id="rId28"/>
    <p:sldId id="279" r:id="rId29"/>
    <p:sldId id="280" r:id="rId30"/>
    <p:sldId id="281" r:id="rId31"/>
    <p:sldId id="282" r:id="rId32"/>
    <p:sldId id="28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7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brzovic.000\Desktop\VI_SPDAT_MASTER_LI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VI-SPDAT Scores</a:t>
            </a:r>
          </a:p>
        </c:rich>
      </c:tx>
      <c:overlay val="0"/>
    </c:title>
    <c:autoTitleDeleted val="0"/>
    <c:plotArea>
      <c:layout/>
      <c:barChart>
        <c:barDir val="col"/>
        <c:grouping val="clustered"/>
        <c:varyColors val="0"/>
        <c:ser>
          <c:idx val="0"/>
          <c:order val="0"/>
          <c:tx>
            <c:v>Frequency</c:v>
          </c:tx>
          <c:invertIfNegative val="0"/>
          <c:cat>
            <c:strRef>
              <c:f>Sheet1!$J$2:$J$15</c:f>
              <c:strCache>
                <c:ptCount val="14"/>
                <c:pt idx="0">
                  <c:v>5</c:v>
                </c:pt>
                <c:pt idx="1">
                  <c:v>6</c:v>
                </c:pt>
                <c:pt idx="2">
                  <c:v>7</c:v>
                </c:pt>
                <c:pt idx="3">
                  <c:v>8</c:v>
                </c:pt>
                <c:pt idx="4">
                  <c:v>9</c:v>
                </c:pt>
                <c:pt idx="5">
                  <c:v>10</c:v>
                </c:pt>
                <c:pt idx="6">
                  <c:v>11</c:v>
                </c:pt>
                <c:pt idx="7">
                  <c:v>12</c:v>
                </c:pt>
                <c:pt idx="8">
                  <c:v>13</c:v>
                </c:pt>
                <c:pt idx="9">
                  <c:v>14</c:v>
                </c:pt>
                <c:pt idx="10">
                  <c:v>15</c:v>
                </c:pt>
                <c:pt idx="11">
                  <c:v>16</c:v>
                </c:pt>
                <c:pt idx="12">
                  <c:v>17</c:v>
                </c:pt>
                <c:pt idx="13">
                  <c:v>More</c:v>
                </c:pt>
              </c:strCache>
            </c:strRef>
          </c:cat>
          <c:val>
            <c:numRef>
              <c:f>Sheet1!$K$2:$K$15</c:f>
              <c:numCache>
                <c:formatCode>General</c:formatCode>
                <c:ptCount val="14"/>
                <c:pt idx="0">
                  <c:v>34</c:v>
                </c:pt>
                <c:pt idx="1">
                  <c:v>37</c:v>
                </c:pt>
                <c:pt idx="2">
                  <c:v>34</c:v>
                </c:pt>
                <c:pt idx="3">
                  <c:v>37</c:v>
                </c:pt>
                <c:pt idx="4">
                  <c:v>44</c:v>
                </c:pt>
                <c:pt idx="5">
                  <c:v>53</c:v>
                </c:pt>
                <c:pt idx="6">
                  <c:v>60</c:v>
                </c:pt>
                <c:pt idx="7">
                  <c:v>47</c:v>
                </c:pt>
                <c:pt idx="8">
                  <c:v>26</c:v>
                </c:pt>
                <c:pt idx="9">
                  <c:v>21</c:v>
                </c:pt>
                <c:pt idx="10">
                  <c:v>17</c:v>
                </c:pt>
                <c:pt idx="11">
                  <c:v>4</c:v>
                </c:pt>
                <c:pt idx="12">
                  <c:v>1</c:v>
                </c:pt>
                <c:pt idx="13">
                  <c:v>0</c:v>
                </c:pt>
              </c:numCache>
            </c:numRef>
          </c:val>
          <c:extLst>
            <c:ext xmlns:c16="http://schemas.microsoft.com/office/drawing/2014/chart" uri="{C3380CC4-5D6E-409C-BE32-E72D297353CC}">
              <c16:uniqueId val="{00000000-5D06-4E4D-B8A6-48C30EF0B3CD}"/>
            </c:ext>
          </c:extLst>
        </c:ser>
        <c:dLbls>
          <c:showLegendKey val="0"/>
          <c:showVal val="0"/>
          <c:showCatName val="0"/>
          <c:showSerName val="0"/>
          <c:showPercent val="0"/>
          <c:showBubbleSize val="0"/>
        </c:dLbls>
        <c:gapWidth val="150"/>
        <c:axId val="100563968"/>
        <c:axId val="65042048"/>
      </c:barChart>
      <c:catAx>
        <c:axId val="100563968"/>
        <c:scaling>
          <c:orientation val="minMax"/>
        </c:scaling>
        <c:delete val="0"/>
        <c:axPos val="b"/>
        <c:title>
          <c:tx>
            <c:rich>
              <a:bodyPr/>
              <a:lstStyle/>
              <a:p>
                <a:pPr>
                  <a:defRPr/>
                </a:pPr>
                <a:r>
                  <a:rPr lang="en-US"/>
                  <a:t>Score</a:t>
                </a:r>
              </a:p>
            </c:rich>
          </c:tx>
          <c:overlay val="0"/>
        </c:title>
        <c:numFmt formatCode="General" sourceLinked="0"/>
        <c:majorTickMark val="out"/>
        <c:minorTickMark val="none"/>
        <c:tickLblPos val="nextTo"/>
        <c:crossAx val="65042048"/>
        <c:crosses val="autoZero"/>
        <c:auto val="1"/>
        <c:lblAlgn val="ctr"/>
        <c:lblOffset val="100"/>
        <c:noMultiLvlLbl val="0"/>
      </c:catAx>
      <c:valAx>
        <c:axId val="65042048"/>
        <c:scaling>
          <c:orientation val="minMax"/>
        </c:scaling>
        <c:delete val="0"/>
        <c:axPos val="l"/>
        <c:title>
          <c:tx>
            <c:rich>
              <a:bodyPr/>
              <a:lstStyle/>
              <a:p>
                <a:pPr>
                  <a:defRPr/>
                </a:pPr>
                <a:r>
                  <a:rPr lang="en-US"/>
                  <a:t>Frequency</a:t>
                </a:r>
              </a:p>
            </c:rich>
          </c:tx>
          <c:overlay val="0"/>
        </c:title>
        <c:numFmt formatCode="General" sourceLinked="1"/>
        <c:majorTickMark val="out"/>
        <c:minorTickMark val="none"/>
        <c:tickLblPos val="nextTo"/>
        <c:crossAx val="100563968"/>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6AC7F2-B946-4AE9-A441-B9C43A306F48}" type="datetimeFigureOut">
              <a:rPr lang="en-US" smtClean="0"/>
              <a:t>8/16/2017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E68494-BE81-4B71-80D9-2210111EDDDB}" type="slidenum">
              <a:rPr lang="en-US" smtClean="0"/>
              <a:t>‹#›</a:t>
            </a:fld>
            <a:endParaRPr lang="en-US"/>
          </a:p>
        </p:txBody>
      </p:sp>
    </p:spTree>
    <p:extLst>
      <p:ext uri="{BB962C8B-B14F-4D97-AF65-F5344CB8AC3E}">
        <p14:creationId xmlns:p14="http://schemas.microsoft.com/office/powerpoint/2010/main" val="268311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88A-06D2-D249-BA3E-B22F19402477}" type="slidenum">
              <a:rPr lang="en-US" smtClean="0"/>
              <a:t>20</a:t>
            </a:fld>
            <a:endParaRPr lang="en-US"/>
          </a:p>
        </p:txBody>
      </p:sp>
    </p:spTree>
    <p:extLst>
      <p:ext uri="{BB962C8B-B14F-4D97-AF65-F5344CB8AC3E}">
        <p14:creationId xmlns:p14="http://schemas.microsoft.com/office/powerpoint/2010/main" val="4081926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may get PSH,</a:t>
            </a:r>
            <a:r>
              <a:rPr lang="en-US" baseline="0" dirty="0"/>
              <a:t> but gets next available resource, which in many communities may be RRH</a:t>
            </a:r>
            <a:endParaRPr lang="en-US" dirty="0"/>
          </a:p>
        </p:txBody>
      </p:sp>
      <p:sp>
        <p:nvSpPr>
          <p:cNvPr id="4" name="Slide Number Placeholder 3"/>
          <p:cNvSpPr>
            <a:spLocks noGrp="1"/>
          </p:cNvSpPr>
          <p:nvPr>
            <p:ph type="sldNum" sz="quarter" idx="10"/>
          </p:nvPr>
        </p:nvSpPr>
        <p:spPr/>
        <p:txBody>
          <a:bodyPr/>
          <a:lstStyle/>
          <a:p>
            <a:fld id="{E241D88A-06D2-D249-BA3E-B22F19402477}" type="slidenum">
              <a:rPr lang="en-US" smtClean="0"/>
              <a:t>22</a:t>
            </a:fld>
            <a:endParaRPr lang="en-US"/>
          </a:p>
        </p:txBody>
      </p:sp>
    </p:spTree>
    <p:extLst>
      <p:ext uri="{BB962C8B-B14F-4D97-AF65-F5344CB8AC3E}">
        <p14:creationId xmlns:p14="http://schemas.microsoft.com/office/powerpoint/2010/main" val="123704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6B54F1-CB76-4CF4-AA99-343D20780B72}"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F732D-AAE7-40A8-885A-3029D18E357A}" type="slidenum">
              <a:rPr lang="en-US" smtClean="0"/>
              <a:t>‹#›</a:t>
            </a:fld>
            <a:endParaRPr lang="en-US"/>
          </a:p>
        </p:txBody>
      </p:sp>
    </p:spTree>
    <p:extLst>
      <p:ext uri="{BB962C8B-B14F-4D97-AF65-F5344CB8AC3E}">
        <p14:creationId xmlns:p14="http://schemas.microsoft.com/office/powerpoint/2010/main" val="27832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B54F1-CB76-4CF4-AA99-343D20780B72}"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F732D-AAE7-40A8-885A-3029D18E357A}" type="slidenum">
              <a:rPr lang="en-US" smtClean="0"/>
              <a:t>‹#›</a:t>
            </a:fld>
            <a:endParaRPr lang="en-US"/>
          </a:p>
        </p:txBody>
      </p:sp>
    </p:spTree>
    <p:extLst>
      <p:ext uri="{BB962C8B-B14F-4D97-AF65-F5344CB8AC3E}">
        <p14:creationId xmlns:p14="http://schemas.microsoft.com/office/powerpoint/2010/main" val="2608843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B54F1-CB76-4CF4-AA99-343D20780B72}"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F732D-AAE7-40A8-885A-3029D18E357A}" type="slidenum">
              <a:rPr lang="en-US" smtClean="0"/>
              <a:t>‹#›</a:t>
            </a:fld>
            <a:endParaRPr lang="en-US"/>
          </a:p>
        </p:txBody>
      </p:sp>
    </p:spTree>
    <p:extLst>
      <p:ext uri="{BB962C8B-B14F-4D97-AF65-F5344CB8AC3E}">
        <p14:creationId xmlns:p14="http://schemas.microsoft.com/office/powerpoint/2010/main" val="187630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B54F1-CB76-4CF4-AA99-343D20780B72}"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F732D-AAE7-40A8-885A-3029D18E357A}" type="slidenum">
              <a:rPr lang="en-US" smtClean="0"/>
              <a:t>‹#›</a:t>
            </a:fld>
            <a:endParaRPr lang="en-US"/>
          </a:p>
        </p:txBody>
      </p:sp>
    </p:spTree>
    <p:extLst>
      <p:ext uri="{BB962C8B-B14F-4D97-AF65-F5344CB8AC3E}">
        <p14:creationId xmlns:p14="http://schemas.microsoft.com/office/powerpoint/2010/main" val="3458663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B54F1-CB76-4CF4-AA99-343D20780B72}"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F732D-AAE7-40A8-885A-3029D18E357A}" type="slidenum">
              <a:rPr lang="en-US" smtClean="0"/>
              <a:t>‹#›</a:t>
            </a:fld>
            <a:endParaRPr lang="en-US"/>
          </a:p>
        </p:txBody>
      </p:sp>
    </p:spTree>
    <p:extLst>
      <p:ext uri="{BB962C8B-B14F-4D97-AF65-F5344CB8AC3E}">
        <p14:creationId xmlns:p14="http://schemas.microsoft.com/office/powerpoint/2010/main" val="164396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6B54F1-CB76-4CF4-AA99-343D20780B72}"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F732D-AAE7-40A8-885A-3029D18E357A}" type="slidenum">
              <a:rPr lang="en-US" smtClean="0"/>
              <a:t>‹#›</a:t>
            </a:fld>
            <a:endParaRPr lang="en-US"/>
          </a:p>
        </p:txBody>
      </p:sp>
    </p:spTree>
    <p:extLst>
      <p:ext uri="{BB962C8B-B14F-4D97-AF65-F5344CB8AC3E}">
        <p14:creationId xmlns:p14="http://schemas.microsoft.com/office/powerpoint/2010/main" val="318315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6B54F1-CB76-4CF4-AA99-343D20780B72}"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7F732D-AAE7-40A8-885A-3029D18E357A}" type="slidenum">
              <a:rPr lang="en-US" smtClean="0"/>
              <a:t>‹#›</a:t>
            </a:fld>
            <a:endParaRPr lang="en-US"/>
          </a:p>
        </p:txBody>
      </p:sp>
    </p:spTree>
    <p:extLst>
      <p:ext uri="{BB962C8B-B14F-4D97-AF65-F5344CB8AC3E}">
        <p14:creationId xmlns:p14="http://schemas.microsoft.com/office/powerpoint/2010/main" val="39799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6B54F1-CB76-4CF4-AA99-343D20780B72}"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F732D-AAE7-40A8-885A-3029D18E357A}" type="slidenum">
              <a:rPr lang="en-US" smtClean="0"/>
              <a:t>‹#›</a:t>
            </a:fld>
            <a:endParaRPr lang="en-US"/>
          </a:p>
        </p:txBody>
      </p:sp>
    </p:spTree>
    <p:extLst>
      <p:ext uri="{BB962C8B-B14F-4D97-AF65-F5344CB8AC3E}">
        <p14:creationId xmlns:p14="http://schemas.microsoft.com/office/powerpoint/2010/main" val="214843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B54F1-CB76-4CF4-AA99-343D20780B72}"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7F732D-AAE7-40A8-885A-3029D18E357A}" type="slidenum">
              <a:rPr lang="en-US" smtClean="0"/>
              <a:t>‹#›</a:t>
            </a:fld>
            <a:endParaRPr lang="en-US"/>
          </a:p>
        </p:txBody>
      </p:sp>
    </p:spTree>
    <p:extLst>
      <p:ext uri="{BB962C8B-B14F-4D97-AF65-F5344CB8AC3E}">
        <p14:creationId xmlns:p14="http://schemas.microsoft.com/office/powerpoint/2010/main" val="975759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6B54F1-CB76-4CF4-AA99-343D20780B72}"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F732D-AAE7-40A8-885A-3029D18E357A}" type="slidenum">
              <a:rPr lang="en-US" smtClean="0"/>
              <a:t>‹#›</a:t>
            </a:fld>
            <a:endParaRPr lang="en-US"/>
          </a:p>
        </p:txBody>
      </p:sp>
    </p:spTree>
    <p:extLst>
      <p:ext uri="{BB962C8B-B14F-4D97-AF65-F5344CB8AC3E}">
        <p14:creationId xmlns:p14="http://schemas.microsoft.com/office/powerpoint/2010/main" val="316183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6B54F1-CB76-4CF4-AA99-343D20780B72}"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F732D-AAE7-40A8-885A-3029D18E357A}" type="slidenum">
              <a:rPr lang="en-US" smtClean="0"/>
              <a:t>‹#›</a:t>
            </a:fld>
            <a:endParaRPr lang="en-US"/>
          </a:p>
        </p:txBody>
      </p:sp>
    </p:spTree>
    <p:extLst>
      <p:ext uri="{BB962C8B-B14F-4D97-AF65-F5344CB8AC3E}">
        <p14:creationId xmlns:p14="http://schemas.microsoft.com/office/powerpoint/2010/main" val="4263879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B54F1-CB76-4CF4-AA99-343D20780B72}" type="datetimeFigureOut">
              <a:rPr lang="en-US" smtClean="0"/>
              <a:t>8/16/2017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F732D-AAE7-40A8-885A-3029D18E357A}" type="slidenum">
              <a:rPr lang="en-US" smtClean="0"/>
              <a:t>‹#›</a:t>
            </a:fld>
            <a:endParaRPr lang="en-US"/>
          </a:p>
        </p:txBody>
      </p:sp>
    </p:spTree>
    <p:extLst>
      <p:ext uri="{BB962C8B-B14F-4D97-AF65-F5344CB8AC3E}">
        <p14:creationId xmlns:p14="http://schemas.microsoft.com/office/powerpoint/2010/main" val="528801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S LEARNING CLINIC - ORGCOD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3694947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6064"/>
            <a:ext cx="9144000" cy="4965871"/>
          </a:xfrm>
          <a:prstGeom prst="rect">
            <a:avLst/>
          </a:prstGeom>
        </p:spPr>
      </p:pic>
    </p:spTree>
    <p:extLst>
      <p:ext uri="{BB962C8B-B14F-4D97-AF65-F5344CB8AC3E}">
        <p14:creationId xmlns:p14="http://schemas.microsoft.com/office/powerpoint/2010/main" val="598374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0514"/>
            <a:ext cx="9144000" cy="4956972"/>
          </a:xfrm>
          <a:prstGeom prst="rect">
            <a:avLst/>
          </a:prstGeom>
        </p:spPr>
      </p:pic>
    </p:spTree>
    <p:extLst>
      <p:ext uri="{BB962C8B-B14F-4D97-AF65-F5344CB8AC3E}">
        <p14:creationId xmlns:p14="http://schemas.microsoft.com/office/powerpoint/2010/main" val="2169183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4559"/>
            <a:ext cx="9144000" cy="5048881"/>
          </a:xfrm>
          <a:prstGeom prst="rect">
            <a:avLst/>
          </a:prstGeom>
        </p:spPr>
      </p:pic>
    </p:spTree>
    <p:extLst>
      <p:ext uri="{BB962C8B-B14F-4D97-AF65-F5344CB8AC3E}">
        <p14:creationId xmlns:p14="http://schemas.microsoft.com/office/powerpoint/2010/main" val="3691317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930"/>
            <a:ext cx="9144000" cy="4994140"/>
          </a:xfrm>
          <a:prstGeom prst="rect">
            <a:avLst/>
          </a:prstGeom>
        </p:spPr>
      </p:pic>
    </p:spTree>
    <p:extLst>
      <p:ext uri="{BB962C8B-B14F-4D97-AF65-F5344CB8AC3E}">
        <p14:creationId xmlns:p14="http://schemas.microsoft.com/office/powerpoint/2010/main" val="1807173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9525"/>
            <a:ext cx="9144000" cy="4579269"/>
          </a:xfrm>
          <a:prstGeom prst="rect">
            <a:avLst/>
          </a:prstGeom>
        </p:spPr>
      </p:pic>
    </p:spTree>
    <p:extLst>
      <p:ext uri="{BB962C8B-B14F-4D97-AF65-F5344CB8AC3E}">
        <p14:creationId xmlns:p14="http://schemas.microsoft.com/office/powerpoint/2010/main" val="3795535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1420"/>
            <a:ext cx="9144000" cy="5055160"/>
          </a:xfrm>
          <a:prstGeom prst="rect">
            <a:avLst/>
          </a:prstGeom>
        </p:spPr>
      </p:pic>
    </p:spTree>
    <p:extLst>
      <p:ext uri="{BB962C8B-B14F-4D97-AF65-F5344CB8AC3E}">
        <p14:creationId xmlns:p14="http://schemas.microsoft.com/office/powerpoint/2010/main" val="2272931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7299"/>
            <a:ext cx="9144000" cy="5003721"/>
          </a:xfrm>
          <a:prstGeom prst="rect">
            <a:avLst/>
          </a:prstGeom>
        </p:spPr>
      </p:pic>
    </p:spTree>
    <p:extLst>
      <p:ext uri="{BB962C8B-B14F-4D97-AF65-F5344CB8AC3E}">
        <p14:creationId xmlns:p14="http://schemas.microsoft.com/office/powerpoint/2010/main" val="1798975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8734"/>
            <a:ext cx="9144000" cy="4980531"/>
          </a:xfrm>
          <a:prstGeom prst="rect">
            <a:avLst/>
          </a:prstGeom>
        </p:spPr>
      </p:pic>
    </p:spTree>
    <p:extLst>
      <p:ext uri="{BB962C8B-B14F-4D97-AF65-F5344CB8AC3E}">
        <p14:creationId xmlns:p14="http://schemas.microsoft.com/office/powerpoint/2010/main" val="2118769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0678"/>
            <a:ext cx="9144000" cy="4996644"/>
          </a:xfrm>
          <a:prstGeom prst="rect">
            <a:avLst/>
          </a:prstGeom>
        </p:spPr>
      </p:pic>
    </p:spTree>
    <p:extLst>
      <p:ext uri="{BB962C8B-B14F-4D97-AF65-F5344CB8AC3E}">
        <p14:creationId xmlns:p14="http://schemas.microsoft.com/office/powerpoint/2010/main" val="3997247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Prioritization &amp; Matching</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Primarily two:</a:t>
            </a:r>
          </a:p>
          <a:p>
            <a:r>
              <a:rPr lang="en-US" sz="4400" dirty="0"/>
              <a:t>Bucket Prioritization </a:t>
            </a:r>
          </a:p>
          <a:p>
            <a:r>
              <a:rPr lang="en-US" sz="4400" dirty="0"/>
              <a:t>Continuous Prioritization</a:t>
            </a:r>
          </a:p>
        </p:txBody>
      </p:sp>
      <p:pic>
        <p:nvPicPr>
          <p:cNvPr id="4" name="Content Placeholder 7" descr="Screen Shot 2013-07-20 at 11.05.08 AM.png"/>
          <p:cNvPicPr>
            <a:picLocks noChangeAspect="1"/>
          </p:cNvPicPr>
          <p:nvPr/>
        </p:nvPicPr>
        <p:blipFill>
          <a:blip r:embed="rId2">
            <a:extLst>
              <a:ext uri="{28A0092B-C50C-407E-A947-70E740481C1C}">
                <a14:useLocalDpi xmlns:a14="http://schemas.microsoft.com/office/drawing/2010/main" val="0"/>
              </a:ext>
            </a:extLst>
          </a:blip>
          <a:srcRect t="-47448" b="-47448"/>
          <a:stretch>
            <a:fillRect/>
          </a:stretch>
        </p:blipFill>
        <p:spPr>
          <a:xfrm>
            <a:off x="7066187" y="5624966"/>
            <a:ext cx="1891547" cy="1334787"/>
          </a:xfrm>
          <a:prstGeom prst="rect">
            <a:avLst/>
          </a:prstGeom>
        </p:spPr>
      </p:pic>
    </p:spTree>
    <p:extLst>
      <p:ext uri="{BB962C8B-B14F-4D97-AF65-F5344CB8AC3E}">
        <p14:creationId xmlns:p14="http://schemas.microsoft.com/office/powerpoint/2010/main" val="167746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S LEARNING CLINIC - ORGCOD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2336774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Distribution of Scores</a:t>
            </a:r>
          </a:p>
        </p:txBody>
      </p:sp>
      <p:sp>
        <p:nvSpPr>
          <p:cNvPr id="4" name="Freeform 3"/>
          <p:cNvSpPr/>
          <p:nvPr/>
        </p:nvSpPr>
        <p:spPr>
          <a:xfrm>
            <a:off x="1425063" y="2734646"/>
            <a:ext cx="6006281" cy="1750140"/>
          </a:xfrm>
          <a:custGeom>
            <a:avLst/>
            <a:gdLst>
              <a:gd name="connsiteX0" fmla="*/ 0 w 8170606"/>
              <a:gd name="connsiteY0" fmla="*/ 1896714 h 2083527"/>
              <a:gd name="connsiteX1" fmla="*/ 442452 w 8170606"/>
              <a:gd name="connsiteY1" fmla="*/ 1690237 h 2083527"/>
              <a:gd name="connsiteX2" fmla="*/ 1691148 w 8170606"/>
              <a:gd name="connsiteY2" fmla="*/ 382547 h 2083527"/>
              <a:gd name="connsiteX3" fmla="*/ 3048000 w 8170606"/>
              <a:gd name="connsiteY3" fmla="*/ 48250 h 2083527"/>
              <a:gd name="connsiteX4" fmla="*/ 4827639 w 8170606"/>
              <a:gd name="connsiteY4" fmla="*/ 195734 h 2083527"/>
              <a:gd name="connsiteX5" fmla="*/ 7305368 w 8170606"/>
              <a:gd name="connsiteY5" fmla="*/ 1808224 h 2083527"/>
              <a:gd name="connsiteX6" fmla="*/ 8170606 w 8170606"/>
              <a:gd name="connsiteY6" fmla="*/ 2083527 h 20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0606" h="2083527">
                <a:moveTo>
                  <a:pt x="0" y="1896714"/>
                </a:moveTo>
                <a:cubicBezTo>
                  <a:pt x="80297" y="1919656"/>
                  <a:pt x="160594" y="1942598"/>
                  <a:pt x="442452" y="1690237"/>
                </a:cubicBezTo>
                <a:cubicBezTo>
                  <a:pt x="724310" y="1437876"/>
                  <a:pt x="1256890" y="656211"/>
                  <a:pt x="1691148" y="382547"/>
                </a:cubicBezTo>
                <a:cubicBezTo>
                  <a:pt x="2125406" y="108883"/>
                  <a:pt x="2525252" y="79385"/>
                  <a:pt x="3048000" y="48250"/>
                </a:cubicBezTo>
                <a:cubicBezTo>
                  <a:pt x="3570748" y="17115"/>
                  <a:pt x="4118078" y="-97595"/>
                  <a:pt x="4827639" y="195734"/>
                </a:cubicBezTo>
                <a:cubicBezTo>
                  <a:pt x="5537200" y="489063"/>
                  <a:pt x="6748207" y="1493592"/>
                  <a:pt x="7305368" y="1808224"/>
                </a:cubicBezTo>
                <a:cubicBezTo>
                  <a:pt x="7862529" y="2122856"/>
                  <a:pt x="8031316" y="2039282"/>
                  <a:pt x="8170606" y="2083527"/>
                </a:cubicBezTo>
              </a:path>
            </a:pathLst>
          </a:custGeom>
          <a:noFill/>
          <a:ln w="38100"/>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sz="1350">
              <a:solidFill>
                <a:prstClr val="white"/>
              </a:solidFill>
            </a:endParaRPr>
          </a:p>
        </p:txBody>
      </p:sp>
      <p:cxnSp>
        <p:nvCxnSpPr>
          <p:cNvPr id="6" name="Straight Connector 5"/>
          <p:cNvCxnSpPr/>
          <p:nvPr/>
        </p:nvCxnSpPr>
        <p:spPr>
          <a:xfrm>
            <a:off x="1511711" y="4581219"/>
            <a:ext cx="6146390" cy="147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511710" y="4653478"/>
            <a:ext cx="6146390" cy="300082"/>
          </a:xfrm>
          <a:prstGeom prst="rect">
            <a:avLst/>
          </a:prstGeom>
          <a:noFill/>
        </p:spPr>
        <p:txBody>
          <a:bodyPr wrap="square" rtlCol="0">
            <a:spAutoFit/>
          </a:bodyPr>
          <a:lstStyle/>
          <a:p>
            <a:pPr defTabSz="342900"/>
            <a:r>
              <a:rPr lang="en-US" sz="1350" dirty="0">
                <a:solidFill>
                  <a:srgbClr val="3C3C3C"/>
                </a:solidFill>
              </a:rPr>
              <a:t>1	2	3	4	5	6	7	8	10	11	12	13	14	15	16	17	18	</a:t>
            </a:r>
          </a:p>
        </p:txBody>
      </p:sp>
      <p:pic>
        <p:nvPicPr>
          <p:cNvPr id="8" name="Content Placeholder 7" descr="Screen Shot 2013-07-20 at 11.05.08 AM.png"/>
          <p:cNvPicPr>
            <a:picLocks noChangeAspect="1"/>
          </p:cNvPicPr>
          <p:nvPr/>
        </p:nvPicPr>
        <p:blipFill>
          <a:blip r:embed="rId3">
            <a:extLst>
              <a:ext uri="{28A0092B-C50C-407E-A947-70E740481C1C}">
                <a14:useLocalDpi xmlns:a14="http://schemas.microsoft.com/office/drawing/2010/main" val="0"/>
              </a:ext>
            </a:extLst>
          </a:blip>
          <a:srcRect t="-47448" b="-47448"/>
          <a:stretch>
            <a:fillRect/>
          </a:stretch>
        </p:blipFill>
        <p:spPr>
          <a:xfrm>
            <a:off x="7066187" y="5624966"/>
            <a:ext cx="1891547" cy="1334787"/>
          </a:xfrm>
          <a:prstGeom prst="rect">
            <a:avLst/>
          </a:prstGeom>
        </p:spPr>
      </p:pic>
    </p:spTree>
    <p:extLst>
      <p:ext uri="{BB962C8B-B14F-4D97-AF65-F5344CB8AC3E}">
        <p14:creationId xmlns:p14="http://schemas.microsoft.com/office/powerpoint/2010/main" val="292528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Score “Buckets” for Matching</a:t>
            </a:r>
          </a:p>
        </p:txBody>
      </p:sp>
      <p:sp>
        <p:nvSpPr>
          <p:cNvPr id="3" name="Content Placeholder 2"/>
          <p:cNvSpPr>
            <a:spLocks noGrp="1"/>
          </p:cNvSpPr>
          <p:nvPr>
            <p:ph idx="1"/>
          </p:nvPr>
        </p:nvSpPr>
        <p:spPr>
          <a:xfrm>
            <a:off x="1198306" y="1705283"/>
            <a:ext cx="6459794" cy="3190569"/>
          </a:xfrm>
        </p:spPr>
        <p:txBody>
          <a:bodyPr/>
          <a:lstStyle/>
          <a:p>
            <a:pPr marL="0" indent="0">
              <a:buNone/>
            </a:pPr>
            <a:r>
              <a:rPr lang="en-US" dirty="0"/>
              <a:t>Mainstream		 PSH			RRH</a:t>
            </a:r>
          </a:p>
        </p:txBody>
      </p:sp>
      <p:sp>
        <p:nvSpPr>
          <p:cNvPr id="4" name="Freeform 3"/>
          <p:cNvSpPr/>
          <p:nvPr/>
        </p:nvSpPr>
        <p:spPr>
          <a:xfrm>
            <a:off x="1425063" y="2734646"/>
            <a:ext cx="6006281" cy="1750140"/>
          </a:xfrm>
          <a:custGeom>
            <a:avLst/>
            <a:gdLst>
              <a:gd name="connsiteX0" fmla="*/ 0 w 8170606"/>
              <a:gd name="connsiteY0" fmla="*/ 1896714 h 2083527"/>
              <a:gd name="connsiteX1" fmla="*/ 442452 w 8170606"/>
              <a:gd name="connsiteY1" fmla="*/ 1690237 h 2083527"/>
              <a:gd name="connsiteX2" fmla="*/ 1691148 w 8170606"/>
              <a:gd name="connsiteY2" fmla="*/ 382547 h 2083527"/>
              <a:gd name="connsiteX3" fmla="*/ 3048000 w 8170606"/>
              <a:gd name="connsiteY3" fmla="*/ 48250 h 2083527"/>
              <a:gd name="connsiteX4" fmla="*/ 4827639 w 8170606"/>
              <a:gd name="connsiteY4" fmla="*/ 195734 h 2083527"/>
              <a:gd name="connsiteX5" fmla="*/ 7305368 w 8170606"/>
              <a:gd name="connsiteY5" fmla="*/ 1808224 h 2083527"/>
              <a:gd name="connsiteX6" fmla="*/ 8170606 w 8170606"/>
              <a:gd name="connsiteY6" fmla="*/ 2083527 h 20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0606" h="2083527">
                <a:moveTo>
                  <a:pt x="0" y="1896714"/>
                </a:moveTo>
                <a:cubicBezTo>
                  <a:pt x="80297" y="1919656"/>
                  <a:pt x="160594" y="1942598"/>
                  <a:pt x="442452" y="1690237"/>
                </a:cubicBezTo>
                <a:cubicBezTo>
                  <a:pt x="724310" y="1437876"/>
                  <a:pt x="1256890" y="656211"/>
                  <a:pt x="1691148" y="382547"/>
                </a:cubicBezTo>
                <a:cubicBezTo>
                  <a:pt x="2125406" y="108883"/>
                  <a:pt x="2525252" y="79385"/>
                  <a:pt x="3048000" y="48250"/>
                </a:cubicBezTo>
                <a:cubicBezTo>
                  <a:pt x="3570748" y="17115"/>
                  <a:pt x="4118078" y="-97595"/>
                  <a:pt x="4827639" y="195734"/>
                </a:cubicBezTo>
                <a:cubicBezTo>
                  <a:pt x="5537200" y="489063"/>
                  <a:pt x="6748207" y="1493592"/>
                  <a:pt x="7305368" y="1808224"/>
                </a:cubicBezTo>
                <a:cubicBezTo>
                  <a:pt x="7862529" y="2122856"/>
                  <a:pt x="8031316" y="2039282"/>
                  <a:pt x="8170606" y="2083527"/>
                </a:cubicBezTo>
              </a:path>
            </a:pathLst>
          </a:custGeom>
          <a:noFill/>
          <a:ln w="38100"/>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sz="1350">
              <a:solidFill>
                <a:prstClr val="white"/>
              </a:solidFill>
            </a:endParaRPr>
          </a:p>
        </p:txBody>
      </p:sp>
      <p:cxnSp>
        <p:nvCxnSpPr>
          <p:cNvPr id="6" name="Straight Connector 5"/>
          <p:cNvCxnSpPr/>
          <p:nvPr/>
        </p:nvCxnSpPr>
        <p:spPr>
          <a:xfrm>
            <a:off x="1511711" y="4581219"/>
            <a:ext cx="6146390" cy="147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511710" y="4692401"/>
            <a:ext cx="6235290" cy="507831"/>
          </a:xfrm>
          <a:prstGeom prst="rect">
            <a:avLst/>
          </a:prstGeom>
          <a:noFill/>
        </p:spPr>
        <p:txBody>
          <a:bodyPr wrap="square" rtlCol="0">
            <a:spAutoFit/>
          </a:bodyPr>
          <a:lstStyle/>
          <a:p>
            <a:pPr defTabSz="342900"/>
            <a:r>
              <a:rPr lang="en-US" sz="1350" dirty="0">
                <a:solidFill>
                  <a:srgbClr val="3C3C3C"/>
                </a:solidFill>
              </a:rPr>
              <a:t>1	2	3	4	5	6	7	8	9	10	11	12	13	14	15	16	17	18	</a:t>
            </a:r>
          </a:p>
        </p:txBody>
      </p:sp>
      <p:cxnSp>
        <p:nvCxnSpPr>
          <p:cNvPr id="8" name="Straight Connector 7"/>
          <p:cNvCxnSpPr/>
          <p:nvPr/>
        </p:nvCxnSpPr>
        <p:spPr>
          <a:xfrm flipH="1">
            <a:off x="4999911" y="2161655"/>
            <a:ext cx="22122" cy="2647335"/>
          </a:xfrm>
          <a:prstGeom prst="line">
            <a:avLst/>
          </a:prstGeom>
          <a:ln>
            <a:solidFill>
              <a:schemeClr val="accent1"/>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2784170" y="2161655"/>
            <a:ext cx="22122" cy="2647335"/>
          </a:xfrm>
          <a:prstGeom prst="line">
            <a:avLst/>
          </a:prstGeom>
          <a:ln>
            <a:solidFill>
              <a:schemeClr val="accent1"/>
            </a:solidFill>
            <a:prstDash val="sys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116074" y="2050821"/>
            <a:ext cx="0" cy="2602656"/>
          </a:xfrm>
          <a:prstGeom prst="line">
            <a:avLst/>
          </a:prstGeom>
          <a:ln>
            <a:solidFill>
              <a:srgbClr val="002060"/>
            </a:solidFill>
            <a:prstDash val="sys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638343" y="2050821"/>
            <a:ext cx="0" cy="2602656"/>
          </a:xfrm>
          <a:prstGeom prst="line">
            <a:avLst/>
          </a:prstGeom>
          <a:ln>
            <a:solidFill>
              <a:srgbClr val="002060"/>
            </a:solidFill>
            <a:prstDash val="sysDash"/>
          </a:ln>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4979735" y="2353144"/>
            <a:ext cx="1133371" cy="2072148"/>
          </a:xfrm>
          <a:custGeom>
            <a:avLst/>
            <a:gdLst>
              <a:gd name="connsiteX0" fmla="*/ 245806 w 1511161"/>
              <a:gd name="connsiteY0" fmla="*/ 0 h 2762864"/>
              <a:gd name="connsiteX1" fmla="*/ 766916 w 1511161"/>
              <a:gd name="connsiteY1" fmla="*/ 9832 h 2762864"/>
              <a:gd name="connsiteX2" fmla="*/ 993058 w 1511161"/>
              <a:gd name="connsiteY2" fmla="*/ 29497 h 2762864"/>
              <a:gd name="connsiteX3" fmla="*/ 1189703 w 1511161"/>
              <a:gd name="connsiteY3" fmla="*/ 39329 h 2762864"/>
              <a:gd name="connsiteX4" fmla="*/ 1268361 w 1511161"/>
              <a:gd name="connsiteY4" fmla="*/ 49161 h 2762864"/>
              <a:gd name="connsiteX5" fmla="*/ 1317522 w 1511161"/>
              <a:gd name="connsiteY5" fmla="*/ 58993 h 2762864"/>
              <a:gd name="connsiteX6" fmla="*/ 1445342 w 1511161"/>
              <a:gd name="connsiteY6" fmla="*/ 78658 h 2762864"/>
              <a:gd name="connsiteX7" fmla="*/ 1061883 w 1511161"/>
              <a:gd name="connsiteY7" fmla="*/ 98322 h 2762864"/>
              <a:gd name="connsiteX8" fmla="*/ 963561 w 1511161"/>
              <a:gd name="connsiteY8" fmla="*/ 108155 h 2762864"/>
              <a:gd name="connsiteX9" fmla="*/ 884903 w 1511161"/>
              <a:gd name="connsiteY9" fmla="*/ 127819 h 2762864"/>
              <a:gd name="connsiteX10" fmla="*/ 845574 w 1511161"/>
              <a:gd name="connsiteY10" fmla="*/ 137651 h 2762864"/>
              <a:gd name="connsiteX11" fmla="*/ 816077 w 1511161"/>
              <a:gd name="connsiteY11" fmla="*/ 147484 h 2762864"/>
              <a:gd name="connsiteX12" fmla="*/ 757083 w 1511161"/>
              <a:gd name="connsiteY12" fmla="*/ 157316 h 2762864"/>
              <a:gd name="connsiteX13" fmla="*/ 648929 w 1511161"/>
              <a:gd name="connsiteY13" fmla="*/ 176981 h 2762864"/>
              <a:gd name="connsiteX14" fmla="*/ 511277 w 1511161"/>
              <a:gd name="connsiteY14" fmla="*/ 186813 h 2762864"/>
              <a:gd name="connsiteX15" fmla="*/ 324464 w 1511161"/>
              <a:gd name="connsiteY15" fmla="*/ 206477 h 2762864"/>
              <a:gd name="connsiteX16" fmla="*/ 255638 w 1511161"/>
              <a:gd name="connsiteY16" fmla="*/ 196645 h 2762864"/>
              <a:gd name="connsiteX17" fmla="*/ 344129 w 1511161"/>
              <a:gd name="connsiteY17" fmla="*/ 285135 h 2762864"/>
              <a:gd name="connsiteX18" fmla="*/ 412954 w 1511161"/>
              <a:gd name="connsiteY18" fmla="*/ 334297 h 2762864"/>
              <a:gd name="connsiteX19" fmla="*/ 481780 w 1511161"/>
              <a:gd name="connsiteY19" fmla="*/ 393290 h 2762864"/>
              <a:gd name="connsiteX20" fmla="*/ 589935 w 1511161"/>
              <a:gd name="connsiteY20" fmla="*/ 442451 h 2762864"/>
              <a:gd name="connsiteX21" fmla="*/ 678425 w 1511161"/>
              <a:gd name="connsiteY21" fmla="*/ 481781 h 2762864"/>
              <a:gd name="connsiteX22" fmla="*/ 776748 w 1511161"/>
              <a:gd name="connsiteY22" fmla="*/ 511277 h 2762864"/>
              <a:gd name="connsiteX23" fmla="*/ 835742 w 1511161"/>
              <a:gd name="connsiteY23" fmla="*/ 521110 h 2762864"/>
              <a:gd name="connsiteX24" fmla="*/ 894735 w 1511161"/>
              <a:gd name="connsiteY24" fmla="*/ 540774 h 2762864"/>
              <a:gd name="connsiteX25" fmla="*/ 924232 w 1511161"/>
              <a:gd name="connsiteY25" fmla="*/ 550606 h 2762864"/>
              <a:gd name="connsiteX26" fmla="*/ 963561 w 1511161"/>
              <a:gd name="connsiteY26" fmla="*/ 560439 h 2762864"/>
              <a:gd name="connsiteX27" fmla="*/ 1012722 w 1511161"/>
              <a:gd name="connsiteY27" fmla="*/ 570271 h 2762864"/>
              <a:gd name="connsiteX28" fmla="*/ 1071716 w 1511161"/>
              <a:gd name="connsiteY28" fmla="*/ 589935 h 2762864"/>
              <a:gd name="connsiteX29" fmla="*/ 1160206 w 1511161"/>
              <a:gd name="connsiteY29" fmla="*/ 609600 h 2762864"/>
              <a:gd name="connsiteX30" fmla="*/ 1219200 w 1511161"/>
              <a:gd name="connsiteY30" fmla="*/ 629264 h 2762864"/>
              <a:gd name="connsiteX31" fmla="*/ 1278193 w 1511161"/>
              <a:gd name="connsiteY31" fmla="*/ 648929 h 2762864"/>
              <a:gd name="connsiteX32" fmla="*/ 1307690 w 1511161"/>
              <a:gd name="connsiteY32" fmla="*/ 658761 h 2762864"/>
              <a:gd name="connsiteX33" fmla="*/ 1022554 w 1511161"/>
              <a:gd name="connsiteY33" fmla="*/ 668593 h 2762864"/>
              <a:gd name="connsiteX34" fmla="*/ 983225 w 1511161"/>
              <a:gd name="connsiteY34" fmla="*/ 678426 h 2762864"/>
              <a:gd name="connsiteX35" fmla="*/ 884903 w 1511161"/>
              <a:gd name="connsiteY35" fmla="*/ 698090 h 2762864"/>
              <a:gd name="connsiteX36" fmla="*/ 835742 w 1511161"/>
              <a:gd name="connsiteY36" fmla="*/ 707922 h 2762864"/>
              <a:gd name="connsiteX37" fmla="*/ 796412 w 1511161"/>
              <a:gd name="connsiteY37" fmla="*/ 717755 h 2762864"/>
              <a:gd name="connsiteX38" fmla="*/ 678425 w 1511161"/>
              <a:gd name="connsiteY38" fmla="*/ 737419 h 2762864"/>
              <a:gd name="connsiteX39" fmla="*/ 521109 w 1511161"/>
              <a:gd name="connsiteY39" fmla="*/ 766916 h 2762864"/>
              <a:gd name="connsiteX40" fmla="*/ 491612 w 1511161"/>
              <a:gd name="connsiteY40" fmla="*/ 776748 h 2762864"/>
              <a:gd name="connsiteX41" fmla="*/ 353961 w 1511161"/>
              <a:gd name="connsiteY41" fmla="*/ 796413 h 2762864"/>
              <a:gd name="connsiteX42" fmla="*/ 403122 w 1511161"/>
              <a:gd name="connsiteY42" fmla="*/ 816077 h 2762864"/>
              <a:gd name="connsiteX43" fmla="*/ 432619 w 1511161"/>
              <a:gd name="connsiteY43" fmla="*/ 835742 h 2762864"/>
              <a:gd name="connsiteX44" fmla="*/ 481780 w 1511161"/>
              <a:gd name="connsiteY44" fmla="*/ 845574 h 2762864"/>
              <a:gd name="connsiteX45" fmla="*/ 599767 w 1511161"/>
              <a:gd name="connsiteY45" fmla="*/ 865239 h 2762864"/>
              <a:gd name="connsiteX46" fmla="*/ 658761 w 1511161"/>
              <a:gd name="connsiteY46" fmla="*/ 884903 h 2762864"/>
              <a:gd name="connsiteX47" fmla="*/ 737419 w 1511161"/>
              <a:gd name="connsiteY47" fmla="*/ 894735 h 2762864"/>
              <a:gd name="connsiteX48" fmla="*/ 786580 w 1511161"/>
              <a:gd name="connsiteY48" fmla="*/ 904568 h 2762864"/>
              <a:gd name="connsiteX49" fmla="*/ 875071 w 1511161"/>
              <a:gd name="connsiteY49" fmla="*/ 924232 h 2762864"/>
              <a:gd name="connsiteX50" fmla="*/ 943896 w 1511161"/>
              <a:gd name="connsiteY50" fmla="*/ 934064 h 2762864"/>
              <a:gd name="connsiteX51" fmla="*/ 1071716 w 1511161"/>
              <a:gd name="connsiteY51" fmla="*/ 963561 h 2762864"/>
              <a:gd name="connsiteX52" fmla="*/ 1170038 w 1511161"/>
              <a:gd name="connsiteY52" fmla="*/ 973393 h 2762864"/>
              <a:gd name="connsiteX53" fmla="*/ 1317522 w 1511161"/>
              <a:gd name="connsiteY53" fmla="*/ 993058 h 2762864"/>
              <a:gd name="connsiteX54" fmla="*/ 884903 w 1511161"/>
              <a:gd name="connsiteY54" fmla="*/ 1002890 h 2762864"/>
              <a:gd name="connsiteX55" fmla="*/ 747251 w 1511161"/>
              <a:gd name="connsiteY55" fmla="*/ 1022555 h 2762864"/>
              <a:gd name="connsiteX56" fmla="*/ 688258 w 1511161"/>
              <a:gd name="connsiteY56" fmla="*/ 1042219 h 2762864"/>
              <a:gd name="connsiteX57" fmla="*/ 648929 w 1511161"/>
              <a:gd name="connsiteY57" fmla="*/ 1061884 h 2762864"/>
              <a:gd name="connsiteX58" fmla="*/ 609600 w 1511161"/>
              <a:gd name="connsiteY58" fmla="*/ 1071716 h 2762864"/>
              <a:gd name="connsiteX59" fmla="*/ 560438 w 1511161"/>
              <a:gd name="connsiteY59" fmla="*/ 1091381 h 2762864"/>
              <a:gd name="connsiteX60" fmla="*/ 462116 w 1511161"/>
              <a:gd name="connsiteY60" fmla="*/ 1111045 h 2762864"/>
              <a:gd name="connsiteX61" fmla="*/ 432619 w 1511161"/>
              <a:gd name="connsiteY61" fmla="*/ 1120877 h 2762864"/>
              <a:gd name="connsiteX62" fmla="*/ 393290 w 1511161"/>
              <a:gd name="connsiteY62" fmla="*/ 1140542 h 2762864"/>
              <a:gd name="connsiteX63" fmla="*/ 314632 w 1511161"/>
              <a:gd name="connsiteY63" fmla="*/ 1160206 h 2762864"/>
              <a:gd name="connsiteX64" fmla="*/ 235974 w 1511161"/>
              <a:gd name="connsiteY64" fmla="*/ 1179871 h 2762864"/>
              <a:gd name="connsiteX65" fmla="*/ 29496 w 1511161"/>
              <a:gd name="connsiteY65" fmla="*/ 1199535 h 2762864"/>
              <a:gd name="connsiteX66" fmla="*/ 0 w 1511161"/>
              <a:gd name="connsiteY66" fmla="*/ 1209368 h 2762864"/>
              <a:gd name="connsiteX67" fmla="*/ 29496 w 1511161"/>
              <a:gd name="connsiteY67" fmla="*/ 1219200 h 2762864"/>
              <a:gd name="connsiteX68" fmla="*/ 147483 w 1511161"/>
              <a:gd name="connsiteY68" fmla="*/ 1248697 h 2762864"/>
              <a:gd name="connsiteX69" fmla="*/ 363793 w 1511161"/>
              <a:gd name="connsiteY69" fmla="*/ 1268361 h 2762864"/>
              <a:gd name="connsiteX70" fmla="*/ 560438 w 1511161"/>
              <a:gd name="connsiteY70" fmla="*/ 1297858 h 2762864"/>
              <a:gd name="connsiteX71" fmla="*/ 698090 w 1511161"/>
              <a:gd name="connsiteY71" fmla="*/ 1307690 h 2762864"/>
              <a:gd name="connsiteX72" fmla="*/ 845574 w 1511161"/>
              <a:gd name="connsiteY72" fmla="*/ 1327355 h 2762864"/>
              <a:gd name="connsiteX73" fmla="*/ 1012722 w 1511161"/>
              <a:gd name="connsiteY73" fmla="*/ 1347019 h 2762864"/>
              <a:gd name="connsiteX74" fmla="*/ 1071716 w 1511161"/>
              <a:gd name="connsiteY74" fmla="*/ 1386348 h 2762864"/>
              <a:gd name="connsiteX75" fmla="*/ 1111045 w 1511161"/>
              <a:gd name="connsiteY75" fmla="*/ 1415845 h 2762864"/>
              <a:gd name="connsiteX76" fmla="*/ 1179871 w 1511161"/>
              <a:gd name="connsiteY76" fmla="*/ 1435510 h 2762864"/>
              <a:gd name="connsiteX77" fmla="*/ 1238864 w 1511161"/>
              <a:gd name="connsiteY77" fmla="*/ 1465006 h 2762864"/>
              <a:gd name="connsiteX78" fmla="*/ 1297858 w 1511161"/>
              <a:gd name="connsiteY78" fmla="*/ 1494503 h 2762864"/>
              <a:gd name="connsiteX79" fmla="*/ 1042219 w 1511161"/>
              <a:gd name="connsiteY79" fmla="*/ 1504335 h 2762864"/>
              <a:gd name="connsiteX80" fmla="*/ 865238 w 1511161"/>
              <a:gd name="connsiteY80" fmla="*/ 1533832 h 2762864"/>
              <a:gd name="connsiteX81" fmla="*/ 491612 w 1511161"/>
              <a:gd name="connsiteY81" fmla="*/ 1543664 h 2762864"/>
              <a:gd name="connsiteX82" fmla="*/ 363793 w 1511161"/>
              <a:gd name="connsiteY82" fmla="*/ 1563329 h 2762864"/>
              <a:gd name="connsiteX83" fmla="*/ 324464 w 1511161"/>
              <a:gd name="connsiteY83" fmla="*/ 1573161 h 2762864"/>
              <a:gd name="connsiteX84" fmla="*/ 147483 w 1511161"/>
              <a:gd name="connsiteY84" fmla="*/ 1612490 h 2762864"/>
              <a:gd name="connsiteX85" fmla="*/ 255638 w 1511161"/>
              <a:gd name="connsiteY85" fmla="*/ 1641987 h 2762864"/>
              <a:gd name="connsiteX86" fmla="*/ 294967 w 1511161"/>
              <a:gd name="connsiteY86" fmla="*/ 1651819 h 2762864"/>
              <a:gd name="connsiteX87" fmla="*/ 462116 w 1511161"/>
              <a:gd name="connsiteY87" fmla="*/ 1681316 h 2762864"/>
              <a:gd name="connsiteX88" fmla="*/ 580103 w 1511161"/>
              <a:gd name="connsiteY88" fmla="*/ 1710813 h 2762864"/>
              <a:gd name="connsiteX89" fmla="*/ 688258 w 1511161"/>
              <a:gd name="connsiteY89" fmla="*/ 1730477 h 2762864"/>
              <a:gd name="connsiteX90" fmla="*/ 884903 w 1511161"/>
              <a:gd name="connsiteY90" fmla="*/ 1779639 h 2762864"/>
              <a:gd name="connsiteX91" fmla="*/ 1071716 w 1511161"/>
              <a:gd name="connsiteY91" fmla="*/ 1838632 h 2762864"/>
              <a:gd name="connsiteX92" fmla="*/ 1199535 w 1511161"/>
              <a:gd name="connsiteY92" fmla="*/ 1848464 h 2762864"/>
              <a:gd name="connsiteX93" fmla="*/ 1238864 w 1511161"/>
              <a:gd name="connsiteY93" fmla="*/ 1858297 h 2762864"/>
              <a:gd name="connsiteX94" fmla="*/ 1327354 w 1511161"/>
              <a:gd name="connsiteY94" fmla="*/ 1877961 h 2762864"/>
              <a:gd name="connsiteX95" fmla="*/ 1386348 w 1511161"/>
              <a:gd name="connsiteY95" fmla="*/ 1897626 h 2762864"/>
              <a:gd name="connsiteX96" fmla="*/ 1415845 w 1511161"/>
              <a:gd name="connsiteY96" fmla="*/ 1907458 h 2762864"/>
              <a:gd name="connsiteX97" fmla="*/ 1347019 w 1511161"/>
              <a:gd name="connsiteY97" fmla="*/ 1868129 h 2762864"/>
              <a:gd name="connsiteX98" fmla="*/ 1278193 w 1511161"/>
              <a:gd name="connsiteY98" fmla="*/ 1858297 h 2762864"/>
              <a:gd name="connsiteX99" fmla="*/ 1002890 w 1511161"/>
              <a:gd name="connsiteY99" fmla="*/ 1868129 h 2762864"/>
              <a:gd name="connsiteX100" fmla="*/ 953729 w 1511161"/>
              <a:gd name="connsiteY100" fmla="*/ 1877961 h 2762864"/>
              <a:gd name="connsiteX101" fmla="*/ 855406 w 1511161"/>
              <a:gd name="connsiteY101" fmla="*/ 1917290 h 2762864"/>
              <a:gd name="connsiteX102" fmla="*/ 747251 w 1511161"/>
              <a:gd name="connsiteY102" fmla="*/ 1946787 h 2762864"/>
              <a:gd name="connsiteX103" fmla="*/ 698090 w 1511161"/>
              <a:gd name="connsiteY103" fmla="*/ 1976284 h 2762864"/>
              <a:gd name="connsiteX104" fmla="*/ 648929 w 1511161"/>
              <a:gd name="connsiteY104" fmla="*/ 1995948 h 2762864"/>
              <a:gd name="connsiteX105" fmla="*/ 589935 w 1511161"/>
              <a:gd name="connsiteY105" fmla="*/ 2035277 h 2762864"/>
              <a:gd name="connsiteX106" fmla="*/ 560438 w 1511161"/>
              <a:gd name="connsiteY106" fmla="*/ 2054942 h 2762864"/>
              <a:gd name="connsiteX107" fmla="*/ 442451 w 1511161"/>
              <a:gd name="connsiteY107" fmla="*/ 2064774 h 2762864"/>
              <a:gd name="connsiteX108" fmla="*/ 353961 w 1511161"/>
              <a:gd name="connsiteY108" fmla="*/ 2084439 h 2762864"/>
              <a:gd name="connsiteX109" fmla="*/ 324464 w 1511161"/>
              <a:gd name="connsiteY109" fmla="*/ 2104103 h 2762864"/>
              <a:gd name="connsiteX110" fmla="*/ 334296 w 1511161"/>
              <a:gd name="connsiteY110" fmla="*/ 2133600 h 2762864"/>
              <a:gd name="connsiteX111" fmla="*/ 403122 w 1511161"/>
              <a:gd name="connsiteY111" fmla="*/ 2192593 h 2762864"/>
              <a:gd name="connsiteX112" fmla="*/ 432619 w 1511161"/>
              <a:gd name="connsiteY112" fmla="*/ 2202426 h 2762864"/>
              <a:gd name="connsiteX113" fmla="*/ 501445 w 1511161"/>
              <a:gd name="connsiteY113" fmla="*/ 2231922 h 2762864"/>
              <a:gd name="connsiteX114" fmla="*/ 580103 w 1511161"/>
              <a:gd name="connsiteY114" fmla="*/ 2271251 h 2762864"/>
              <a:gd name="connsiteX115" fmla="*/ 639096 w 1511161"/>
              <a:gd name="connsiteY115" fmla="*/ 2290916 h 2762864"/>
              <a:gd name="connsiteX116" fmla="*/ 717754 w 1511161"/>
              <a:gd name="connsiteY116" fmla="*/ 2300748 h 2762864"/>
              <a:gd name="connsiteX117" fmla="*/ 747251 w 1511161"/>
              <a:gd name="connsiteY117" fmla="*/ 2310581 h 2762864"/>
              <a:gd name="connsiteX118" fmla="*/ 953729 w 1511161"/>
              <a:gd name="connsiteY118" fmla="*/ 2330245 h 2762864"/>
              <a:gd name="connsiteX119" fmla="*/ 1179871 w 1511161"/>
              <a:gd name="connsiteY119" fmla="*/ 2359742 h 2762864"/>
              <a:gd name="connsiteX120" fmla="*/ 1229032 w 1511161"/>
              <a:gd name="connsiteY120" fmla="*/ 2369574 h 2762864"/>
              <a:gd name="connsiteX121" fmla="*/ 1297858 w 1511161"/>
              <a:gd name="connsiteY121" fmla="*/ 2379406 h 2762864"/>
              <a:gd name="connsiteX122" fmla="*/ 1337187 w 1511161"/>
              <a:gd name="connsiteY122" fmla="*/ 2389239 h 2762864"/>
              <a:gd name="connsiteX123" fmla="*/ 698090 w 1511161"/>
              <a:gd name="connsiteY123" fmla="*/ 2408903 h 2762864"/>
              <a:gd name="connsiteX124" fmla="*/ 540774 w 1511161"/>
              <a:gd name="connsiteY124" fmla="*/ 2418735 h 2762864"/>
              <a:gd name="connsiteX125" fmla="*/ 481780 w 1511161"/>
              <a:gd name="connsiteY125" fmla="*/ 2428568 h 2762864"/>
              <a:gd name="connsiteX126" fmla="*/ 403122 w 1511161"/>
              <a:gd name="connsiteY126" fmla="*/ 2448232 h 2762864"/>
              <a:gd name="connsiteX127" fmla="*/ 344129 w 1511161"/>
              <a:gd name="connsiteY127" fmla="*/ 2458064 h 2762864"/>
              <a:gd name="connsiteX128" fmla="*/ 285135 w 1511161"/>
              <a:gd name="connsiteY128" fmla="*/ 2477729 h 2762864"/>
              <a:gd name="connsiteX129" fmla="*/ 255638 w 1511161"/>
              <a:gd name="connsiteY129" fmla="*/ 2487561 h 2762864"/>
              <a:gd name="connsiteX130" fmla="*/ 265471 w 1511161"/>
              <a:gd name="connsiteY130" fmla="*/ 2517058 h 2762864"/>
              <a:gd name="connsiteX131" fmla="*/ 334296 w 1511161"/>
              <a:gd name="connsiteY131" fmla="*/ 2566219 h 2762864"/>
              <a:gd name="connsiteX132" fmla="*/ 412954 w 1511161"/>
              <a:gd name="connsiteY132" fmla="*/ 2585884 h 2762864"/>
              <a:gd name="connsiteX133" fmla="*/ 462116 w 1511161"/>
              <a:gd name="connsiteY133" fmla="*/ 2605548 h 2762864"/>
              <a:gd name="connsiteX134" fmla="*/ 599767 w 1511161"/>
              <a:gd name="connsiteY134" fmla="*/ 2625213 h 2762864"/>
              <a:gd name="connsiteX135" fmla="*/ 668593 w 1511161"/>
              <a:gd name="connsiteY135" fmla="*/ 2635045 h 2762864"/>
              <a:gd name="connsiteX136" fmla="*/ 786580 w 1511161"/>
              <a:gd name="connsiteY136" fmla="*/ 2654710 h 2762864"/>
              <a:gd name="connsiteX137" fmla="*/ 904567 w 1511161"/>
              <a:gd name="connsiteY137" fmla="*/ 2664542 h 2762864"/>
              <a:gd name="connsiteX138" fmla="*/ 1022554 w 1511161"/>
              <a:gd name="connsiteY138" fmla="*/ 2694039 h 2762864"/>
              <a:gd name="connsiteX139" fmla="*/ 1061883 w 1511161"/>
              <a:gd name="connsiteY139" fmla="*/ 2703871 h 2762864"/>
              <a:gd name="connsiteX140" fmla="*/ 1209367 w 1511161"/>
              <a:gd name="connsiteY140" fmla="*/ 2723535 h 2762864"/>
              <a:gd name="connsiteX141" fmla="*/ 1297858 w 1511161"/>
              <a:gd name="connsiteY141" fmla="*/ 2743200 h 2762864"/>
              <a:gd name="connsiteX142" fmla="*/ 924232 w 1511161"/>
              <a:gd name="connsiteY142" fmla="*/ 2753032 h 2762864"/>
              <a:gd name="connsiteX143" fmla="*/ 49161 w 1511161"/>
              <a:gd name="connsiteY143" fmla="*/ 2762864 h 276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511161" h="2762864">
                <a:moveTo>
                  <a:pt x="245806" y="0"/>
                </a:moveTo>
                <a:cubicBezTo>
                  <a:pt x="419509" y="3277"/>
                  <a:pt x="593317" y="2979"/>
                  <a:pt x="766916" y="9832"/>
                </a:cubicBezTo>
                <a:cubicBezTo>
                  <a:pt x="842522" y="12816"/>
                  <a:pt x="917487" y="25719"/>
                  <a:pt x="993058" y="29497"/>
                </a:cubicBezTo>
                <a:lnTo>
                  <a:pt x="1189703" y="39329"/>
                </a:lnTo>
                <a:cubicBezTo>
                  <a:pt x="1215922" y="42606"/>
                  <a:pt x="1242245" y="45143"/>
                  <a:pt x="1268361" y="49161"/>
                </a:cubicBezTo>
                <a:cubicBezTo>
                  <a:pt x="1284878" y="51702"/>
                  <a:pt x="1301080" y="56003"/>
                  <a:pt x="1317522" y="58993"/>
                </a:cubicBezTo>
                <a:cubicBezTo>
                  <a:pt x="1367565" y="68092"/>
                  <a:pt x="1393759" y="71289"/>
                  <a:pt x="1445342" y="78658"/>
                </a:cubicBezTo>
                <a:cubicBezTo>
                  <a:pt x="1606719" y="132450"/>
                  <a:pt x="1468515" y="82682"/>
                  <a:pt x="1061883" y="98322"/>
                </a:cubicBezTo>
                <a:cubicBezTo>
                  <a:pt x="1028970" y="99588"/>
                  <a:pt x="996335" y="104877"/>
                  <a:pt x="963561" y="108155"/>
                </a:cubicBezTo>
                <a:lnTo>
                  <a:pt x="884903" y="127819"/>
                </a:lnTo>
                <a:cubicBezTo>
                  <a:pt x="871793" y="131096"/>
                  <a:pt x="858394" y="133378"/>
                  <a:pt x="845574" y="137651"/>
                </a:cubicBezTo>
                <a:cubicBezTo>
                  <a:pt x="835742" y="140929"/>
                  <a:pt x="826194" y="145236"/>
                  <a:pt x="816077" y="147484"/>
                </a:cubicBezTo>
                <a:cubicBezTo>
                  <a:pt x="796616" y="151809"/>
                  <a:pt x="776697" y="153750"/>
                  <a:pt x="757083" y="157316"/>
                </a:cubicBezTo>
                <a:cubicBezTo>
                  <a:pt x="724670" y="163209"/>
                  <a:pt x="681107" y="173763"/>
                  <a:pt x="648929" y="176981"/>
                </a:cubicBezTo>
                <a:cubicBezTo>
                  <a:pt x="603156" y="181558"/>
                  <a:pt x="557119" y="182993"/>
                  <a:pt x="511277" y="186813"/>
                </a:cubicBezTo>
                <a:cubicBezTo>
                  <a:pt x="460133" y="191075"/>
                  <a:pt x="376572" y="200687"/>
                  <a:pt x="324464" y="206477"/>
                </a:cubicBezTo>
                <a:cubicBezTo>
                  <a:pt x="301522" y="203200"/>
                  <a:pt x="250017" y="174162"/>
                  <a:pt x="255638" y="196645"/>
                </a:cubicBezTo>
                <a:cubicBezTo>
                  <a:pt x="265756" y="237114"/>
                  <a:pt x="309421" y="261995"/>
                  <a:pt x="344129" y="285135"/>
                </a:cubicBezTo>
                <a:cubicBezTo>
                  <a:pt x="367471" y="300697"/>
                  <a:pt x="391614" y="316006"/>
                  <a:pt x="412954" y="334297"/>
                </a:cubicBezTo>
                <a:cubicBezTo>
                  <a:pt x="449411" y="365546"/>
                  <a:pt x="436781" y="367040"/>
                  <a:pt x="481780" y="393290"/>
                </a:cubicBezTo>
                <a:cubicBezTo>
                  <a:pt x="540399" y="427485"/>
                  <a:pt x="542990" y="426803"/>
                  <a:pt x="589935" y="442451"/>
                </a:cubicBezTo>
                <a:cubicBezTo>
                  <a:pt x="636678" y="473613"/>
                  <a:pt x="608223" y="458380"/>
                  <a:pt x="678425" y="481781"/>
                </a:cubicBezTo>
                <a:cubicBezTo>
                  <a:pt x="711148" y="492689"/>
                  <a:pt x="742820" y="504491"/>
                  <a:pt x="776748" y="511277"/>
                </a:cubicBezTo>
                <a:cubicBezTo>
                  <a:pt x="796297" y="515187"/>
                  <a:pt x="816401" y="516275"/>
                  <a:pt x="835742" y="521110"/>
                </a:cubicBezTo>
                <a:cubicBezTo>
                  <a:pt x="855851" y="526137"/>
                  <a:pt x="875071" y="534219"/>
                  <a:pt x="894735" y="540774"/>
                </a:cubicBezTo>
                <a:cubicBezTo>
                  <a:pt x="904567" y="544051"/>
                  <a:pt x="914177" y="548092"/>
                  <a:pt x="924232" y="550606"/>
                </a:cubicBezTo>
                <a:cubicBezTo>
                  <a:pt x="937342" y="553884"/>
                  <a:pt x="950370" y="557507"/>
                  <a:pt x="963561" y="560439"/>
                </a:cubicBezTo>
                <a:cubicBezTo>
                  <a:pt x="979875" y="564064"/>
                  <a:pt x="996599" y="565874"/>
                  <a:pt x="1012722" y="570271"/>
                </a:cubicBezTo>
                <a:cubicBezTo>
                  <a:pt x="1032720" y="575725"/>
                  <a:pt x="1051390" y="585870"/>
                  <a:pt x="1071716" y="589935"/>
                </a:cubicBezTo>
                <a:cubicBezTo>
                  <a:pt x="1099777" y="595548"/>
                  <a:pt x="1132441" y="601271"/>
                  <a:pt x="1160206" y="609600"/>
                </a:cubicBezTo>
                <a:cubicBezTo>
                  <a:pt x="1180060" y="615556"/>
                  <a:pt x="1199535" y="622709"/>
                  <a:pt x="1219200" y="629264"/>
                </a:cubicBezTo>
                <a:lnTo>
                  <a:pt x="1278193" y="648929"/>
                </a:lnTo>
                <a:lnTo>
                  <a:pt x="1307690" y="658761"/>
                </a:lnTo>
                <a:cubicBezTo>
                  <a:pt x="1212645" y="662038"/>
                  <a:pt x="1117482" y="662840"/>
                  <a:pt x="1022554" y="668593"/>
                </a:cubicBezTo>
                <a:cubicBezTo>
                  <a:pt x="1009066" y="669411"/>
                  <a:pt x="996438" y="675595"/>
                  <a:pt x="983225" y="678426"/>
                </a:cubicBezTo>
                <a:cubicBezTo>
                  <a:pt x="950544" y="685429"/>
                  <a:pt x="917677" y="691535"/>
                  <a:pt x="884903" y="698090"/>
                </a:cubicBezTo>
                <a:cubicBezTo>
                  <a:pt x="868516" y="701367"/>
                  <a:pt x="851955" y="703869"/>
                  <a:pt x="835742" y="707922"/>
                </a:cubicBezTo>
                <a:cubicBezTo>
                  <a:pt x="822632" y="711200"/>
                  <a:pt x="809694" y="715265"/>
                  <a:pt x="796412" y="717755"/>
                </a:cubicBezTo>
                <a:cubicBezTo>
                  <a:pt x="757223" y="725103"/>
                  <a:pt x="716762" y="726465"/>
                  <a:pt x="678425" y="737419"/>
                </a:cubicBezTo>
                <a:cubicBezTo>
                  <a:pt x="581063" y="765238"/>
                  <a:pt x="633314" y="754449"/>
                  <a:pt x="521109" y="766916"/>
                </a:cubicBezTo>
                <a:cubicBezTo>
                  <a:pt x="511277" y="770193"/>
                  <a:pt x="501818" y="774947"/>
                  <a:pt x="491612" y="776748"/>
                </a:cubicBezTo>
                <a:cubicBezTo>
                  <a:pt x="445968" y="784803"/>
                  <a:pt x="353961" y="796413"/>
                  <a:pt x="353961" y="796413"/>
                </a:cubicBezTo>
                <a:cubicBezTo>
                  <a:pt x="370348" y="802968"/>
                  <a:pt x="387336" y="808184"/>
                  <a:pt x="403122" y="816077"/>
                </a:cubicBezTo>
                <a:cubicBezTo>
                  <a:pt x="413691" y="821362"/>
                  <a:pt x="421554" y="831593"/>
                  <a:pt x="432619" y="835742"/>
                </a:cubicBezTo>
                <a:cubicBezTo>
                  <a:pt x="448266" y="841610"/>
                  <a:pt x="465323" y="842670"/>
                  <a:pt x="481780" y="845574"/>
                </a:cubicBezTo>
                <a:cubicBezTo>
                  <a:pt x="521045" y="852503"/>
                  <a:pt x="561941" y="852631"/>
                  <a:pt x="599767" y="865239"/>
                </a:cubicBezTo>
                <a:cubicBezTo>
                  <a:pt x="619432" y="871794"/>
                  <a:pt x="638493" y="880560"/>
                  <a:pt x="658761" y="884903"/>
                </a:cubicBezTo>
                <a:cubicBezTo>
                  <a:pt x="684598" y="890439"/>
                  <a:pt x="711303" y="890717"/>
                  <a:pt x="737419" y="894735"/>
                </a:cubicBezTo>
                <a:cubicBezTo>
                  <a:pt x="753936" y="897276"/>
                  <a:pt x="770239" y="901066"/>
                  <a:pt x="786580" y="904568"/>
                </a:cubicBezTo>
                <a:cubicBezTo>
                  <a:pt x="816126" y="910899"/>
                  <a:pt x="845372" y="918664"/>
                  <a:pt x="875071" y="924232"/>
                </a:cubicBezTo>
                <a:cubicBezTo>
                  <a:pt x="897849" y="928503"/>
                  <a:pt x="921171" y="929519"/>
                  <a:pt x="943896" y="934064"/>
                </a:cubicBezTo>
                <a:cubicBezTo>
                  <a:pt x="987576" y="942800"/>
                  <a:pt x="1027707" y="957693"/>
                  <a:pt x="1071716" y="963561"/>
                </a:cubicBezTo>
                <a:cubicBezTo>
                  <a:pt x="1104365" y="967914"/>
                  <a:pt x="1137282" y="969945"/>
                  <a:pt x="1170038" y="973393"/>
                </a:cubicBezTo>
                <a:cubicBezTo>
                  <a:pt x="1268018" y="983707"/>
                  <a:pt x="1236189" y="979503"/>
                  <a:pt x="1317522" y="993058"/>
                </a:cubicBezTo>
                <a:cubicBezTo>
                  <a:pt x="1173316" y="996335"/>
                  <a:pt x="1028954" y="995439"/>
                  <a:pt x="884903" y="1002890"/>
                </a:cubicBezTo>
                <a:cubicBezTo>
                  <a:pt x="838615" y="1005284"/>
                  <a:pt x="747251" y="1022555"/>
                  <a:pt x="747251" y="1022555"/>
                </a:cubicBezTo>
                <a:cubicBezTo>
                  <a:pt x="727587" y="1029110"/>
                  <a:pt x="707503" y="1034521"/>
                  <a:pt x="688258" y="1042219"/>
                </a:cubicBezTo>
                <a:cubicBezTo>
                  <a:pt x="674649" y="1047663"/>
                  <a:pt x="662653" y="1056738"/>
                  <a:pt x="648929" y="1061884"/>
                </a:cubicBezTo>
                <a:cubicBezTo>
                  <a:pt x="636276" y="1066629"/>
                  <a:pt x="622420" y="1067443"/>
                  <a:pt x="609600" y="1071716"/>
                </a:cubicBezTo>
                <a:cubicBezTo>
                  <a:pt x="592856" y="1077297"/>
                  <a:pt x="577492" y="1086833"/>
                  <a:pt x="560438" y="1091381"/>
                </a:cubicBezTo>
                <a:cubicBezTo>
                  <a:pt x="528143" y="1099993"/>
                  <a:pt x="493824" y="1100476"/>
                  <a:pt x="462116" y="1111045"/>
                </a:cubicBezTo>
                <a:cubicBezTo>
                  <a:pt x="452284" y="1114322"/>
                  <a:pt x="442145" y="1116794"/>
                  <a:pt x="432619" y="1120877"/>
                </a:cubicBezTo>
                <a:cubicBezTo>
                  <a:pt x="419147" y="1126651"/>
                  <a:pt x="407195" y="1135907"/>
                  <a:pt x="393290" y="1140542"/>
                </a:cubicBezTo>
                <a:cubicBezTo>
                  <a:pt x="367651" y="1149088"/>
                  <a:pt x="340851" y="1153651"/>
                  <a:pt x="314632" y="1160206"/>
                </a:cubicBezTo>
                <a:lnTo>
                  <a:pt x="235974" y="1179871"/>
                </a:lnTo>
                <a:cubicBezTo>
                  <a:pt x="121609" y="1196208"/>
                  <a:pt x="190264" y="1188052"/>
                  <a:pt x="29496" y="1199535"/>
                </a:cubicBezTo>
                <a:cubicBezTo>
                  <a:pt x="19664" y="1202813"/>
                  <a:pt x="0" y="1199004"/>
                  <a:pt x="0" y="1209368"/>
                </a:cubicBezTo>
                <a:cubicBezTo>
                  <a:pt x="0" y="1219732"/>
                  <a:pt x="19482" y="1216530"/>
                  <a:pt x="29496" y="1219200"/>
                </a:cubicBezTo>
                <a:cubicBezTo>
                  <a:pt x="68667" y="1229646"/>
                  <a:pt x="107495" y="1242033"/>
                  <a:pt x="147483" y="1248697"/>
                </a:cubicBezTo>
                <a:cubicBezTo>
                  <a:pt x="258303" y="1267166"/>
                  <a:pt x="186580" y="1257285"/>
                  <a:pt x="363793" y="1268361"/>
                </a:cubicBezTo>
                <a:cubicBezTo>
                  <a:pt x="429341" y="1278193"/>
                  <a:pt x="494325" y="1293136"/>
                  <a:pt x="560438" y="1297858"/>
                </a:cubicBezTo>
                <a:lnTo>
                  <a:pt x="698090" y="1307690"/>
                </a:lnTo>
                <a:cubicBezTo>
                  <a:pt x="798431" y="1316812"/>
                  <a:pt x="751742" y="1316929"/>
                  <a:pt x="845574" y="1327355"/>
                </a:cubicBezTo>
                <a:cubicBezTo>
                  <a:pt x="1020147" y="1346752"/>
                  <a:pt x="892378" y="1326962"/>
                  <a:pt x="1012722" y="1347019"/>
                </a:cubicBezTo>
                <a:cubicBezTo>
                  <a:pt x="1032387" y="1360129"/>
                  <a:pt x="1052809" y="1372168"/>
                  <a:pt x="1071716" y="1386348"/>
                </a:cubicBezTo>
                <a:cubicBezTo>
                  <a:pt x="1084826" y="1396180"/>
                  <a:pt x="1096817" y="1407715"/>
                  <a:pt x="1111045" y="1415845"/>
                </a:cubicBezTo>
                <a:cubicBezTo>
                  <a:pt x="1122013" y="1422112"/>
                  <a:pt x="1171361" y="1433382"/>
                  <a:pt x="1179871" y="1435510"/>
                </a:cubicBezTo>
                <a:cubicBezTo>
                  <a:pt x="1264406" y="1491866"/>
                  <a:pt x="1157447" y="1424297"/>
                  <a:pt x="1238864" y="1465006"/>
                </a:cubicBezTo>
                <a:cubicBezTo>
                  <a:pt x="1315105" y="1503126"/>
                  <a:pt x="1223717" y="1469790"/>
                  <a:pt x="1297858" y="1494503"/>
                </a:cubicBezTo>
                <a:cubicBezTo>
                  <a:pt x="1212645" y="1497780"/>
                  <a:pt x="1127200" y="1497253"/>
                  <a:pt x="1042219" y="1504335"/>
                </a:cubicBezTo>
                <a:cubicBezTo>
                  <a:pt x="843630" y="1520884"/>
                  <a:pt x="1035844" y="1526415"/>
                  <a:pt x="865238" y="1533832"/>
                </a:cubicBezTo>
                <a:cubicBezTo>
                  <a:pt x="740770" y="1539243"/>
                  <a:pt x="616154" y="1540387"/>
                  <a:pt x="491612" y="1543664"/>
                </a:cubicBezTo>
                <a:cubicBezTo>
                  <a:pt x="458574" y="1548384"/>
                  <a:pt x="397884" y="1556511"/>
                  <a:pt x="363793" y="1563329"/>
                </a:cubicBezTo>
                <a:cubicBezTo>
                  <a:pt x="350542" y="1565979"/>
                  <a:pt x="337687" y="1570377"/>
                  <a:pt x="324464" y="1573161"/>
                </a:cubicBezTo>
                <a:cubicBezTo>
                  <a:pt x="153305" y="1609194"/>
                  <a:pt x="227336" y="1585873"/>
                  <a:pt x="147483" y="1612490"/>
                </a:cubicBezTo>
                <a:cubicBezTo>
                  <a:pt x="202618" y="1630868"/>
                  <a:pt x="166930" y="1619810"/>
                  <a:pt x="255638" y="1641987"/>
                </a:cubicBezTo>
                <a:cubicBezTo>
                  <a:pt x="268748" y="1645264"/>
                  <a:pt x="281660" y="1649471"/>
                  <a:pt x="294967" y="1651819"/>
                </a:cubicBezTo>
                <a:cubicBezTo>
                  <a:pt x="350683" y="1661651"/>
                  <a:pt x="407228" y="1667594"/>
                  <a:pt x="462116" y="1681316"/>
                </a:cubicBezTo>
                <a:cubicBezTo>
                  <a:pt x="501445" y="1691148"/>
                  <a:pt x="540489" y="1702201"/>
                  <a:pt x="580103" y="1710813"/>
                </a:cubicBezTo>
                <a:cubicBezTo>
                  <a:pt x="615909" y="1718597"/>
                  <a:pt x="652515" y="1722406"/>
                  <a:pt x="688258" y="1730477"/>
                </a:cubicBezTo>
                <a:cubicBezTo>
                  <a:pt x="754164" y="1745359"/>
                  <a:pt x="821405" y="1756549"/>
                  <a:pt x="884903" y="1779639"/>
                </a:cubicBezTo>
                <a:cubicBezTo>
                  <a:pt x="938643" y="1799181"/>
                  <a:pt x="1012073" y="1830112"/>
                  <a:pt x="1071716" y="1838632"/>
                </a:cubicBezTo>
                <a:cubicBezTo>
                  <a:pt x="1114019" y="1844675"/>
                  <a:pt x="1156929" y="1845187"/>
                  <a:pt x="1199535" y="1848464"/>
                </a:cubicBezTo>
                <a:cubicBezTo>
                  <a:pt x="1212645" y="1851742"/>
                  <a:pt x="1225673" y="1855365"/>
                  <a:pt x="1238864" y="1858297"/>
                </a:cubicBezTo>
                <a:cubicBezTo>
                  <a:pt x="1274951" y="1866317"/>
                  <a:pt x="1293099" y="1867684"/>
                  <a:pt x="1327354" y="1877961"/>
                </a:cubicBezTo>
                <a:cubicBezTo>
                  <a:pt x="1347208" y="1883917"/>
                  <a:pt x="1366683" y="1891071"/>
                  <a:pt x="1386348" y="1897626"/>
                </a:cubicBezTo>
                <a:lnTo>
                  <a:pt x="1415845" y="1907458"/>
                </a:lnTo>
                <a:cubicBezTo>
                  <a:pt x="1397361" y="1895135"/>
                  <a:pt x="1368132" y="1873887"/>
                  <a:pt x="1347019" y="1868129"/>
                </a:cubicBezTo>
                <a:cubicBezTo>
                  <a:pt x="1324661" y="1862031"/>
                  <a:pt x="1301135" y="1861574"/>
                  <a:pt x="1278193" y="1858297"/>
                </a:cubicBezTo>
                <a:cubicBezTo>
                  <a:pt x="1186425" y="1861574"/>
                  <a:pt x="1094548" y="1862574"/>
                  <a:pt x="1002890" y="1868129"/>
                </a:cubicBezTo>
                <a:cubicBezTo>
                  <a:pt x="986209" y="1869140"/>
                  <a:pt x="969583" y="1872676"/>
                  <a:pt x="953729" y="1877961"/>
                </a:cubicBezTo>
                <a:cubicBezTo>
                  <a:pt x="920241" y="1889123"/>
                  <a:pt x="890020" y="1910367"/>
                  <a:pt x="855406" y="1917290"/>
                </a:cubicBezTo>
                <a:cubicBezTo>
                  <a:pt x="814653" y="1925440"/>
                  <a:pt x="786458" y="1928965"/>
                  <a:pt x="747251" y="1946787"/>
                </a:cubicBezTo>
                <a:cubicBezTo>
                  <a:pt x="729854" y="1954695"/>
                  <a:pt x="715183" y="1967738"/>
                  <a:pt x="698090" y="1976284"/>
                </a:cubicBezTo>
                <a:cubicBezTo>
                  <a:pt x="682304" y="1984177"/>
                  <a:pt x="664423" y="1987497"/>
                  <a:pt x="648929" y="1995948"/>
                </a:cubicBezTo>
                <a:cubicBezTo>
                  <a:pt x="628181" y="2007265"/>
                  <a:pt x="609600" y="2022167"/>
                  <a:pt x="589935" y="2035277"/>
                </a:cubicBezTo>
                <a:cubicBezTo>
                  <a:pt x="580103" y="2041832"/>
                  <a:pt x="572214" y="2053961"/>
                  <a:pt x="560438" y="2054942"/>
                </a:cubicBezTo>
                <a:lnTo>
                  <a:pt x="442451" y="2064774"/>
                </a:lnTo>
                <a:cubicBezTo>
                  <a:pt x="419786" y="2068552"/>
                  <a:pt x="378169" y="2072335"/>
                  <a:pt x="353961" y="2084439"/>
                </a:cubicBezTo>
                <a:cubicBezTo>
                  <a:pt x="343392" y="2089724"/>
                  <a:pt x="334296" y="2097548"/>
                  <a:pt x="324464" y="2104103"/>
                </a:cubicBezTo>
                <a:cubicBezTo>
                  <a:pt x="327741" y="2113935"/>
                  <a:pt x="328272" y="2125166"/>
                  <a:pt x="334296" y="2133600"/>
                </a:cubicBezTo>
                <a:cubicBezTo>
                  <a:pt x="347737" y="2152418"/>
                  <a:pt x="380025" y="2181044"/>
                  <a:pt x="403122" y="2192593"/>
                </a:cubicBezTo>
                <a:cubicBezTo>
                  <a:pt x="412392" y="2197228"/>
                  <a:pt x="423349" y="2197791"/>
                  <a:pt x="432619" y="2202426"/>
                </a:cubicBezTo>
                <a:cubicBezTo>
                  <a:pt x="500516" y="2236374"/>
                  <a:pt x="419598" y="2211461"/>
                  <a:pt x="501445" y="2231922"/>
                </a:cubicBezTo>
                <a:cubicBezTo>
                  <a:pt x="540797" y="2258157"/>
                  <a:pt x="527184" y="2252007"/>
                  <a:pt x="580103" y="2271251"/>
                </a:cubicBezTo>
                <a:cubicBezTo>
                  <a:pt x="599583" y="2278335"/>
                  <a:pt x="618828" y="2286573"/>
                  <a:pt x="639096" y="2290916"/>
                </a:cubicBezTo>
                <a:cubicBezTo>
                  <a:pt x="664933" y="2296453"/>
                  <a:pt x="691535" y="2297471"/>
                  <a:pt x="717754" y="2300748"/>
                </a:cubicBezTo>
                <a:cubicBezTo>
                  <a:pt x="727586" y="2304026"/>
                  <a:pt x="737054" y="2308727"/>
                  <a:pt x="747251" y="2310581"/>
                </a:cubicBezTo>
                <a:cubicBezTo>
                  <a:pt x="802733" y="2320669"/>
                  <a:pt x="905619" y="2326544"/>
                  <a:pt x="953729" y="2330245"/>
                </a:cubicBezTo>
                <a:cubicBezTo>
                  <a:pt x="1107424" y="2355861"/>
                  <a:pt x="1032008" y="2346300"/>
                  <a:pt x="1179871" y="2359742"/>
                </a:cubicBezTo>
                <a:cubicBezTo>
                  <a:pt x="1196258" y="2363019"/>
                  <a:pt x="1212548" y="2366827"/>
                  <a:pt x="1229032" y="2369574"/>
                </a:cubicBezTo>
                <a:cubicBezTo>
                  <a:pt x="1251892" y="2373384"/>
                  <a:pt x="1275057" y="2375260"/>
                  <a:pt x="1297858" y="2379406"/>
                </a:cubicBezTo>
                <a:cubicBezTo>
                  <a:pt x="1311153" y="2381823"/>
                  <a:pt x="1324077" y="2385961"/>
                  <a:pt x="1337187" y="2389239"/>
                </a:cubicBezTo>
                <a:cubicBezTo>
                  <a:pt x="1113914" y="2463661"/>
                  <a:pt x="1337218" y="2392516"/>
                  <a:pt x="698090" y="2408903"/>
                </a:cubicBezTo>
                <a:cubicBezTo>
                  <a:pt x="645566" y="2410250"/>
                  <a:pt x="593213" y="2415458"/>
                  <a:pt x="540774" y="2418735"/>
                </a:cubicBezTo>
                <a:cubicBezTo>
                  <a:pt x="521109" y="2422013"/>
                  <a:pt x="501273" y="2424391"/>
                  <a:pt x="481780" y="2428568"/>
                </a:cubicBezTo>
                <a:cubicBezTo>
                  <a:pt x="455354" y="2434231"/>
                  <a:pt x="429781" y="2443789"/>
                  <a:pt x="403122" y="2448232"/>
                </a:cubicBezTo>
                <a:lnTo>
                  <a:pt x="344129" y="2458064"/>
                </a:lnTo>
                <a:lnTo>
                  <a:pt x="285135" y="2477729"/>
                </a:lnTo>
                <a:lnTo>
                  <a:pt x="255638" y="2487561"/>
                </a:lnTo>
                <a:cubicBezTo>
                  <a:pt x="258916" y="2497393"/>
                  <a:pt x="258836" y="2509096"/>
                  <a:pt x="265471" y="2517058"/>
                </a:cubicBezTo>
                <a:cubicBezTo>
                  <a:pt x="266335" y="2518095"/>
                  <a:pt x="325718" y="2563100"/>
                  <a:pt x="334296" y="2566219"/>
                </a:cubicBezTo>
                <a:cubicBezTo>
                  <a:pt x="359695" y="2575455"/>
                  <a:pt x="387861" y="2575847"/>
                  <a:pt x="412954" y="2585884"/>
                </a:cubicBezTo>
                <a:cubicBezTo>
                  <a:pt x="429341" y="2592439"/>
                  <a:pt x="445088" y="2600904"/>
                  <a:pt x="462116" y="2605548"/>
                </a:cubicBezTo>
                <a:cubicBezTo>
                  <a:pt x="486905" y="2612309"/>
                  <a:pt x="581208" y="2622739"/>
                  <a:pt x="599767" y="2625213"/>
                </a:cubicBezTo>
                <a:lnTo>
                  <a:pt x="668593" y="2635045"/>
                </a:lnTo>
                <a:cubicBezTo>
                  <a:pt x="707977" y="2641264"/>
                  <a:pt x="747016" y="2649765"/>
                  <a:pt x="786580" y="2654710"/>
                </a:cubicBezTo>
                <a:cubicBezTo>
                  <a:pt x="825741" y="2659605"/>
                  <a:pt x="865238" y="2661265"/>
                  <a:pt x="904567" y="2664542"/>
                </a:cubicBezTo>
                <a:lnTo>
                  <a:pt x="1022554" y="2694039"/>
                </a:lnTo>
                <a:cubicBezTo>
                  <a:pt x="1035664" y="2697316"/>
                  <a:pt x="1048474" y="2702195"/>
                  <a:pt x="1061883" y="2703871"/>
                </a:cubicBezTo>
                <a:cubicBezTo>
                  <a:pt x="1122270" y="2711419"/>
                  <a:pt x="1150577" y="2714490"/>
                  <a:pt x="1209367" y="2723535"/>
                </a:cubicBezTo>
                <a:cubicBezTo>
                  <a:pt x="1273637" y="2733423"/>
                  <a:pt x="1252020" y="2727921"/>
                  <a:pt x="1297858" y="2743200"/>
                </a:cubicBezTo>
                <a:lnTo>
                  <a:pt x="924232" y="2753032"/>
                </a:lnTo>
                <a:lnTo>
                  <a:pt x="49161" y="2762864"/>
                </a:lnTo>
              </a:path>
            </a:pathLst>
          </a:custGeom>
          <a:noFill/>
          <a:ln w="34925">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sz="1350">
              <a:solidFill>
                <a:prstClr val="white"/>
              </a:solidFill>
            </a:endParaRPr>
          </a:p>
        </p:txBody>
      </p:sp>
      <p:sp>
        <p:nvSpPr>
          <p:cNvPr id="18" name="Freeform 17"/>
          <p:cNvSpPr/>
          <p:nvPr/>
        </p:nvSpPr>
        <p:spPr>
          <a:xfrm>
            <a:off x="2784169" y="2276693"/>
            <a:ext cx="830618" cy="2072148"/>
          </a:xfrm>
          <a:custGeom>
            <a:avLst/>
            <a:gdLst>
              <a:gd name="connsiteX0" fmla="*/ 245806 w 1511161"/>
              <a:gd name="connsiteY0" fmla="*/ 0 h 2762864"/>
              <a:gd name="connsiteX1" fmla="*/ 766916 w 1511161"/>
              <a:gd name="connsiteY1" fmla="*/ 9832 h 2762864"/>
              <a:gd name="connsiteX2" fmla="*/ 993058 w 1511161"/>
              <a:gd name="connsiteY2" fmla="*/ 29497 h 2762864"/>
              <a:gd name="connsiteX3" fmla="*/ 1189703 w 1511161"/>
              <a:gd name="connsiteY3" fmla="*/ 39329 h 2762864"/>
              <a:gd name="connsiteX4" fmla="*/ 1268361 w 1511161"/>
              <a:gd name="connsiteY4" fmla="*/ 49161 h 2762864"/>
              <a:gd name="connsiteX5" fmla="*/ 1317522 w 1511161"/>
              <a:gd name="connsiteY5" fmla="*/ 58993 h 2762864"/>
              <a:gd name="connsiteX6" fmla="*/ 1445342 w 1511161"/>
              <a:gd name="connsiteY6" fmla="*/ 78658 h 2762864"/>
              <a:gd name="connsiteX7" fmla="*/ 1061883 w 1511161"/>
              <a:gd name="connsiteY7" fmla="*/ 98322 h 2762864"/>
              <a:gd name="connsiteX8" fmla="*/ 963561 w 1511161"/>
              <a:gd name="connsiteY8" fmla="*/ 108155 h 2762864"/>
              <a:gd name="connsiteX9" fmla="*/ 884903 w 1511161"/>
              <a:gd name="connsiteY9" fmla="*/ 127819 h 2762864"/>
              <a:gd name="connsiteX10" fmla="*/ 845574 w 1511161"/>
              <a:gd name="connsiteY10" fmla="*/ 137651 h 2762864"/>
              <a:gd name="connsiteX11" fmla="*/ 816077 w 1511161"/>
              <a:gd name="connsiteY11" fmla="*/ 147484 h 2762864"/>
              <a:gd name="connsiteX12" fmla="*/ 757083 w 1511161"/>
              <a:gd name="connsiteY12" fmla="*/ 157316 h 2762864"/>
              <a:gd name="connsiteX13" fmla="*/ 648929 w 1511161"/>
              <a:gd name="connsiteY13" fmla="*/ 176981 h 2762864"/>
              <a:gd name="connsiteX14" fmla="*/ 511277 w 1511161"/>
              <a:gd name="connsiteY14" fmla="*/ 186813 h 2762864"/>
              <a:gd name="connsiteX15" fmla="*/ 324464 w 1511161"/>
              <a:gd name="connsiteY15" fmla="*/ 206477 h 2762864"/>
              <a:gd name="connsiteX16" fmla="*/ 255638 w 1511161"/>
              <a:gd name="connsiteY16" fmla="*/ 196645 h 2762864"/>
              <a:gd name="connsiteX17" fmla="*/ 344129 w 1511161"/>
              <a:gd name="connsiteY17" fmla="*/ 285135 h 2762864"/>
              <a:gd name="connsiteX18" fmla="*/ 412954 w 1511161"/>
              <a:gd name="connsiteY18" fmla="*/ 334297 h 2762864"/>
              <a:gd name="connsiteX19" fmla="*/ 481780 w 1511161"/>
              <a:gd name="connsiteY19" fmla="*/ 393290 h 2762864"/>
              <a:gd name="connsiteX20" fmla="*/ 589935 w 1511161"/>
              <a:gd name="connsiteY20" fmla="*/ 442451 h 2762864"/>
              <a:gd name="connsiteX21" fmla="*/ 678425 w 1511161"/>
              <a:gd name="connsiteY21" fmla="*/ 481781 h 2762864"/>
              <a:gd name="connsiteX22" fmla="*/ 776748 w 1511161"/>
              <a:gd name="connsiteY22" fmla="*/ 511277 h 2762864"/>
              <a:gd name="connsiteX23" fmla="*/ 835742 w 1511161"/>
              <a:gd name="connsiteY23" fmla="*/ 521110 h 2762864"/>
              <a:gd name="connsiteX24" fmla="*/ 894735 w 1511161"/>
              <a:gd name="connsiteY24" fmla="*/ 540774 h 2762864"/>
              <a:gd name="connsiteX25" fmla="*/ 924232 w 1511161"/>
              <a:gd name="connsiteY25" fmla="*/ 550606 h 2762864"/>
              <a:gd name="connsiteX26" fmla="*/ 963561 w 1511161"/>
              <a:gd name="connsiteY26" fmla="*/ 560439 h 2762864"/>
              <a:gd name="connsiteX27" fmla="*/ 1012722 w 1511161"/>
              <a:gd name="connsiteY27" fmla="*/ 570271 h 2762864"/>
              <a:gd name="connsiteX28" fmla="*/ 1071716 w 1511161"/>
              <a:gd name="connsiteY28" fmla="*/ 589935 h 2762864"/>
              <a:gd name="connsiteX29" fmla="*/ 1160206 w 1511161"/>
              <a:gd name="connsiteY29" fmla="*/ 609600 h 2762864"/>
              <a:gd name="connsiteX30" fmla="*/ 1219200 w 1511161"/>
              <a:gd name="connsiteY30" fmla="*/ 629264 h 2762864"/>
              <a:gd name="connsiteX31" fmla="*/ 1278193 w 1511161"/>
              <a:gd name="connsiteY31" fmla="*/ 648929 h 2762864"/>
              <a:gd name="connsiteX32" fmla="*/ 1307690 w 1511161"/>
              <a:gd name="connsiteY32" fmla="*/ 658761 h 2762864"/>
              <a:gd name="connsiteX33" fmla="*/ 1022554 w 1511161"/>
              <a:gd name="connsiteY33" fmla="*/ 668593 h 2762864"/>
              <a:gd name="connsiteX34" fmla="*/ 983225 w 1511161"/>
              <a:gd name="connsiteY34" fmla="*/ 678426 h 2762864"/>
              <a:gd name="connsiteX35" fmla="*/ 884903 w 1511161"/>
              <a:gd name="connsiteY35" fmla="*/ 698090 h 2762864"/>
              <a:gd name="connsiteX36" fmla="*/ 835742 w 1511161"/>
              <a:gd name="connsiteY36" fmla="*/ 707922 h 2762864"/>
              <a:gd name="connsiteX37" fmla="*/ 796412 w 1511161"/>
              <a:gd name="connsiteY37" fmla="*/ 717755 h 2762864"/>
              <a:gd name="connsiteX38" fmla="*/ 678425 w 1511161"/>
              <a:gd name="connsiteY38" fmla="*/ 737419 h 2762864"/>
              <a:gd name="connsiteX39" fmla="*/ 521109 w 1511161"/>
              <a:gd name="connsiteY39" fmla="*/ 766916 h 2762864"/>
              <a:gd name="connsiteX40" fmla="*/ 491612 w 1511161"/>
              <a:gd name="connsiteY40" fmla="*/ 776748 h 2762864"/>
              <a:gd name="connsiteX41" fmla="*/ 353961 w 1511161"/>
              <a:gd name="connsiteY41" fmla="*/ 796413 h 2762864"/>
              <a:gd name="connsiteX42" fmla="*/ 403122 w 1511161"/>
              <a:gd name="connsiteY42" fmla="*/ 816077 h 2762864"/>
              <a:gd name="connsiteX43" fmla="*/ 432619 w 1511161"/>
              <a:gd name="connsiteY43" fmla="*/ 835742 h 2762864"/>
              <a:gd name="connsiteX44" fmla="*/ 481780 w 1511161"/>
              <a:gd name="connsiteY44" fmla="*/ 845574 h 2762864"/>
              <a:gd name="connsiteX45" fmla="*/ 599767 w 1511161"/>
              <a:gd name="connsiteY45" fmla="*/ 865239 h 2762864"/>
              <a:gd name="connsiteX46" fmla="*/ 658761 w 1511161"/>
              <a:gd name="connsiteY46" fmla="*/ 884903 h 2762864"/>
              <a:gd name="connsiteX47" fmla="*/ 737419 w 1511161"/>
              <a:gd name="connsiteY47" fmla="*/ 894735 h 2762864"/>
              <a:gd name="connsiteX48" fmla="*/ 786580 w 1511161"/>
              <a:gd name="connsiteY48" fmla="*/ 904568 h 2762864"/>
              <a:gd name="connsiteX49" fmla="*/ 875071 w 1511161"/>
              <a:gd name="connsiteY49" fmla="*/ 924232 h 2762864"/>
              <a:gd name="connsiteX50" fmla="*/ 943896 w 1511161"/>
              <a:gd name="connsiteY50" fmla="*/ 934064 h 2762864"/>
              <a:gd name="connsiteX51" fmla="*/ 1071716 w 1511161"/>
              <a:gd name="connsiteY51" fmla="*/ 963561 h 2762864"/>
              <a:gd name="connsiteX52" fmla="*/ 1170038 w 1511161"/>
              <a:gd name="connsiteY52" fmla="*/ 973393 h 2762864"/>
              <a:gd name="connsiteX53" fmla="*/ 1317522 w 1511161"/>
              <a:gd name="connsiteY53" fmla="*/ 993058 h 2762864"/>
              <a:gd name="connsiteX54" fmla="*/ 884903 w 1511161"/>
              <a:gd name="connsiteY54" fmla="*/ 1002890 h 2762864"/>
              <a:gd name="connsiteX55" fmla="*/ 747251 w 1511161"/>
              <a:gd name="connsiteY55" fmla="*/ 1022555 h 2762864"/>
              <a:gd name="connsiteX56" fmla="*/ 688258 w 1511161"/>
              <a:gd name="connsiteY56" fmla="*/ 1042219 h 2762864"/>
              <a:gd name="connsiteX57" fmla="*/ 648929 w 1511161"/>
              <a:gd name="connsiteY57" fmla="*/ 1061884 h 2762864"/>
              <a:gd name="connsiteX58" fmla="*/ 609600 w 1511161"/>
              <a:gd name="connsiteY58" fmla="*/ 1071716 h 2762864"/>
              <a:gd name="connsiteX59" fmla="*/ 560438 w 1511161"/>
              <a:gd name="connsiteY59" fmla="*/ 1091381 h 2762864"/>
              <a:gd name="connsiteX60" fmla="*/ 462116 w 1511161"/>
              <a:gd name="connsiteY60" fmla="*/ 1111045 h 2762864"/>
              <a:gd name="connsiteX61" fmla="*/ 432619 w 1511161"/>
              <a:gd name="connsiteY61" fmla="*/ 1120877 h 2762864"/>
              <a:gd name="connsiteX62" fmla="*/ 393290 w 1511161"/>
              <a:gd name="connsiteY62" fmla="*/ 1140542 h 2762864"/>
              <a:gd name="connsiteX63" fmla="*/ 314632 w 1511161"/>
              <a:gd name="connsiteY63" fmla="*/ 1160206 h 2762864"/>
              <a:gd name="connsiteX64" fmla="*/ 235974 w 1511161"/>
              <a:gd name="connsiteY64" fmla="*/ 1179871 h 2762864"/>
              <a:gd name="connsiteX65" fmla="*/ 29496 w 1511161"/>
              <a:gd name="connsiteY65" fmla="*/ 1199535 h 2762864"/>
              <a:gd name="connsiteX66" fmla="*/ 0 w 1511161"/>
              <a:gd name="connsiteY66" fmla="*/ 1209368 h 2762864"/>
              <a:gd name="connsiteX67" fmla="*/ 29496 w 1511161"/>
              <a:gd name="connsiteY67" fmla="*/ 1219200 h 2762864"/>
              <a:gd name="connsiteX68" fmla="*/ 147483 w 1511161"/>
              <a:gd name="connsiteY68" fmla="*/ 1248697 h 2762864"/>
              <a:gd name="connsiteX69" fmla="*/ 363793 w 1511161"/>
              <a:gd name="connsiteY69" fmla="*/ 1268361 h 2762864"/>
              <a:gd name="connsiteX70" fmla="*/ 560438 w 1511161"/>
              <a:gd name="connsiteY70" fmla="*/ 1297858 h 2762864"/>
              <a:gd name="connsiteX71" fmla="*/ 698090 w 1511161"/>
              <a:gd name="connsiteY71" fmla="*/ 1307690 h 2762864"/>
              <a:gd name="connsiteX72" fmla="*/ 845574 w 1511161"/>
              <a:gd name="connsiteY72" fmla="*/ 1327355 h 2762864"/>
              <a:gd name="connsiteX73" fmla="*/ 1012722 w 1511161"/>
              <a:gd name="connsiteY73" fmla="*/ 1347019 h 2762864"/>
              <a:gd name="connsiteX74" fmla="*/ 1071716 w 1511161"/>
              <a:gd name="connsiteY74" fmla="*/ 1386348 h 2762864"/>
              <a:gd name="connsiteX75" fmla="*/ 1111045 w 1511161"/>
              <a:gd name="connsiteY75" fmla="*/ 1415845 h 2762864"/>
              <a:gd name="connsiteX76" fmla="*/ 1179871 w 1511161"/>
              <a:gd name="connsiteY76" fmla="*/ 1435510 h 2762864"/>
              <a:gd name="connsiteX77" fmla="*/ 1238864 w 1511161"/>
              <a:gd name="connsiteY77" fmla="*/ 1465006 h 2762864"/>
              <a:gd name="connsiteX78" fmla="*/ 1297858 w 1511161"/>
              <a:gd name="connsiteY78" fmla="*/ 1494503 h 2762864"/>
              <a:gd name="connsiteX79" fmla="*/ 1042219 w 1511161"/>
              <a:gd name="connsiteY79" fmla="*/ 1504335 h 2762864"/>
              <a:gd name="connsiteX80" fmla="*/ 865238 w 1511161"/>
              <a:gd name="connsiteY80" fmla="*/ 1533832 h 2762864"/>
              <a:gd name="connsiteX81" fmla="*/ 491612 w 1511161"/>
              <a:gd name="connsiteY81" fmla="*/ 1543664 h 2762864"/>
              <a:gd name="connsiteX82" fmla="*/ 363793 w 1511161"/>
              <a:gd name="connsiteY82" fmla="*/ 1563329 h 2762864"/>
              <a:gd name="connsiteX83" fmla="*/ 324464 w 1511161"/>
              <a:gd name="connsiteY83" fmla="*/ 1573161 h 2762864"/>
              <a:gd name="connsiteX84" fmla="*/ 147483 w 1511161"/>
              <a:gd name="connsiteY84" fmla="*/ 1612490 h 2762864"/>
              <a:gd name="connsiteX85" fmla="*/ 255638 w 1511161"/>
              <a:gd name="connsiteY85" fmla="*/ 1641987 h 2762864"/>
              <a:gd name="connsiteX86" fmla="*/ 294967 w 1511161"/>
              <a:gd name="connsiteY86" fmla="*/ 1651819 h 2762864"/>
              <a:gd name="connsiteX87" fmla="*/ 462116 w 1511161"/>
              <a:gd name="connsiteY87" fmla="*/ 1681316 h 2762864"/>
              <a:gd name="connsiteX88" fmla="*/ 580103 w 1511161"/>
              <a:gd name="connsiteY88" fmla="*/ 1710813 h 2762864"/>
              <a:gd name="connsiteX89" fmla="*/ 688258 w 1511161"/>
              <a:gd name="connsiteY89" fmla="*/ 1730477 h 2762864"/>
              <a:gd name="connsiteX90" fmla="*/ 884903 w 1511161"/>
              <a:gd name="connsiteY90" fmla="*/ 1779639 h 2762864"/>
              <a:gd name="connsiteX91" fmla="*/ 1071716 w 1511161"/>
              <a:gd name="connsiteY91" fmla="*/ 1838632 h 2762864"/>
              <a:gd name="connsiteX92" fmla="*/ 1199535 w 1511161"/>
              <a:gd name="connsiteY92" fmla="*/ 1848464 h 2762864"/>
              <a:gd name="connsiteX93" fmla="*/ 1238864 w 1511161"/>
              <a:gd name="connsiteY93" fmla="*/ 1858297 h 2762864"/>
              <a:gd name="connsiteX94" fmla="*/ 1327354 w 1511161"/>
              <a:gd name="connsiteY94" fmla="*/ 1877961 h 2762864"/>
              <a:gd name="connsiteX95" fmla="*/ 1386348 w 1511161"/>
              <a:gd name="connsiteY95" fmla="*/ 1897626 h 2762864"/>
              <a:gd name="connsiteX96" fmla="*/ 1415845 w 1511161"/>
              <a:gd name="connsiteY96" fmla="*/ 1907458 h 2762864"/>
              <a:gd name="connsiteX97" fmla="*/ 1347019 w 1511161"/>
              <a:gd name="connsiteY97" fmla="*/ 1868129 h 2762864"/>
              <a:gd name="connsiteX98" fmla="*/ 1278193 w 1511161"/>
              <a:gd name="connsiteY98" fmla="*/ 1858297 h 2762864"/>
              <a:gd name="connsiteX99" fmla="*/ 1002890 w 1511161"/>
              <a:gd name="connsiteY99" fmla="*/ 1868129 h 2762864"/>
              <a:gd name="connsiteX100" fmla="*/ 953729 w 1511161"/>
              <a:gd name="connsiteY100" fmla="*/ 1877961 h 2762864"/>
              <a:gd name="connsiteX101" fmla="*/ 855406 w 1511161"/>
              <a:gd name="connsiteY101" fmla="*/ 1917290 h 2762864"/>
              <a:gd name="connsiteX102" fmla="*/ 747251 w 1511161"/>
              <a:gd name="connsiteY102" fmla="*/ 1946787 h 2762864"/>
              <a:gd name="connsiteX103" fmla="*/ 698090 w 1511161"/>
              <a:gd name="connsiteY103" fmla="*/ 1976284 h 2762864"/>
              <a:gd name="connsiteX104" fmla="*/ 648929 w 1511161"/>
              <a:gd name="connsiteY104" fmla="*/ 1995948 h 2762864"/>
              <a:gd name="connsiteX105" fmla="*/ 589935 w 1511161"/>
              <a:gd name="connsiteY105" fmla="*/ 2035277 h 2762864"/>
              <a:gd name="connsiteX106" fmla="*/ 560438 w 1511161"/>
              <a:gd name="connsiteY106" fmla="*/ 2054942 h 2762864"/>
              <a:gd name="connsiteX107" fmla="*/ 442451 w 1511161"/>
              <a:gd name="connsiteY107" fmla="*/ 2064774 h 2762864"/>
              <a:gd name="connsiteX108" fmla="*/ 353961 w 1511161"/>
              <a:gd name="connsiteY108" fmla="*/ 2084439 h 2762864"/>
              <a:gd name="connsiteX109" fmla="*/ 324464 w 1511161"/>
              <a:gd name="connsiteY109" fmla="*/ 2104103 h 2762864"/>
              <a:gd name="connsiteX110" fmla="*/ 334296 w 1511161"/>
              <a:gd name="connsiteY110" fmla="*/ 2133600 h 2762864"/>
              <a:gd name="connsiteX111" fmla="*/ 403122 w 1511161"/>
              <a:gd name="connsiteY111" fmla="*/ 2192593 h 2762864"/>
              <a:gd name="connsiteX112" fmla="*/ 432619 w 1511161"/>
              <a:gd name="connsiteY112" fmla="*/ 2202426 h 2762864"/>
              <a:gd name="connsiteX113" fmla="*/ 501445 w 1511161"/>
              <a:gd name="connsiteY113" fmla="*/ 2231922 h 2762864"/>
              <a:gd name="connsiteX114" fmla="*/ 580103 w 1511161"/>
              <a:gd name="connsiteY114" fmla="*/ 2271251 h 2762864"/>
              <a:gd name="connsiteX115" fmla="*/ 639096 w 1511161"/>
              <a:gd name="connsiteY115" fmla="*/ 2290916 h 2762864"/>
              <a:gd name="connsiteX116" fmla="*/ 717754 w 1511161"/>
              <a:gd name="connsiteY116" fmla="*/ 2300748 h 2762864"/>
              <a:gd name="connsiteX117" fmla="*/ 747251 w 1511161"/>
              <a:gd name="connsiteY117" fmla="*/ 2310581 h 2762864"/>
              <a:gd name="connsiteX118" fmla="*/ 953729 w 1511161"/>
              <a:gd name="connsiteY118" fmla="*/ 2330245 h 2762864"/>
              <a:gd name="connsiteX119" fmla="*/ 1179871 w 1511161"/>
              <a:gd name="connsiteY119" fmla="*/ 2359742 h 2762864"/>
              <a:gd name="connsiteX120" fmla="*/ 1229032 w 1511161"/>
              <a:gd name="connsiteY120" fmla="*/ 2369574 h 2762864"/>
              <a:gd name="connsiteX121" fmla="*/ 1297858 w 1511161"/>
              <a:gd name="connsiteY121" fmla="*/ 2379406 h 2762864"/>
              <a:gd name="connsiteX122" fmla="*/ 1337187 w 1511161"/>
              <a:gd name="connsiteY122" fmla="*/ 2389239 h 2762864"/>
              <a:gd name="connsiteX123" fmla="*/ 698090 w 1511161"/>
              <a:gd name="connsiteY123" fmla="*/ 2408903 h 2762864"/>
              <a:gd name="connsiteX124" fmla="*/ 540774 w 1511161"/>
              <a:gd name="connsiteY124" fmla="*/ 2418735 h 2762864"/>
              <a:gd name="connsiteX125" fmla="*/ 481780 w 1511161"/>
              <a:gd name="connsiteY125" fmla="*/ 2428568 h 2762864"/>
              <a:gd name="connsiteX126" fmla="*/ 403122 w 1511161"/>
              <a:gd name="connsiteY126" fmla="*/ 2448232 h 2762864"/>
              <a:gd name="connsiteX127" fmla="*/ 344129 w 1511161"/>
              <a:gd name="connsiteY127" fmla="*/ 2458064 h 2762864"/>
              <a:gd name="connsiteX128" fmla="*/ 285135 w 1511161"/>
              <a:gd name="connsiteY128" fmla="*/ 2477729 h 2762864"/>
              <a:gd name="connsiteX129" fmla="*/ 255638 w 1511161"/>
              <a:gd name="connsiteY129" fmla="*/ 2487561 h 2762864"/>
              <a:gd name="connsiteX130" fmla="*/ 265471 w 1511161"/>
              <a:gd name="connsiteY130" fmla="*/ 2517058 h 2762864"/>
              <a:gd name="connsiteX131" fmla="*/ 334296 w 1511161"/>
              <a:gd name="connsiteY131" fmla="*/ 2566219 h 2762864"/>
              <a:gd name="connsiteX132" fmla="*/ 412954 w 1511161"/>
              <a:gd name="connsiteY132" fmla="*/ 2585884 h 2762864"/>
              <a:gd name="connsiteX133" fmla="*/ 462116 w 1511161"/>
              <a:gd name="connsiteY133" fmla="*/ 2605548 h 2762864"/>
              <a:gd name="connsiteX134" fmla="*/ 599767 w 1511161"/>
              <a:gd name="connsiteY134" fmla="*/ 2625213 h 2762864"/>
              <a:gd name="connsiteX135" fmla="*/ 668593 w 1511161"/>
              <a:gd name="connsiteY135" fmla="*/ 2635045 h 2762864"/>
              <a:gd name="connsiteX136" fmla="*/ 786580 w 1511161"/>
              <a:gd name="connsiteY136" fmla="*/ 2654710 h 2762864"/>
              <a:gd name="connsiteX137" fmla="*/ 904567 w 1511161"/>
              <a:gd name="connsiteY137" fmla="*/ 2664542 h 2762864"/>
              <a:gd name="connsiteX138" fmla="*/ 1022554 w 1511161"/>
              <a:gd name="connsiteY138" fmla="*/ 2694039 h 2762864"/>
              <a:gd name="connsiteX139" fmla="*/ 1061883 w 1511161"/>
              <a:gd name="connsiteY139" fmla="*/ 2703871 h 2762864"/>
              <a:gd name="connsiteX140" fmla="*/ 1209367 w 1511161"/>
              <a:gd name="connsiteY140" fmla="*/ 2723535 h 2762864"/>
              <a:gd name="connsiteX141" fmla="*/ 1297858 w 1511161"/>
              <a:gd name="connsiteY141" fmla="*/ 2743200 h 2762864"/>
              <a:gd name="connsiteX142" fmla="*/ 924232 w 1511161"/>
              <a:gd name="connsiteY142" fmla="*/ 2753032 h 2762864"/>
              <a:gd name="connsiteX143" fmla="*/ 49161 w 1511161"/>
              <a:gd name="connsiteY143" fmla="*/ 2762864 h 276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511161" h="2762864">
                <a:moveTo>
                  <a:pt x="245806" y="0"/>
                </a:moveTo>
                <a:cubicBezTo>
                  <a:pt x="419509" y="3277"/>
                  <a:pt x="593317" y="2979"/>
                  <a:pt x="766916" y="9832"/>
                </a:cubicBezTo>
                <a:cubicBezTo>
                  <a:pt x="842522" y="12816"/>
                  <a:pt x="917487" y="25719"/>
                  <a:pt x="993058" y="29497"/>
                </a:cubicBezTo>
                <a:lnTo>
                  <a:pt x="1189703" y="39329"/>
                </a:lnTo>
                <a:cubicBezTo>
                  <a:pt x="1215922" y="42606"/>
                  <a:pt x="1242245" y="45143"/>
                  <a:pt x="1268361" y="49161"/>
                </a:cubicBezTo>
                <a:cubicBezTo>
                  <a:pt x="1284878" y="51702"/>
                  <a:pt x="1301080" y="56003"/>
                  <a:pt x="1317522" y="58993"/>
                </a:cubicBezTo>
                <a:cubicBezTo>
                  <a:pt x="1367565" y="68092"/>
                  <a:pt x="1393759" y="71289"/>
                  <a:pt x="1445342" y="78658"/>
                </a:cubicBezTo>
                <a:cubicBezTo>
                  <a:pt x="1606719" y="132450"/>
                  <a:pt x="1468515" y="82682"/>
                  <a:pt x="1061883" y="98322"/>
                </a:cubicBezTo>
                <a:cubicBezTo>
                  <a:pt x="1028970" y="99588"/>
                  <a:pt x="996335" y="104877"/>
                  <a:pt x="963561" y="108155"/>
                </a:cubicBezTo>
                <a:lnTo>
                  <a:pt x="884903" y="127819"/>
                </a:lnTo>
                <a:cubicBezTo>
                  <a:pt x="871793" y="131096"/>
                  <a:pt x="858394" y="133378"/>
                  <a:pt x="845574" y="137651"/>
                </a:cubicBezTo>
                <a:cubicBezTo>
                  <a:pt x="835742" y="140929"/>
                  <a:pt x="826194" y="145236"/>
                  <a:pt x="816077" y="147484"/>
                </a:cubicBezTo>
                <a:cubicBezTo>
                  <a:pt x="796616" y="151809"/>
                  <a:pt x="776697" y="153750"/>
                  <a:pt x="757083" y="157316"/>
                </a:cubicBezTo>
                <a:cubicBezTo>
                  <a:pt x="724670" y="163209"/>
                  <a:pt x="681107" y="173763"/>
                  <a:pt x="648929" y="176981"/>
                </a:cubicBezTo>
                <a:cubicBezTo>
                  <a:pt x="603156" y="181558"/>
                  <a:pt x="557119" y="182993"/>
                  <a:pt x="511277" y="186813"/>
                </a:cubicBezTo>
                <a:cubicBezTo>
                  <a:pt x="460133" y="191075"/>
                  <a:pt x="376572" y="200687"/>
                  <a:pt x="324464" y="206477"/>
                </a:cubicBezTo>
                <a:cubicBezTo>
                  <a:pt x="301522" y="203200"/>
                  <a:pt x="250017" y="174162"/>
                  <a:pt x="255638" y="196645"/>
                </a:cubicBezTo>
                <a:cubicBezTo>
                  <a:pt x="265756" y="237114"/>
                  <a:pt x="309421" y="261995"/>
                  <a:pt x="344129" y="285135"/>
                </a:cubicBezTo>
                <a:cubicBezTo>
                  <a:pt x="367471" y="300697"/>
                  <a:pt x="391614" y="316006"/>
                  <a:pt x="412954" y="334297"/>
                </a:cubicBezTo>
                <a:cubicBezTo>
                  <a:pt x="449411" y="365546"/>
                  <a:pt x="436781" y="367040"/>
                  <a:pt x="481780" y="393290"/>
                </a:cubicBezTo>
                <a:cubicBezTo>
                  <a:pt x="540399" y="427485"/>
                  <a:pt x="542990" y="426803"/>
                  <a:pt x="589935" y="442451"/>
                </a:cubicBezTo>
                <a:cubicBezTo>
                  <a:pt x="636678" y="473613"/>
                  <a:pt x="608223" y="458380"/>
                  <a:pt x="678425" y="481781"/>
                </a:cubicBezTo>
                <a:cubicBezTo>
                  <a:pt x="711148" y="492689"/>
                  <a:pt x="742820" y="504491"/>
                  <a:pt x="776748" y="511277"/>
                </a:cubicBezTo>
                <a:cubicBezTo>
                  <a:pt x="796297" y="515187"/>
                  <a:pt x="816401" y="516275"/>
                  <a:pt x="835742" y="521110"/>
                </a:cubicBezTo>
                <a:cubicBezTo>
                  <a:pt x="855851" y="526137"/>
                  <a:pt x="875071" y="534219"/>
                  <a:pt x="894735" y="540774"/>
                </a:cubicBezTo>
                <a:cubicBezTo>
                  <a:pt x="904567" y="544051"/>
                  <a:pt x="914177" y="548092"/>
                  <a:pt x="924232" y="550606"/>
                </a:cubicBezTo>
                <a:cubicBezTo>
                  <a:pt x="937342" y="553884"/>
                  <a:pt x="950370" y="557507"/>
                  <a:pt x="963561" y="560439"/>
                </a:cubicBezTo>
                <a:cubicBezTo>
                  <a:pt x="979875" y="564064"/>
                  <a:pt x="996599" y="565874"/>
                  <a:pt x="1012722" y="570271"/>
                </a:cubicBezTo>
                <a:cubicBezTo>
                  <a:pt x="1032720" y="575725"/>
                  <a:pt x="1051390" y="585870"/>
                  <a:pt x="1071716" y="589935"/>
                </a:cubicBezTo>
                <a:cubicBezTo>
                  <a:pt x="1099777" y="595548"/>
                  <a:pt x="1132441" y="601271"/>
                  <a:pt x="1160206" y="609600"/>
                </a:cubicBezTo>
                <a:cubicBezTo>
                  <a:pt x="1180060" y="615556"/>
                  <a:pt x="1199535" y="622709"/>
                  <a:pt x="1219200" y="629264"/>
                </a:cubicBezTo>
                <a:lnTo>
                  <a:pt x="1278193" y="648929"/>
                </a:lnTo>
                <a:lnTo>
                  <a:pt x="1307690" y="658761"/>
                </a:lnTo>
                <a:cubicBezTo>
                  <a:pt x="1212645" y="662038"/>
                  <a:pt x="1117482" y="662840"/>
                  <a:pt x="1022554" y="668593"/>
                </a:cubicBezTo>
                <a:cubicBezTo>
                  <a:pt x="1009066" y="669411"/>
                  <a:pt x="996438" y="675595"/>
                  <a:pt x="983225" y="678426"/>
                </a:cubicBezTo>
                <a:cubicBezTo>
                  <a:pt x="950544" y="685429"/>
                  <a:pt x="917677" y="691535"/>
                  <a:pt x="884903" y="698090"/>
                </a:cubicBezTo>
                <a:cubicBezTo>
                  <a:pt x="868516" y="701367"/>
                  <a:pt x="851955" y="703869"/>
                  <a:pt x="835742" y="707922"/>
                </a:cubicBezTo>
                <a:cubicBezTo>
                  <a:pt x="822632" y="711200"/>
                  <a:pt x="809694" y="715265"/>
                  <a:pt x="796412" y="717755"/>
                </a:cubicBezTo>
                <a:cubicBezTo>
                  <a:pt x="757223" y="725103"/>
                  <a:pt x="716762" y="726465"/>
                  <a:pt x="678425" y="737419"/>
                </a:cubicBezTo>
                <a:cubicBezTo>
                  <a:pt x="581063" y="765238"/>
                  <a:pt x="633314" y="754449"/>
                  <a:pt x="521109" y="766916"/>
                </a:cubicBezTo>
                <a:cubicBezTo>
                  <a:pt x="511277" y="770193"/>
                  <a:pt x="501818" y="774947"/>
                  <a:pt x="491612" y="776748"/>
                </a:cubicBezTo>
                <a:cubicBezTo>
                  <a:pt x="445968" y="784803"/>
                  <a:pt x="353961" y="796413"/>
                  <a:pt x="353961" y="796413"/>
                </a:cubicBezTo>
                <a:cubicBezTo>
                  <a:pt x="370348" y="802968"/>
                  <a:pt x="387336" y="808184"/>
                  <a:pt x="403122" y="816077"/>
                </a:cubicBezTo>
                <a:cubicBezTo>
                  <a:pt x="413691" y="821362"/>
                  <a:pt x="421554" y="831593"/>
                  <a:pt x="432619" y="835742"/>
                </a:cubicBezTo>
                <a:cubicBezTo>
                  <a:pt x="448266" y="841610"/>
                  <a:pt x="465323" y="842670"/>
                  <a:pt x="481780" y="845574"/>
                </a:cubicBezTo>
                <a:cubicBezTo>
                  <a:pt x="521045" y="852503"/>
                  <a:pt x="561941" y="852631"/>
                  <a:pt x="599767" y="865239"/>
                </a:cubicBezTo>
                <a:cubicBezTo>
                  <a:pt x="619432" y="871794"/>
                  <a:pt x="638493" y="880560"/>
                  <a:pt x="658761" y="884903"/>
                </a:cubicBezTo>
                <a:cubicBezTo>
                  <a:pt x="684598" y="890439"/>
                  <a:pt x="711303" y="890717"/>
                  <a:pt x="737419" y="894735"/>
                </a:cubicBezTo>
                <a:cubicBezTo>
                  <a:pt x="753936" y="897276"/>
                  <a:pt x="770239" y="901066"/>
                  <a:pt x="786580" y="904568"/>
                </a:cubicBezTo>
                <a:cubicBezTo>
                  <a:pt x="816126" y="910899"/>
                  <a:pt x="845372" y="918664"/>
                  <a:pt x="875071" y="924232"/>
                </a:cubicBezTo>
                <a:cubicBezTo>
                  <a:pt x="897849" y="928503"/>
                  <a:pt x="921171" y="929519"/>
                  <a:pt x="943896" y="934064"/>
                </a:cubicBezTo>
                <a:cubicBezTo>
                  <a:pt x="987576" y="942800"/>
                  <a:pt x="1027707" y="957693"/>
                  <a:pt x="1071716" y="963561"/>
                </a:cubicBezTo>
                <a:cubicBezTo>
                  <a:pt x="1104365" y="967914"/>
                  <a:pt x="1137282" y="969945"/>
                  <a:pt x="1170038" y="973393"/>
                </a:cubicBezTo>
                <a:cubicBezTo>
                  <a:pt x="1268018" y="983707"/>
                  <a:pt x="1236189" y="979503"/>
                  <a:pt x="1317522" y="993058"/>
                </a:cubicBezTo>
                <a:cubicBezTo>
                  <a:pt x="1173316" y="996335"/>
                  <a:pt x="1028954" y="995439"/>
                  <a:pt x="884903" y="1002890"/>
                </a:cubicBezTo>
                <a:cubicBezTo>
                  <a:pt x="838615" y="1005284"/>
                  <a:pt x="747251" y="1022555"/>
                  <a:pt x="747251" y="1022555"/>
                </a:cubicBezTo>
                <a:cubicBezTo>
                  <a:pt x="727587" y="1029110"/>
                  <a:pt x="707503" y="1034521"/>
                  <a:pt x="688258" y="1042219"/>
                </a:cubicBezTo>
                <a:cubicBezTo>
                  <a:pt x="674649" y="1047663"/>
                  <a:pt x="662653" y="1056738"/>
                  <a:pt x="648929" y="1061884"/>
                </a:cubicBezTo>
                <a:cubicBezTo>
                  <a:pt x="636276" y="1066629"/>
                  <a:pt x="622420" y="1067443"/>
                  <a:pt x="609600" y="1071716"/>
                </a:cubicBezTo>
                <a:cubicBezTo>
                  <a:pt x="592856" y="1077297"/>
                  <a:pt x="577492" y="1086833"/>
                  <a:pt x="560438" y="1091381"/>
                </a:cubicBezTo>
                <a:cubicBezTo>
                  <a:pt x="528143" y="1099993"/>
                  <a:pt x="493824" y="1100476"/>
                  <a:pt x="462116" y="1111045"/>
                </a:cubicBezTo>
                <a:cubicBezTo>
                  <a:pt x="452284" y="1114322"/>
                  <a:pt x="442145" y="1116794"/>
                  <a:pt x="432619" y="1120877"/>
                </a:cubicBezTo>
                <a:cubicBezTo>
                  <a:pt x="419147" y="1126651"/>
                  <a:pt x="407195" y="1135907"/>
                  <a:pt x="393290" y="1140542"/>
                </a:cubicBezTo>
                <a:cubicBezTo>
                  <a:pt x="367651" y="1149088"/>
                  <a:pt x="340851" y="1153651"/>
                  <a:pt x="314632" y="1160206"/>
                </a:cubicBezTo>
                <a:lnTo>
                  <a:pt x="235974" y="1179871"/>
                </a:lnTo>
                <a:cubicBezTo>
                  <a:pt x="121609" y="1196208"/>
                  <a:pt x="190264" y="1188052"/>
                  <a:pt x="29496" y="1199535"/>
                </a:cubicBezTo>
                <a:cubicBezTo>
                  <a:pt x="19664" y="1202813"/>
                  <a:pt x="0" y="1199004"/>
                  <a:pt x="0" y="1209368"/>
                </a:cubicBezTo>
                <a:cubicBezTo>
                  <a:pt x="0" y="1219732"/>
                  <a:pt x="19482" y="1216530"/>
                  <a:pt x="29496" y="1219200"/>
                </a:cubicBezTo>
                <a:cubicBezTo>
                  <a:pt x="68667" y="1229646"/>
                  <a:pt x="107495" y="1242033"/>
                  <a:pt x="147483" y="1248697"/>
                </a:cubicBezTo>
                <a:cubicBezTo>
                  <a:pt x="258303" y="1267166"/>
                  <a:pt x="186580" y="1257285"/>
                  <a:pt x="363793" y="1268361"/>
                </a:cubicBezTo>
                <a:cubicBezTo>
                  <a:pt x="429341" y="1278193"/>
                  <a:pt x="494325" y="1293136"/>
                  <a:pt x="560438" y="1297858"/>
                </a:cubicBezTo>
                <a:lnTo>
                  <a:pt x="698090" y="1307690"/>
                </a:lnTo>
                <a:cubicBezTo>
                  <a:pt x="798431" y="1316812"/>
                  <a:pt x="751742" y="1316929"/>
                  <a:pt x="845574" y="1327355"/>
                </a:cubicBezTo>
                <a:cubicBezTo>
                  <a:pt x="1020147" y="1346752"/>
                  <a:pt x="892378" y="1326962"/>
                  <a:pt x="1012722" y="1347019"/>
                </a:cubicBezTo>
                <a:cubicBezTo>
                  <a:pt x="1032387" y="1360129"/>
                  <a:pt x="1052809" y="1372168"/>
                  <a:pt x="1071716" y="1386348"/>
                </a:cubicBezTo>
                <a:cubicBezTo>
                  <a:pt x="1084826" y="1396180"/>
                  <a:pt x="1096817" y="1407715"/>
                  <a:pt x="1111045" y="1415845"/>
                </a:cubicBezTo>
                <a:cubicBezTo>
                  <a:pt x="1122013" y="1422112"/>
                  <a:pt x="1171361" y="1433382"/>
                  <a:pt x="1179871" y="1435510"/>
                </a:cubicBezTo>
                <a:cubicBezTo>
                  <a:pt x="1264406" y="1491866"/>
                  <a:pt x="1157447" y="1424297"/>
                  <a:pt x="1238864" y="1465006"/>
                </a:cubicBezTo>
                <a:cubicBezTo>
                  <a:pt x="1315105" y="1503126"/>
                  <a:pt x="1223717" y="1469790"/>
                  <a:pt x="1297858" y="1494503"/>
                </a:cubicBezTo>
                <a:cubicBezTo>
                  <a:pt x="1212645" y="1497780"/>
                  <a:pt x="1127200" y="1497253"/>
                  <a:pt x="1042219" y="1504335"/>
                </a:cubicBezTo>
                <a:cubicBezTo>
                  <a:pt x="843630" y="1520884"/>
                  <a:pt x="1035844" y="1526415"/>
                  <a:pt x="865238" y="1533832"/>
                </a:cubicBezTo>
                <a:cubicBezTo>
                  <a:pt x="740770" y="1539243"/>
                  <a:pt x="616154" y="1540387"/>
                  <a:pt x="491612" y="1543664"/>
                </a:cubicBezTo>
                <a:cubicBezTo>
                  <a:pt x="458574" y="1548384"/>
                  <a:pt x="397884" y="1556511"/>
                  <a:pt x="363793" y="1563329"/>
                </a:cubicBezTo>
                <a:cubicBezTo>
                  <a:pt x="350542" y="1565979"/>
                  <a:pt x="337687" y="1570377"/>
                  <a:pt x="324464" y="1573161"/>
                </a:cubicBezTo>
                <a:cubicBezTo>
                  <a:pt x="153305" y="1609194"/>
                  <a:pt x="227336" y="1585873"/>
                  <a:pt x="147483" y="1612490"/>
                </a:cubicBezTo>
                <a:cubicBezTo>
                  <a:pt x="202618" y="1630868"/>
                  <a:pt x="166930" y="1619810"/>
                  <a:pt x="255638" y="1641987"/>
                </a:cubicBezTo>
                <a:cubicBezTo>
                  <a:pt x="268748" y="1645264"/>
                  <a:pt x="281660" y="1649471"/>
                  <a:pt x="294967" y="1651819"/>
                </a:cubicBezTo>
                <a:cubicBezTo>
                  <a:pt x="350683" y="1661651"/>
                  <a:pt x="407228" y="1667594"/>
                  <a:pt x="462116" y="1681316"/>
                </a:cubicBezTo>
                <a:cubicBezTo>
                  <a:pt x="501445" y="1691148"/>
                  <a:pt x="540489" y="1702201"/>
                  <a:pt x="580103" y="1710813"/>
                </a:cubicBezTo>
                <a:cubicBezTo>
                  <a:pt x="615909" y="1718597"/>
                  <a:pt x="652515" y="1722406"/>
                  <a:pt x="688258" y="1730477"/>
                </a:cubicBezTo>
                <a:cubicBezTo>
                  <a:pt x="754164" y="1745359"/>
                  <a:pt x="821405" y="1756549"/>
                  <a:pt x="884903" y="1779639"/>
                </a:cubicBezTo>
                <a:cubicBezTo>
                  <a:pt x="938643" y="1799181"/>
                  <a:pt x="1012073" y="1830112"/>
                  <a:pt x="1071716" y="1838632"/>
                </a:cubicBezTo>
                <a:cubicBezTo>
                  <a:pt x="1114019" y="1844675"/>
                  <a:pt x="1156929" y="1845187"/>
                  <a:pt x="1199535" y="1848464"/>
                </a:cubicBezTo>
                <a:cubicBezTo>
                  <a:pt x="1212645" y="1851742"/>
                  <a:pt x="1225673" y="1855365"/>
                  <a:pt x="1238864" y="1858297"/>
                </a:cubicBezTo>
                <a:cubicBezTo>
                  <a:pt x="1274951" y="1866317"/>
                  <a:pt x="1293099" y="1867684"/>
                  <a:pt x="1327354" y="1877961"/>
                </a:cubicBezTo>
                <a:cubicBezTo>
                  <a:pt x="1347208" y="1883917"/>
                  <a:pt x="1366683" y="1891071"/>
                  <a:pt x="1386348" y="1897626"/>
                </a:cubicBezTo>
                <a:lnTo>
                  <a:pt x="1415845" y="1907458"/>
                </a:lnTo>
                <a:cubicBezTo>
                  <a:pt x="1397361" y="1895135"/>
                  <a:pt x="1368132" y="1873887"/>
                  <a:pt x="1347019" y="1868129"/>
                </a:cubicBezTo>
                <a:cubicBezTo>
                  <a:pt x="1324661" y="1862031"/>
                  <a:pt x="1301135" y="1861574"/>
                  <a:pt x="1278193" y="1858297"/>
                </a:cubicBezTo>
                <a:cubicBezTo>
                  <a:pt x="1186425" y="1861574"/>
                  <a:pt x="1094548" y="1862574"/>
                  <a:pt x="1002890" y="1868129"/>
                </a:cubicBezTo>
                <a:cubicBezTo>
                  <a:pt x="986209" y="1869140"/>
                  <a:pt x="969583" y="1872676"/>
                  <a:pt x="953729" y="1877961"/>
                </a:cubicBezTo>
                <a:cubicBezTo>
                  <a:pt x="920241" y="1889123"/>
                  <a:pt x="890020" y="1910367"/>
                  <a:pt x="855406" y="1917290"/>
                </a:cubicBezTo>
                <a:cubicBezTo>
                  <a:pt x="814653" y="1925440"/>
                  <a:pt x="786458" y="1928965"/>
                  <a:pt x="747251" y="1946787"/>
                </a:cubicBezTo>
                <a:cubicBezTo>
                  <a:pt x="729854" y="1954695"/>
                  <a:pt x="715183" y="1967738"/>
                  <a:pt x="698090" y="1976284"/>
                </a:cubicBezTo>
                <a:cubicBezTo>
                  <a:pt x="682304" y="1984177"/>
                  <a:pt x="664423" y="1987497"/>
                  <a:pt x="648929" y="1995948"/>
                </a:cubicBezTo>
                <a:cubicBezTo>
                  <a:pt x="628181" y="2007265"/>
                  <a:pt x="609600" y="2022167"/>
                  <a:pt x="589935" y="2035277"/>
                </a:cubicBezTo>
                <a:cubicBezTo>
                  <a:pt x="580103" y="2041832"/>
                  <a:pt x="572214" y="2053961"/>
                  <a:pt x="560438" y="2054942"/>
                </a:cubicBezTo>
                <a:lnTo>
                  <a:pt x="442451" y="2064774"/>
                </a:lnTo>
                <a:cubicBezTo>
                  <a:pt x="419786" y="2068552"/>
                  <a:pt x="378169" y="2072335"/>
                  <a:pt x="353961" y="2084439"/>
                </a:cubicBezTo>
                <a:cubicBezTo>
                  <a:pt x="343392" y="2089724"/>
                  <a:pt x="334296" y="2097548"/>
                  <a:pt x="324464" y="2104103"/>
                </a:cubicBezTo>
                <a:cubicBezTo>
                  <a:pt x="327741" y="2113935"/>
                  <a:pt x="328272" y="2125166"/>
                  <a:pt x="334296" y="2133600"/>
                </a:cubicBezTo>
                <a:cubicBezTo>
                  <a:pt x="347737" y="2152418"/>
                  <a:pt x="380025" y="2181044"/>
                  <a:pt x="403122" y="2192593"/>
                </a:cubicBezTo>
                <a:cubicBezTo>
                  <a:pt x="412392" y="2197228"/>
                  <a:pt x="423349" y="2197791"/>
                  <a:pt x="432619" y="2202426"/>
                </a:cubicBezTo>
                <a:cubicBezTo>
                  <a:pt x="500516" y="2236374"/>
                  <a:pt x="419598" y="2211461"/>
                  <a:pt x="501445" y="2231922"/>
                </a:cubicBezTo>
                <a:cubicBezTo>
                  <a:pt x="540797" y="2258157"/>
                  <a:pt x="527184" y="2252007"/>
                  <a:pt x="580103" y="2271251"/>
                </a:cubicBezTo>
                <a:cubicBezTo>
                  <a:pt x="599583" y="2278335"/>
                  <a:pt x="618828" y="2286573"/>
                  <a:pt x="639096" y="2290916"/>
                </a:cubicBezTo>
                <a:cubicBezTo>
                  <a:pt x="664933" y="2296453"/>
                  <a:pt x="691535" y="2297471"/>
                  <a:pt x="717754" y="2300748"/>
                </a:cubicBezTo>
                <a:cubicBezTo>
                  <a:pt x="727586" y="2304026"/>
                  <a:pt x="737054" y="2308727"/>
                  <a:pt x="747251" y="2310581"/>
                </a:cubicBezTo>
                <a:cubicBezTo>
                  <a:pt x="802733" y="2320669"/>
                  <a:pt x="905619" y="2326544"/>
                  <a:pt x="953729" y="2330245"/>
                </a:cubicBezTo>
                <a:cubicBezTo>
                  <a:pt x="1107424" y="2355861"/>
                  <a:pt x="1032008" y="2346300"/>
                  <a:pt x="1179871" y="2359742"/>
                </a:cubicBezTo>
                <a:cubicBezTo>
                  <a:pt x="1196258" y="2363019"/>
                  <a:pt x="1212548" y="2366827"/>
                  <a:pt x="1229032" y="2369574"/>
                </a:cubicBezTo>
                <a:cubicBezTo>
                  <a:pt x="1251892" y="2373384"/>
                  <a:pt x="1275057" y="2375260"/>
                  <a:pt x="1297858" y="2379406"/>
                </a:cubicBezTo>
                <a:cubicBezTo>
                  <a:pt x="1311153" y="2381823"/>
                  <a:pt x="1324077" y="2385961"/>
                  <a:pt x="1337187" y="2389239"/>
                </a:cubicBezTo>
                <a:cubicBezTo>
                  <a:pt x="1113914" y="2463661"/>
                  <a:pt x="1337218" y="2392516"/>
                  <a:pt x="698090" y="2408903"/>
                </a:cubicBezTo>
                <a:cubicBezTo>
                  <a:pt x="645566" y="2410250"/>
                  <a:pt x="593213" y="2415458"/>
                  <a:pt x="540774" y="2418735"/>
                </a:cubicBezTo>
                <a:cubicBezTo>
                  <a:pt x="521109" y="2422013"/>
                  <a:pt x="501273" y="2424391"/>
                  <a:pt x="481780" y="2428568"/>
                </a:cubicBezTo>
                <a:cubicBezTo>
                  <a:pt x="455354" y="2434231"/>
                  <a:pt x="429781" y="2443789"/>
                  <a:pt x="403122" y="2448232"/>
                </a:cubicBezTo>
                <a:lnTo>
                  <a:pt x="344129" y="2458064"/>
                </a:lnTo>
                <a:lnTo>
                  <a:pt x="285135" y="2477729"/>
                </a:lnTo>
                <a:lnTo>
                  <a:pt x="255638" y="2487561"/>
                </a:lnTo>
                <a:cubicBezTo>
                  <a:pt x="258916" y="2497393"/>
                  <a:pt x="258836" y="2509096"/>
                  <a:pt x="265471" y="2517058"/>
                </a:cubicBezTo>
                <a:cubicBezTo>
                  <a:pt x="266335" y="2518095"/>
                  <a:pt x="325718" y="2563100"/>
                  <a:pt x="334296" y="2566219"/>
                </a:cubicBezTo>
                <a:cubicBezTo>
                  <a:pt x="359695" y="2575455"/>
                  <a:pt x="387861" y="2575847"/>
                  <a:pt x="412954" y="2585884"/>
                </a:cubicBezTo>
                <a:cubicBezTo>
                  <a:pt x="429341" y="2592439"/>
                  <a:pt x="445088" y="2600904"/>
                  <a:pt x="462116" y="2605548"/>
                </a:cubicBezTo>
                <a:cubicBezTo>
                  <a:pt x="486905" y="2612309"/>
                  <a:pt x="581208" y="2622739"/>
                  <a:pt x="599767" y="2625213"/>
                </a:cubicBezTo>
                <a:lnTo>
                  <a:pt x="668593" y="2635045"/>
                </a:lnTo>
                <a:cubicBezTo>
                  <a:pt x="707977" y="2641264"/>
                  <a:pt x="747016" y="2649765"/>
                  <a:pt x="786580" y="2654710"/>
                </a:cubicBezTo>
                <a:cubicBezTo>
                  <a:pt x="825741" y="2659605"/>
                  <a:pt x="865238" y="2661265"/>
                  <a:pt x="904567" y="2664542"/>
                </a:cubicBezTo>
                <a:lnTo>
                  <a:pt x="1022554" y="2694039"/>
                </a:lnTo>
                <a:cubicBezTo>
                  <a:pt x="1035664" y="2697316"/>
                  <a:pt x="1048474" y="2702195"/>
                  <a:pt x="1061883" y="2703871"/>
                </a:cubicBezTo>
                <a:cubicBezTo>
                  <a:pt x="1122270" y="2711419"/>
                  <a:pt x="1150577" y="2714490"/>
                  <a:pt x="1209367" y="2723535"/>
                </a:cubicBezTo>
                <a:cubicBezTo>
                  <a:pt x="1273637" y="2733423"/>
                  <a:pt x="1252020" y="2727921"/>
                  <a:pt x="1297858" y="2743200"/>
                </a:cubicBezTo>
                <a:lnTo>
                  <a:pt x="924232" y="2753032"/>
                </a:lnTo>
                <a:lnTo>
                  <a:pt x="49161" y="2762864"/>
                </a:lnTo>
              </a:path>
            </a:pathLst>
          </a:custGeom>
          <a:noFill/>
          <a:ln w="9525">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sz="1350">
              <a:solidFill>
                <a:prstClr val="white"/>
              </a:solidFill>
            </a:endParaRPr>
          </a:p>
        </p:txBody>
      </p:sp>
      <p:sp>
        <p:nvSpPr>
          <p:cNvPr id="5" name="Left Arrow 4"/>
          <p:cNvSpPr/>
          <p:nvPr/>
        </p:nvSpPr>
        <p:spPr>
          <a:xfrm>
            <a:off x="6136105" y="4895852"/>
            <a:ext cx="1521995" cy="94246"/>
          </a:xfrm>
          <a:prstGeom prst="lef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14" name="Left Arrow 13"/>
          <p:cNvSpPr/>
          <p:nvPr/>
        </p:nvSpPr>
        <p:spPr>
          <a:xfrm>
            <a:off x="3660466" y="4865764"/>
            <a:ext cx="1300523" cy="131074"/>
          </a:xfrm>
          <a:prstGeom prst="lef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15" name="Left Arrow 14"/>
          <p:cNvSpPr/>
          <p:nvPr/>
        </p:nvSpPr>
        <p:spPr>
          <a:xfrm>
            <a:off x="1425064" y="4830315"/>
            <a:ext cx="1300523" cy="131074"/>
          </a:xfrm>
          <a:prstGeom prst="lef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16" name="Content Placeholder 7" descr="Screen Shot 2013-07-20 at 11.05.08 AM.png"/>
          <p:cNvPicPr>
            <a:picLocks noChangeAspect="1"/>
          </p:cNvPicPr>
          <p:nvPr/>
        </p:nvPicPr>
        <p:blipFill>
          <a:blip r:embed="rId2">
            <a:extLst>
              <a:ext uri="{28A0092B-C50C-407E-A947-70E740481C1C}">
                <a14:useLocalDpi xmlns:a14="http://schemas.microsoft.com/office/drawing/2010/main" val="0"/>
              </a:ext>
            </a:extLst>
          </a:blip>
          <a:srcRect t="-47448" b="-47448"/>
          <a:stretch>
            <a:fillRect/>
          </a:stretch>
        </p:blipFill>
        <p:spPr>
          <a:xfrm>
            <a:off x="7066187" y="5624966"/>
            <a:ext cx="1891547" cy="1334787"/>
          </a:xfrm>
          <a:prstGeom prst="rect">
            <a:avLst/>
          </a:prstGeom>
        </p:spPr>
      </p:pic>
    </p:spTree>
    <p:extLst>
      <p:ext uri="{BB962C8B-B14F-4D97-AF65-F5344CB8AC3E}">
        <p14:creationId xmlns:p14="http://schemas.microsoft.com/office/powerpoint/2010/main" val="298439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righ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righ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5"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Matching</a:t>
            </a:r>
          </a:p>
        </p:txBody>
      </p:sp>
      <p:sp>
        <p:nvSpPr>
          <p:cNvPr id="3" name="Content Placeholder 2"/>
          <p:cNvSpPr>
            <a:spLocks noGrp="1"/>
          </p:cNvSpPr>
          <p:nvPr>
            <p:ph idx="1"/>
          </p:nvPr>
        </p:nvSpPr>
        <p:spPr/>
        <p:txBody>
          <a:bodyPr/>
          <a:lstStyle/>
          <a:p>
            <a:pPr marL="0" indent="0">
              <a:buNone/>
            </a:pPr>
            <a:r>
              <a:rPr lang="en-US" dirty="0"/>
              <a:t>                            Low 	                   Medium	       Low</a:t>
            </a:r>
          </a:p>
        </p:txBody>
      </p:sp>
      <p:sp>
        <p:nvSpPr>
          <p:cNvPr id="4" name="Freeform 3"/>
          <p:cNvSpPr/>
          <p:nvPr/>
        </p:nvSpPr>
        <p:spPr>
          <a:xfrm>
            <a:off x="1511710" y="2762617"/>
            <a:ext cx="6006281" cy="1750140"/>
          </a:xfrm>
          <a:custGeom>
            <a:avLst/>
            <a:gdLst>
              <a:gd name="connsiteX0" fmla="*/ 0 w 8170606"/>
              <a:gd name="connsiteY0" fmla="*/ 1896714 h 2083527"/>
              <a:gd name="connsiteX1" fmla="*/ 442452 w 8170606"/>
              <a:gd name="connsiteY1" fmla="*/ 1690237 h 2083527"/>
              <a:gd name="connsiteX2" fmla="*/ 1691148 w 8170606"/>
              <a:gd name="connsiteY2" fmla="*/ 382547 h 2083527"/>
              <a:gd name="connsiteX3" fmla="*/ 3048000 w 8170606"/>
              <a:gd name="connsiteY3" fmla="*/ 48250 h 2083527"/>
              <a:gd name="connsiteX4" fmla="*/ 4827639 w 8170606"/>
              <a:gd name="connsiteY4" fmla="*/ 195734 h 2083527"/>
              <a:gd name="connsiteX5" fmla="*/ 7305368 w 8170606"/>
              <a:gd name="connsiteY5" fmla="*/ 1808224 h 2083527"/>
              <a:gd name="connsiteX6" fmla="*/ 8170606 w 8170606"/>
              <a:gd name="connsiteY6" fmla="*/ 2083527 h 20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0606" h="2083527">
                <a:moveTo>
                  <a:pt x="0" y="1896714"/>
                </a:moveTo>
                <a:cubicBezTo>
                  <a:pt x="80297" y="1919656"/>
                  <a:pt x="160594" y="1942598"/>
                  <a:pt x="442452" y="1690237"/>
                </a:cubicBezTo>
                <a:cubicBezTo>
                  <a:pt x="724310" y="1437876"/>
                  <a:pt x="1256890" y="656211"/>
                  <a:pt x="1691148" y="382547"/>
                </a:cubicBezTo>
                <a:cubicBezTo>
                  <a:pt x="2125406" y="108883"/>
                  <a:pt x="2525252" y="79385"/>
                  <a:pt x="3048000" y="48250"/>
                </a:cubicBezTo>
                <a:cubicBezTo>
                  <a:pt x="3570748" y="17115"/>
                  <a:pt x="4118078" y="-97595"/>
                  <a:pt x="4827639" y="195734"/>
                </a:cubicBezTo>
                <a:cubicBezTo>
                  <a:pt x="5537200" y="489063"/>
                  <a:pt x="6748207" y="1493592"/>
                  <a:pt x="7305368" y="1808224"/>
                </a:cubicBezTo>
                <a:cubicBezTo>
                  <a:pt x="7862529" y="2122856"/>
                  <a:pt x="8031316" y="2039282"/>
                  <a:pt x="8170606" y="2083527"/>
                </a:cubicBezTo>
              </a:path>
            </a:pathLst>
          </a:custGeom>
          <a:noFill/>
          <a:ln w="38100"/>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sz="1350">
              <a:solidFill>
                <a:prstClr val="white"/>
              </a:solidFill>
            </a:endParaRPr>
          </a:p>
        </p:txBody>
      </p:sp>
      <p:cxnSp>
        <p:nvCxnSpPr>
          <p:cNvPr id="6" name="Straight Connector 5"/>
          <p:cNvCxnSpPr/>
          <p:nvPr/>
        </p:nvCxnSpPr>
        <p:spPr>
          <a:xfrm>
            <a:off x="1511711" y="4581219"/>
            <a:ext cx="6146390" cy="147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485900" y="4626130"/>
            <a:ext cx="6299199" cy="507831"/>
          </a:xfrm>
          <a:prstGeom prst="rect">
            <a:avLst/>
          </a:prstGeom>
          <a:noFill/>
        </p:spPr>
        <p:txBody>
          <a:bodyPr wrap="square" rtlCol="0">
            <a:spAutoFit/>
          </a:bodyPr>
          <a:lstStyle/>
          <a:p>
            <a:pPr defTabSz="342900"/>
            <a:r>
              <a:rPr lang="en-US" sz="1350" dirty="0">
                <a:solidFill>
                  <a:srgbClr val="3C3C3C"/>
                </a:solidFill>
              </a:rPr>
              <a:t>1	2	3	4	5	6	7	8	9	10	11	12	13	14	15	16	17	18	</a:t>
            </a:r>
          </a:p>
        </p:txBody>
      </p:sp>
      <p:cxnSp>
        <p:nvCxnSpPr>
          <p:cNvPr id="11" name="Straight Connector 10"/>
          <p:cNvCxnSpPr/>
          <p:nvPr/>
        </p:nvCxnSpPr>
        <p:spPr>
          <a:xfrm>
            <a:off x="6083710" y="2057402"/>
            <a:ext cx="0" cy="2602656"/>
          </a:xfrm>
          <a:prstGeom prst="line">
            <a:avLst/>
          </a:prstGeom>
          <a:ln>
            <a:solidFill>
              <a:srgbClr val="002060"/>
            </a:solidFill>
            <a:prstDash val="sys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230749" y="2057402"/>
            <a:ext cx="0" cy="2602656"/>
          </a:xfrm>
          <a:prstGeom prst="line">
            <a:avLst/>
          </a:prstGeom>
          <a:ln>
            <a:solidFill>
              <a:srgbClr val="002060"/>
            </a:solidFill>
            <a:prstDash val="sysDash"/>
          </a:ln>
        </p:spPr>
        <p:style>
          <a:lnRef idx="2">
            <a:schemeClr val="accent1"/>
          </a:lnRef>
          <a:fillRef idx="0">
            <a:schemeClr val="accent1"/>
          </a:fillRef>
          <a:effectRef idx="1">
            <a:schemeClr val="accent1"/>
          </a:effectRef>
          <a:fontRef idx="minor">
            <a:schemeClr val="tx1"/>
          </a:fontRef>
        </p:style>
      </p:cxnSp>
      <p:sp>
        <p:nvSpPr>
          <p:cNvPr id="9" name="Left Arrow 8"/>
          <p:cNvSpPr/>
          <p:nvPr/>
        </p:nvSpPr>
        <p:spPr>
          <a:xfrm>
            <a:off x="2851484" y="4895851"/>
            <a:ext cx="4776053" cy="125972"/>
          </a:xfrm>
          <a:prstGeom prst="lef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10" name="Content Placeholder 7" descr="Screen Shot 2013-07-20 at 11.05.08 AM.png"/>
          <p:cNvPicPr>
            <a:picLocks noChangeAspect="1"/>
          </p:cNvPicPr>
          <p:nvPr/>
        </p:nvPicPr>
        <p:blipFill>
          <a:blip r:embed="rId3">
            <a:extLst>
              <a:ext uri="{28A0092B-C50C-407E-A947-70E740481C1C}">
                <a14:useLocalDpi xmlns:a14="http://schemas.microsoft.com/office/drawing/2010/main" val="0"/>
              </a:ext>
            </a:extLst>
          </a:blip>
          <a:srcRect t="-47448" b="-47448"/>
          <a:stretch>
            <a:fillRect/>
          </a:stretch>
        </p:blipFill>
        <p:spPr>
          <a:xfrm>
            <a:off x="7066187" y="5624966"/>
            <a:ext cx="1891547" cy="1334787"/>
          </a:xfrm>
          <a:prstGeom prst="rect">
            <a:avLst/>
          </a:prstGeom>
        </p:spPr>
      </p:pic>
    </p:spTree>
    <p:extLst>
      <p:ext uri="{BB962C8B-B14F-4D97-AF65-F5344CB8AC3E}">
        <p14:creationId xmlns:p14="http://schemas.microsoft.com/office/powerpoint/2010/main" val="216446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131053449"/>
              </p:ext>
            </p:extLst>
          </p:nvPr>
        </p:nvGraphicFramePr>
        <p:xfrm>
          <a:off x="3048000" y="914400"/>
          <a:ext cx="59436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5918671"/>
              </p:ext>
            </p:extLst>
          </p:nvPr>
        </p:nvGraphicFramePr>
        <p:xfrm>
          <a:off x="609600" y="990600"/>
          <a:ext cx="2057400" cy="3810002"/>
        </p:xfrm>
        <a:graphic>
          <a:graphicData uri="http://schemas.openxmlformats.org/drawingml/2006/table">
            <a:tbl>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tblGrid>
              <a:tr h="272143">
                <a:tc>
                  <a:txBody>
                    <a:bodyPr/>
                    <a:lstStyle/>
                    <a:p>
                      <a:pPr algn="ctr" fontAlgn="b"/>
                      <a:r>
                        <a:rPr lang="en-US" sz="1100" b="0" i="1" u="none" strike="noStrike" dirty="0">
                          <a:solidFill>
                            <a:srgbClr val="000000"/>
                          </a:solidFill>
                          <a:effectLst/>
                          <a:latin typeface="Calibri"/>
                        </a:rPr>
                        <a:t>Score</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1" u="none" strike="noStrike">
                          <a:solidFill>
                            <a:srgbClr val="000000"/>
                          </a:solidFill>
                          <a:effectLst/>
                          <a:latin typeface="Calibri"/>
                        </a:rPr>
                        <a:t>Frequency</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2143">
                <a:tc>
                  <a:txBody>
                    <a:bodyPr/>
                    <a:lstStyle/>
                    <a:p>
                      <a:pPr algn="r" fontAlgn="b"/>
                      <a:r>
                        <a:rPr lang="en-US" sz="1100" b="0" i="0" u="none" strike="noStrike">
                          <a:solidFill>
                            <a:srgbClr val="000000"/>
                          </a:solidFill>
                          <a:effectLst/>
                          <a:latin typeface="Calibri"/>
                        </a:rPr>
                        <a:t>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a:rPr>
                        <a:t>34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72143">
                <a:tc>
                  <a:txBody>
                    <a:bodyPr/>
                    <a:lstStyle/>
                    <a:p>
                      <a:pPr algn="r" fontAlgn="b"/>
                      <a:r>
                        <a:rPr lang="en-US" sz="1100" b="0" i="0" u="none" strike="noStrike">
                          <a:solidFill>
                            <a:srgbClr val="000000"/>
                          </a:solidFill>
                          <a:effectLst/>
                          <a:latin typeface="Calibri"/>
                        </a:rPr>
                        <a:t>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37</a:t>
                      </a:r>
                    </a:p>
                  </a:txBody>
                  <a:tcPr marL="0" marR="0" marT="0" marB="0" anchor="b">
                    <a:lnL>
                      <a:noFill/>
                    </a:lnL>
                    <a:lnR>
                      <a:noFill/>
                    </a:lnR>
                    <a:lnT>
                      <a:noFill/>
                    </a:lnT>
                    <a:lnB>
                      <a:noFill/>
                    </a:lnB>
                  </a:tcPr>
                </a:tc>
                <a:extLst>
                  <a:ext uri="{0D108BD9-81ED-4DB2-BD59-A6C34878D82A}">
                    <a16:rowId xmlns:a16="http://schemas.microsoft.com/office/drawing/2014/main" val="10002"/>
                  </a:ext>
                </a:extLst>
              </a:tr>
              <a:tr h="272143">
                <a:tc>
                  <a:txBody>
                    <a:bodyPr/>
                    <a:lstStyle/>
                    <a:p>
                      <a:pPr algn="r" fontAlgn="b"/>
                      <a:r>
                        <a:rPr lang="en-US" sz="1100" b="0" i="0" u="none" strike="noStrike">
                          <a:solidFill>
                            <a:srgbClr val="000000"/>
                          </a:solidFill>
                          <a:effectLst/>
                          <a:latin typeface="Calibri"/>
                        </a:rPr>
                        <a:t>7</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34</a:t>
                      </a:r>
                    </a:p>
                  </a:txBody>
                  <a:tcPr marL="0" marR="0" marT="0" marB="0" anchor="b">
                    <a:lnL>
                      <a:noFill/>
                    </a:lnL>
                    <a:lnR>
                      <a:noFill/>
                    </a:lnR>
                    <a:lnT>
                      <a:noFill/>
                    </a:lnT>
                    <a:lnB>
                      <a:noFill/>
                    </a:lnB>
                  </a:tcPr>
                </a:tc>
                <a:extLst>
                  <a:ext uri="{0D108BD9-81ED-4DB2-BD59-A6C34878D82A}">
                    <a16:rowId xmlns:a16="http://schemas.microsoft.com/office/drawing/2014/main" val="10003"/>
                  </a:ext>
                </a:extLst>
              </a:tr>
              <a:tr h="272143">
                <a:tc>
                  <a:txBody>
                    <a:bodyPr/>
                    <a:lstStyle/>
                    <a:p>
                      <a:pPr algn="r" fontAlgn="b"/>
                      <a:r>
                        <a:rPr lang="en-US" sz="1100" b="0" i="0" u="none" strike="noStrike">
                          <a:solidFill>
                            <a:srgbClr val="000000"/>
                          </a:solidFill>
                          <a:effectLst/>
                          <a:latin typeface="Calibri"/>
                        </a:rPr>
                        <a:t>8</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37</a:t>
                      </a:r>
                    </a:p>
                  </a:txBody>
                  <a:tcPr marL="0" marR="0" marT="0" marB="0" anchor="b">
                    <a:lnL>
                      <a:noFill/>
                    </a:lnL>
                    <a:lnR>
                      <a:noFill/>
                    </a:lnR>
                    <a:lnT>
                      <a:noFill/>
                    </a:lnT>
                    <a:lnB>
                      <a:noFill/>
                    </a:lnB>
                  </a:tcPr>
                </a:tc>
                <a:extLst>
                  <a:ext uri="{0D108BD9-81ED-4DB2-BD59-A6C34878D82A}">
                    <a16:rowId xmlns:a16="http://schemas.microsoft.com/office/drawing/2014/main" val="10004"/>
                  </a:ext>
                </a:extLst>
              </a:tr>
              <a:tr h="272143">
                <a:tc>
                  <a:txBody>
                    <a:bodyPr/>
                    <a:lstStyle/>
                    <a:p>
                      <a:pPr algn="r" fontAlgn="b"/>
                      <a:r>
                        <a:rPr lang="en-US" sz="1100" b="0" i="0" u="none" strike="noStrike">
                          <a:solidFill>
                            <a:srgbClr val="000000"/>
                          </a:solidFill>
                          <a:effectLst/>
                          <a:latin typeface="Calibri"/>
                        </a:rPr>
                        <a:t>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44</a:t>
                      </a:r>
                    </a:p>
                  </a:txBody>
                  <a:tcPr marL="0" marR="0" marT="0" marB="0" anchor="b">
                    <a:lnL>
                      <a:noFill/>
                    </a:lnL>
                    <a:lnR>
                      <a:noFill/>
                    </a:lnR>
                    <a:lnT>
                      <a:noFill/>
                    </a:lnT>
                    <a:lnB>
                      <a:noFill/>
                    </a:lnB>
                  </a:tcPr>
                </a:tc>
                <a:extLst>
                  <a:ext uri="{0D108BD9-81ED-4DB2-BD59-A6C34878D82A}">
                    <a16:rowId xmlns:a16="http://schemas.microsoft.com/office/drawing/2014/main" val="10005"/>
                  </a:ext>
                </a:extLst>
              </a:tr>
              <a:tr h="272143">
                <a:tc>
                  <a:txBody>
                    <a:bodyPr/>
                    <a:lstStyle/>
                    <a:p>
                      <a:pPr algn="r" fontAlgn="b"/>
                      <a:r>
                        <a:rPr lang="en-US" sz="1100" b="0" i="0" u="none" strike="noStrike">
                          <a:solidFill>
                            <a:srgbClr val="000000"/>
                          </a:solidFill>
                          <a:effectLst/>
                          <a:latin typeface="Calibri"/>
                        </a:rPr>
                        <a:t>10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53</a:t>
                      </a:r>
                    </a:p>
                  </a:txBody>
                  <a:tcPr marL="0" marR="0" marT="0" marB="0" anchor="b">
                    <a:lnL>
                      <a:noFill/>
                    </a:lnL>
                    <a:lnR>
                      <a:noFill/>
                    </a:lnR>
                    <a:lnT>
                      <a:noFill/>
                    </a:lnT>
                    <a:lnB>
                      <a:noFill/>
                    </a:lnB>
                  </a:tcPr>
                </a:tc>
                <a:extLst>
                  <a:ext uri="{0D108BD9-81ED-4DB2-BD59-A6C34878D82A}">
                    <a16:rowId xmlns:a16="http://schemas.microsoft.com/office/drawing/2014/main" val="10006"/>
                  </a:ext>
                </a:extLst>
              </a:tr>
              <a:tr h="272143">
                <a:tc>
                  <a:txBody>
                    <a:bodyPr/>
                    <a:lstStyle/>
                    <a:p>
                      <a:pPr algn="r" fontAlgn="b"/>
                      <a:r>
                        <a:rPr lang="en-US" sz="1100" b="0" i="0" u="none" strike="noStrike">
                          <a:solidFill>
                            <a:srgbClr val="000000"/>
                          </a:solidFill>
                          <a:effectLst/>
                          <a:latin typeface="Calibri"/>
                        </a:rPr>
                        <a:t>11</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60</a:t>
                      </a:r>
                    </a:p>
                  </a:txBody>
                  <a:tcPr marL="0" marR="0" marT="0" marB="0" anchor="b">
                    <a:lnL>
                      <a:noFill/>
                    </a:lnL>
                    <a:lnR>
                      <a:noFill/>
                    </a:lnR>
                    <a:lnT>
                      <a:noFill/>
                    </a:lnT>
                    <a:lnB>
                      <a:noFill/>
                    </a:lnB>
                  </a:tcPr>
                </a:tc>
                <a:extLst>
                  <a:ext uri="{0D108BD9-81ED-4DB2-BD59-A6C34878D82A}">
                    <a16:rowId xmlns:a16="http://schemas.microsoft.com/office/drawing/2014/main" val="10007"/>
                  </a:ext>
                </a:extLst>
              </a:tr>
              <a:tr h="272143">
                <a:tc>
                  <a:txBody>
                    <a:bodyPr/>
                    <a:lstStyle/>
                    <a:p>
                      <a:pPr algn="r" fontAlgn="b"/>
                      <a:r>
                        <a:rPr lang="en-US" sz="1100" b="0" i="0" u="none" strike="noStrike">
                          <a:solidFill>
                            <a:srgbClr val="000000"/>
                          </a:solidFill>
                          <a:effectLst/>
                          <a:latin typeface="Calibri"/>
                        </a:rPr>
                        <a:t>12</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47</a:t>
                      </a:r>
                    </a:p>
                  </a:txBody>
                  <a:tcPr marL="0" marR="0" marT="0" marB="0" anchor="b">
                    <a:lnL>
                      <a:noFill/>
                    </a:lnL>
                    <a:lnR>
                      <a:noFill/>
                    </a:lnR>
                    <a:lnT>
                      <a:noFill/>
                    </a:lnT>
                    <a:lnB>
                      <a:noFill/>
                    </a:lnB>
                  </a:tcPr>
                </a:tc>
                <a:extLst>
                  <a:ext uri="{0D108BD9-81ED-4DB2-BD59-A6C34878D82A}">
                    <a16:rowId xmlns:a16="http://schemas.microsoft.com/office/drawing/2014/main" val="10008"/>
                  </a:ext>
                </a:extLst>
              </a:tr>
              <a:tr h="272143">
                <a:tc>
                  <a:txBody>
                    <a:bodyPr/>
                    <a:lstStyle/>
                    <a:p>
                      <a:pPr algn="r" fontAlgn="b"/>
                      <a:r>
                        <a:rPr lang="en-US" sz="1100" b="0" i="0" u="none" strike="noStrike">
                          <a:solidFill>
                            <a:srgbClr val="000000"/>
                          </a:solidFill>
                          <a:effectLst/>
                          <a:latin typeface="Calibri"/>
                        </a:rPr>
                        <a:t>13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26</a:t>
                      </a:r>
                    </a:p>
                  </a:txBody>
                  <a:tcPr marL="0" marR="0" marT="0" marB="0" anchor="b">
                    <a:lnL>
                      <a:noFill/>
                    </a:lnL>
                    <a:lnR>
                      <a:noFill/>
                    </a:lnR>
                    <a:lnT>
                      <a:noFill/>
                    </a:lnT>
                    <a:lnB>
                      <a:noFill/>
                    </a:lnB>
                  </a:tcPr>
                </a:tc>
                <a:extLst>
                  <a:ext uri="{0D108BD9-81ED-4DB2-BD59-A6C34878D82A}">
                    <a16:rowId xmlns:a16="http://schemas.microsoft.com/office/drawing/2014/main" val="10009"/>
                  </a:ext>
                </a:extLst>
              </a:tr>
              <a:tr h="272143">
                <a:tc>
                  <a:txBody>
                    <a:bodyPr/>
                    <a:lstStyle/>
                    <a:p>
                      <a:pPr algn="r" fontAlgn="b"/>
                      <a:r>
                        <a:rPr lang="en-US" sz="1100" b="0" i="0" u="none" strike="noStrike">
                          <a:solidFill>
                            <a:srgbClr val="000000"/>
                          </a:solidFill>
                          <a:effectLst/>
                          <a:latin typeface="Calibri"/>
                        </a:rPr>
                        <a:t>14</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21</a:t>
                      </a:r>
                    </a:p>
                  </a:txBody>
                  <a:tcPr marL="0" marR="0" marT="0" marB="0" anchor="b">
                    <a:lnL>
                      <a:noFill/>
                    </a:lnL>
                    <a:lnR>
                      <a:noFill/>
                    </a:lnR>
                    <a:lnT>
                      <a:noFill/>
                    </a:lnT>
                    <a:lnB>
                      <a:noFill/>
                    </a:lnB>
                  </a:tcPr>
                </a:tc>
                <a:extLst>
                  <a:ext uri="{0D108BD9-81ED-4DB2-BD59-A6C34878D82A}">
                    <a16:rowId xmlns:a16="http://schemas.microsoft.com/office/drawing/2014/main" val="10010"/>
                  </a:ext>
                </a:extLst>
              </a:tr>
              <a:tr h="272143">
                <a:tc>
                  <a:txBody>
                    <a:bodyPr/>
                    <a:lstStyle/>
                    <a:p>
                      <a:pPr algn="r" fontAlgn="b"/>
                      <a:r>
                        <a:rPr lang="en-US" sz="1100" b="0" i="0" u="none" strike="noStrike">
                          <a:solidFill>
                            <a:srgbClr val="000000"/>
                          </a:solidFill>
                          <a:effectLst/>
                          <a:latin typeface="Calibri"/>
                        </a:rPr>
                        <a:t>15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17</a:t>
                      </a:r>
                    </a:p>
                  </a:txBody>
                  <a:tcPr marL="0" marR="0" marT="0" marB="0" anchor="b">
                    <a:lnL>
                      <a:noFill/>
                    </a:lnL>
                    <a:lnR>
                      <a:noFill/>
                    </a:lnR>
                    <a:lnT>
                      <a:noFill/>
                    </a:lnT>
                    <a:lnB>
                      <a:noFill/>
                    </a:lnB>
                  </a:tcPr>
                </a:tc>
                <a:extLst>
                  <a:ext uri="{0D108BD9-81ED-4DB2-BD59-A6C34878D82A}">
                    <a16:rowId xmlns:a16="http://schemas.microsoft.com/office/drawing/2014/main" val="10011"/>
                  </a:ext>
                </a:extLst>
              </a:tr>
              <a:tr h="272143">
                <a:tc>
                  <a:txBody>
                    <a:bodyPr/>
                    <a:lstStyle/>
                    <a:p>
                      <a:pPr algn="r" fontAlgn="b"/>
                      <a:r>
                        <a:rPr lang="en-US" sz="1100" b="0" i="0" u="none" strike="noStrike">
                          <a:solidFill>
                            <a:srgbClr val="000000"/>
                          </a:solidFill>
                          <a:effectLst/>
                          <a:latin typeface="Calibri"/>
                        </a:rPr>
                        <a:t>16</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a:rPr>
                        <a:t>4</a:t>
                      </a:r>
                    </a:p>
                  </a:txBody>
                  <a:tcPr marL="0" marR="0" marT="0" marB="0" anchor="b">
                    <a:lnL>
                      <a:noFill/>
                    </a:lnL>
                    <a:lnR>
                      <a:noFill/>
                    </a:lnR>
                    <a:lnT>
                      <a:noFill/>
                    </a:lnT>
                    <a:lnB>
                      <a:noFill/>
                    </a:lnB>
                  </a:tcPr>
                </a:tc>
                <a:extLst>
                  <a:ext uri="{0D108BD9-81ED-4DB2-BD59-A6C34878D82A}">
                    <a16:rowId xmlns:a16="http://schemas.microsoft.com/office/drawing/2014/main" val="10012"/>
                  </a:ext>
                </a:extLst>
              </a:tr>
              <a:tr h="272143">
                <a:tc>
                  <a:txBody>
                    <a:bodyPr/>
                    <a:lstStyle/>
                    <a:p>
                      <a:pPr algn="r" fontAlgn="b"/>
                      <a:r>
                        <a:rPr lang="en-US" sz="1100" b="0" i="0" u="none" strike="noStrike">
                          <a:solidFill>
                            <a:srgbClr val="000000"/>
                          </a:solidFill>
                          <a:effectLst/>
                          <a:latin typeface="Calibri"/>
                        </a:rPr>
                        <a:t>17</a:t>
                      </a:r>
                    </a:p>
                  </a:txBody>
                  <a:tcPr marL="0" marR="0" marT="0"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a:rPr>
                        <a:t>1</a:t>
                      </a:r>
                    </a:p>
                  </a:txBody>
                  <a:tcPr marL="0" marR="0" marT="0" marB="0" anchor="b">
                    <a:lnL>
                      <a:noFill/>
                    </a:lnL>
                    <a:lnR>
                      <a:noFill/>
                    </a:lnR>
                    <a:lnT>
                      <a:noFill/>
                    </a:lnT>
                    <a:lnB>
                      <a:noFill/>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067421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Priotization</a:t>
            </a:r>
            <a:endParaRPr lang="en-US" dirty="0"/>
          </a:p>
        </p:txBody>
      </p:sp>
      <p:sp>
        <p:nvSpPr>
          <p:cNvPr id="3" name="Content Placeholder 2"/>
          <p:cNvSpPr>
            <a:spLocks noGrp="1"/>
          </p:cNvSpPr>
          <p:nvPr>
            <p:ph idx="1"/>
          </p:nvPr>
        </p:nvSpPr>
        <p:spPr/>
        <p:txBody>
          <a:bodyPr/>
          <a:lstStyle/>
          <a:p>
            <a:r>
              <a:rPr lang="en-US" dirty="0"/>
              <a:t>One of main purposes of CE is to ensure persons with most severe service needs and most vulnerable prioritized for housing and assistance</a:t>
            </a:r>
          </a:p>
          <a:p>
            <a:pPr marL="0" indent="0">
              <a:buNone/>
            </a:pPr>
            <a:endParaRPr lang="en-US" dirty="0"/>
          </a:p>
        </p:txBody>
      </p:sp>
    </p:spTree>
    <p:extLst>
      <p:ext uri="{BB962C8B-B14F-4D97-AF65-F5344CB8AC3E}">
        <p14:creationId xmlns:p14="http://schemas.microsoft.com/office/powerpoint/2010/main" val="463735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Prioritization</a:t>
            </a:r>
          </a:p>
        </p:txBody>
      </p:sp>
      <p:sp>
        <p:nvSpPr>
          <p:cNvPr id="3" name="Content Placeholder 2"/>
          <p:cNvSpPr>
            <a:spLocks noGrp="1"/>
          </p:cNvSpPr>
          <p:nvPr>
            <p:ph idx="1"/>
          </p:nvPr>
        </p:nvSpPr>
        <p:spPr/>
        <p:txBody>
          <a:bodyPr/>
          <a:lstStyle/>
          <a:p>
            <a:r>
              <a:rPr lang="en-US" dirty="0"/>
              <a:t>Communities decide what factors are most important for prioritization</a:t>
            </a:r>
          </a:p>
          <a:p>
            <a:r>
              <a:rPr lang="en-US" dirty="0"/>
              <a:t>Use all data and research to inform prioritization decisions</a:t>
            </a:r>
          </a:p>
          <a:p>
            <a:r>
              <a:rPr lang="en-US" dirty="0"/>
              <a:t>CE is meant to orient community to one or two principles for prioritization by which community can make resource utilization decisions</a:t>
            </a:r>
          </a:p>
        </p:txBody>
      </p:sp>
    </p:spTree>
    <p:extLst>
      <p:ext uri="{BB962C8B-B14F-4D97-AF65-F5344CB8AC3E}">
        <p14:creationId xmlns:p14="http://schemas.microsoft.com/office/powerpoint/2010/main" val="2016457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0438"/>
          </a:xfrm>
        </p:spPr>
        <p:txBody>
          <a:bodyPr/>
          <a:lstStyle/>
          <a:p>
            <a:r>
              <a:rPr lang="en-US" dirty="0"/>
              <a:t>Some factors</a:t>
            </a:r>
          </a:p>
        </p:txBody>
      </p:sp>
      <p:sp>
        <p:nvSpPr>
          <p:cNvPr id="3" name="Content Placeholder 2"/>
          <p:cNvSpPr>
            <a:spLocks noGrp="1"/>
          </p:cNvSpPr>
          <p:nvPr>
            <p:ph idx="1"/>
          </p:nvPr>
        </p:nvSpPr>
        <p:spPr>
          <a:xfrm>
            <a:off x="228600" y="1066800"/>
            <a:ext cx="8763000" cy="5440363"/>
          </a:xfrm>
        </p:spPr>
        <p:txBody>
          <a:bodyPr>
            <a:normAutofit fontScale="92500" lnSpcReduction="20000"/>
          </a:bodyPr>
          <a:lstStyle/>
          <a:p>
            <a:r>
              <a:rPr lang="en-US" dirty="0"/>
              <a:t>Significant health or behavioral health challenges or functional impairments which require a significant level of support in order to maintain permanent housing; </a:t>
            </a:r>
          </a:p>
          <a:p>
            <a:r>
              <a:rPr lang="en-US" dirty="0"/>
              <a:t>High utilization of crisis or emergency services, including  emergency rooms, jails, and psychiatric facilities to meet basic needs </a:t>
            </a:r>
          </a:p>
          <a:p>
            <a:r>
              <a:rPr lang="en-US" dirty="0"/>
              <a:t>The extent to which people, especially youth and children, are unsheltered</a:t>
            </a:r>
          </a:p>
          <a:p>
            <a:r>
              <a:rPr lang="en-US" dirty="0"/>
              <a:t>Vulnerability to illness or death</a:t>
            </a:r>
          </a:p>
          <a:p>
            <a:r>
              <a:rPr lang="en-US" dirty="0"/>
              <a:t>Risk of continued homelessness</a:t>
            </a:r>
          </a:p>
          <a:p>
            <a:r>
              <a:rPr lang="en-US" dirty="0"/>
              <a:t>Vulnerability to victimization, including physical assault or engaging in trafficking or sex work</a:t>
            </a:r>
          </a:p>
          <a:p>
            <a:endParaRPr lang="en-US" dirty="0"/>
          </a:p>
        </p:txBody>
      </p:sp>
    </p:spTree>
    <p:extLst>
      <p:ext uri="{BB962C8B-B14F-4D97-AF65-F5344CB8AC3E}">
        <p14:creationId xmlns:p14="http://schemas.microsoft.com/office/powerpoint/2010/main" val="2378088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Prioritization Questions</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 What types of prioritization decisions are already being made? Are they based </a:t>
            </a:r>
          </a:p>
          <a:p>
            <a:pPr marL="0" indent="0">
              <a:buNone/>
            </a:pPr>
            <a:r>
              <a:rPr lang="en-US" dirty="0"/>
              <a:t>on level of need, time spent waiting for available resources, or provider agency </a:t>
            </a:r>
          </a:p>
          <a:p>
            <a:pPr marL="0" indent="0">
              <a:buNone/>
            </a:pPr>
            <a:r>
              <a:rPr lang="en-US" dirty="0"/>
              <a:t>preferences?</a:t>
            </a:r>
          </a:p>
          <a:p>
            <a:pPr marL="0" indent="0">
              <a:buNone/>
            </a:pPr>
            <a:r>
              <a:rPr lang="en-US" dirty="0"/>
              <a:t>● Do variations in housing and supportive services availability and accessibility </a:t>
            </a:r>
          </a:p>
          <a:p>
            <a:pPr marL="0" indent="0">
              <a:buNone/>
            </a:pPr>
            <a:r>
              <a:rPr lang="en-US" dirty="0"/>
              <a:t>throughout the </a:t>
            </a:r>
            <a:r>
              <a:rPr lang="en-US" dirty="0" err="1"/>
              <a:t>CoC’s</a:t>
            </a:r>
            <a:r>
              <a:rPr lang="en-US" dirty="0"/>
              <a:t> geography require varied prioritization strategies?</a:t>
            </a:r>
          </a:p>
          <a:p>
            <a:pPr marL="0" indent="0">
              <a:buNone/>
            </a:pPr>
            <a:r>
              <a:rPr lang="en-US" dirty="0"/>
              <a:t>● Can prioritization be scored, quantified, or valued such that the priority list can </a:t>
            </a:r>
          </a:p>
          <a:p>
            <a:pPr marL="0" indent="0">
              <a:buNone/>
            </a:pPr>
            <a:r>
              <a:rPr lang="en-US" dirty="0"/>
              <a:t>be regularly reviewed and updated?</a:t>
            </a:r>
          </a:p>
          <a:p>
            <a:pPr marL="0" indent="0">
              <a:buNone/>
            </a:pPr>
            <a:r>
              <a:rPr lang="en-US" dirty="0"/>
              <a:t>● How will prioritization determinations be documented and communicated </a:t>
            </a:r>
          </a:p>
          <a:p>
            <a:pPr marL="0" indent="0">
              <a:buNone/>
            </a:pPr>
            <a:r>
              <a:rPr lang="en-US" dirty="0"/>
              <a:t>among </a:t>
            </a:r>
            <a:r>
              <a:rPr lang="en-US" dirty="0" err="1"/>
              <a:t>CoC</a:t>
            </a:r>
            <a:r>
              <a:rPr lang="en-US" dirty="0"/>
              <a:t> housing and services providers?</a:t>
            </a:r>
          </a:p>
          <a:p>
            <a:pPr marL="0" indent="0">
              <a:buNone/>
            </a:pPr>
            <a:endParaRPr lang="en-US" dirty="0"/>
          </a:p>
        </p:txBody>
      </p:sp>
    </p:spTree>
    <p:extLst>
      <p:ext uri="{BB962C8B-B14F-4D97-AF65-F5344CB8AC3E}">
        <p14:creationId xmlns:p14="http://schemas.microsoft.com/office/powerpoint/2010/main" val="19069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Prioritization Questions</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 How will a person’s priority level be updated when new information is revealed </a:t>
            </a:r>
          </a:p>
          <a:p>
            <a:pPr marL="0" indent="0">
              <a:buNone/>
            </a:pPr>
            <a:r>
              <a:rPr lang="en-US" dirty="0"/>
              <a:t>or becomes available after the initial assessment?</a:t>
            </a:r>
          </a:p>
          <a:p>
            <a:pPr marL="0" indent="0">
              <a:buNone/>
            </a:pPr>
            <a:endParaRPr lang="en-US" dirty="0"/>
          </a:p>
          <a:p>
            <a:pPr marL="0" indent="0">
              <a:buNone/>
            </a:pPr>
            <a:r>
              <a:rPr lang="en-US" dirty="0"/>
              <a:t>● Will frequent users of </a:t>
            </a:r>
            <a:r>
              <a:rPr lang="en-US" dirty="0" err="1"/>
              <a:t>CoC</a:t>
            </a:r>
            <a:r>
              <a:rPr lang="en-US" dirty="0"/>
              <a:t> resources and/or mainstream resources be prioritized </a:t>
            </a:r>
          </a:p>
          <a:p>
            <a:pPr marL="0" indent="0">
              <a:buNone/>
            </a:pPr>
            <a:r>
              <a:rPr lang="en-US" dirty="0"/>
              <a:t>differently; and if so, how?</a:t>
            </a:r>
          </a:p>
          <a:p>
            <a:pPr marL="0" indent="0">
              <a:buNone/>
            </a:pPr>
            <a:endParaRPr lang="en-US" dirty="0"/>
          </a:p>
          <a:p>
            <a:pPr marL="0" indent="0">
              <a:buNone/>
            </a:pPr>
            <a:r>
              <a:rPr lang="en-US" dirty="0"/>
              <a:t>● How will multiple existing and independently maintained waiting lists </a:t>
            </a:r>
          </a:p>
          <a:p>
            <a:pPr marL="0" indent="0">
              <a:buNone/>
            </a:pPr>
            <a:r>
              <a:rPr lang="en-US" dirty="0"/>
              <a:t>be consolidated into a centralized priority list?</a:t>
            </a:r>
          </a:p>
          <a:p>
            <a:pPr marL="0" indent="0">
              <a:buNone/>
            </a:pPr>
            <a:endParaRPr lang="en-US" dirty="0"/>
          </a:p>
          <a:p>
            <a:pPr marL="0" indent="0">
              <a:buNone/>
            </a:pPr>
            <a:r>
              <a:rPr lang="en-US" dirty="0"/>
              <a:t>● What are the potentially different prioritization requirements established by funders (e.g., VA prioritization expectations for the Supportive Services for </a:t>
            </a:r>
          </a:p>
          <a:p>
            <a:pPr marL="0" indent="0">
              <a:buNone/>
            </a:pPr>
            <a:r>
              <a:rPr lang="en-US" dirty="0"/>
              <a:t>Veteran Families program) that must be accommodated during the </a:t>
            </a:r>
          </a:p>
          <a:p>
            <a:pPr marL="0" indent="0">
              <a:buNone/>
            </a:pPr>
            <a:r>
              <a:rPr lang="en-US" dirty="0"/>
              <a:t>referral process? </a:t>
            </a:r>
          </a:p>
          <a:p>
            <a:endParaRPr lang="en-US" dirty="0"/>
          </a:p>
        </p:txBody>
      </p:sp>
    </p:spTree>
    <p:extLst>
      <p:ext uri="{BB962C8B-B14F-4D97-AF65-F5344CB8AC3E}">
        <p14:creationId xmlns:p14="http://schemas.microsoft.com/office/powerpoint/2010/main" val="157258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Prioritization Key Decisions</a:t>
            </a:r>
          </a:p>
        </p:txBody>
      </p:sp>
      <p:sp>
        <p:nvSpPr>
          <p:cNvPr id="3" name="Content Placeholder 2"/>
          <p:cNvSpPr>
            <a:spLocks noGrp="1"/>
          </p:cNvSpPr>
          <p:nvPr>
            <p:ph idx="1"/>
          </p:nvPr>
        </p:nvSpPr>
        <p:spPr/>
        <p:txBody>
          <a:bodyPr>
            <a:normAutofit fontScale="77500" lnSpcReduction="20000"/>
          </a:bodyPr>
          <a:lstStyle/>
          <a:p>
            <a:r>
              <a:rPr lang="en-US" dirty="0"/>
              <a:t>Which resources will be prioritized and which resources (e.g. immediate crisis response resources such as emergency shelter) will not be prioritized?</a:t>
            </a:r>
          </a:p>
          <a:p>
            <a:r>
              <a:rPr lang="en-US" dirty="0"/>
              <a:t>How will our community prioritize available housing and service resources? What criteria will be relevant for prioritization? Which populations should be targeted and how? Vulnerability? Length of homelessness? Sleeping location? Frequent service users?</a:t>
            </a:r>
          </a:p>
          <a:p>
            <a:r>
              <a:rPr lang="en-US" dirty="0"/>
              <a:t>How will our community prioritize for types of resources, e.g. Permanent Supportive Housing, Rapid Rehousing, Prevention Resources including Financial Assistance, Transitional Housing, Case Management?</a:t>
            </a:r>
          </a:p>
        </p:txBody>
      </p:sp>
    </p:spTree>
    <p:extLst>
      <p:ext uri="{BB962C8B-B14F-4D97-AF65-F5344CB8AC3E}">
        <p14:creationId xmlns:p14="http://schemas.microsoft.com/office/powerpoint/2010/main" val="183836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S LEARNING CLINIC - ORGCOD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3970108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Questions</a:t>
            </a:r>
          </a:p>
        </p:txBody>
      </p:sp>
      <p:sp>
        <p:nvSpPr>
          <p:cNvPr id="3" name="Content Placeholder 2"/>
          <p:cNvSpPr>
            <a:spLocks noGrp="1"/>
          </p:cNvSpPr>
          <p:nvPr>
            <p:ph idx="1"/>
          </p:nvPr>
        </p:nvSpPr>
        <p:spPr/>
        <p:txBody>
          <a:bodyPr>
            <a:normAutofit fontScale="55000" lnSpcReduction="20000"/>
          </a:bodyPr>
          <a:lstStyle/>
          <a:p>
            <a:r>
              <a:rPr lang="en-US" dirty="0"/>
              <a:t>● Which entity or entities will manage the referral process? What resources will </a:t>
            </a:r>
          </a:p>
          <a:p>
            <a:r>
              <a:rPr lang="en-US" dirty="0"/>
              <a:t>be needed to ensure consistency and uniformity in the application of referral </a:t>
            </a:r>
          </a:p>
          <a:p>
            <a:r>
              <a:rPr lang="en-US" dirty="0"/>
              <a:t>decisions?</a:t>
            </a:r>
          </a:p>
          <a:p>
            <a:endParaRPr lang="en-US" dirty="0"/>
          </a:p>
          <a:p>
            <a:r>
              <a:rPr lang="en-US" dirty="0"/>
              <a:t>● How will the </a:t>
            </a:r>
            <a:r>
              <a:rPr lang="en-US" dirty="0" err="1"/>
              <a:t>CoC’s</a:t>
            </a:r>
            <a:r>
              <a:rPr lang="en-US" dirty="0"/>
              <a:t> change-management culture affect the complexity of the </a:t>
            </a:r>
          </a:p>
          <a:p>
            <a:r>
              <a:rPr lang="en-US" dirty="0"/>
              <a:t>coordinated entry referral system and its accuracy?</a:t>
            </a:r>
          </a:p>
          <a:p>
            <a:endParaRPr lang="en-US" dirty="0"/>
          </a:p>
          <a:p>
            <a:r>
              <a:rPr lang="en-US" dirty="0"/>
              <a:t>● How will providers handle letting go of paper and other manual processes </a:t>
            </a:r>
          </a:p>
          <a:p>
            <a:r>
              <a:rPr lang="en-US" dirty="0"/>
              <a:t>associated with the referral process? Will “backup” manual systems be tolerated; </a:t>
            </a:r>
          </a:p>
          <a:p>
            <a:r>
              <a:rPr lang="en-US" dirty="0"/>
              <a:t>if so, for how long?</a:t>
            </a:r>
          </a:p>
          <a:p>
            <a:endParaRPr lang="en-US" dirty="0"/>
          </a:p>
          <a:p>
            <a:r>
              <a:rPr lang="en-US" dirty="0"/>
              <a:t>● What are the expectations if the receiving agency takes too long to make a final </a:t>
            </a:r>
          </a:p>
          <a:p>
            <a:r>
              <a:rPr lang="en-US" dirty="0"/>
              <a:t>eligibility determination about a potential program participant? Will there be </a:t>
            </a:r>
          </a:p>
          <a:p>
            <a:r>
              <a:rPr lang="en-US" dirty="0"/>
              <a:t>exceptions for projects that are bound by eligibility verification requirements that </a:t>
            </a:r>
          </a:p>
          <a:p>
            <a:r>
              <a:rPr lang="en-US" dirty="0"/>
              <a:t>cannot be quickly facilitated?</a:t>
            </a:r>
          </a:p>
          <a:p>
            <a:endParaRPr lang="en-US" dirty="0"/>
          </a:p>
          <a:p>
            <a:endParaRPr lang="en-US" dirty="0"/>
          </a:p>
        </p:txBody>
      </p:sp>
    </p:spTree>
    <p:extLst>
      <p:ext uri="{BB962C8B-B14F-4D97-AF65-F5344CB8AC3E}">
        <p14:creationId xmlns:p14="http://schemas.microsoft.com/office/powerpoint/2010/main" val="4257477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Questions</a:t>
            </a:r>
          </a:p>
        </p:txBody>
      </p:sp>
      <p:sp>
        <p:nvSpPr>
          <p:cNvPr id="3" name="Content Placeholder 2"/>
          <p:cNvSpPr>
            <a:spLocks noGrp="1"/>
          </p:cNvSpPr>
          <p:nvPr>
            <p:ph idx="1"/>
          </p:nvPr>
        </p:nvSpPr>
        <p:spPr/>
        <p:txBody>
          <a:bodyPr>
            <a:normAutofit fontScale="55000" lnSpcReduction="20000"/>
          </a:bodyPr>
          <a:lstStyle/>
          <a:p>
            <a:r>
              <a:rPr lang="en-US" dirty="0"/>
              <a:t>● What happens when the accepted referral ends up not being the best service </a:t>
            </a:r>
          </a:p>
          <a:p>
            <a:r>
              <a:rPr lang="en-US" dirty="0"/>
              <a:t>strategy for that participant? Can the receiving agency send the program </a:t>
            </a:r>
          </a:p>
          <a:p>
            <a:r>
              <a:rPr lang="en-US" dirty="0"/>
              <a:t>participant back to the referral entity or even back to assessment? And how will </a:t>
            </a:r>
          </a:p>
          <a:p>
            <a:r>
              <a:rPr lang="en-US" dirty="0"/>
              <a:t>this process be documented?</a:t>
            </a:r>
          </a:p>
          <a:p>
            <a:r>
              <a:rPr lang="en-US" dirty="0"/>
              <a:t> </a:t>
            </a:r>
          </a:p>
          <a:p>
            <a:r>
              <a:rPr lang="en-US" dirty="0"/>
              <a:t>● Do scenarios and protocols need to be put in place for making referrals to </a:t>
            </a:r>
          </a:p>
          <a:p>
            <a:r>
              <a:rPr lang="en-US" dirty="0"/>
              <a:t>agencies that operate outside the </a:t>
            </a:r>
            <a:r>
              <a:rPr lang="en-US" dirty="0" err="1"/>
              <a:t>CoC</a:t>
            </a:r>
            <a:r>
              <a:rPr lang="en-US" dirty="0"/>
              <a:t>? What concessions on oversight, quality </a:t>
            </a:r>
          </a:p>
          <a:p>
            <a:r>
              <a:rPr lang="en-US" dirty="0"/>
              <a:t>assurance, acceptance policies and timeframes, and the use of data might be </a:t>
            </a:r>
          </a:p>
          <a:p>
            <a:r>
              <a:rPr lang="en-US" dirty="0"/>
              <a:t>needed in order to accommodate these additional resources? How will these </a:t>
            </a:r>
          </a:p>
          <a:p>
            <a:r>
              <a:rPr lang="en-US" dirty="0"/>
              <a:t>protocols and exceptions be documented in policies and procedures?</a:t>
            </a:r>
          </a:p>
          <a:p>
            <a:r>
              <a:rPr lang="en-US" dirty="0"/>
              <a:t> </a:t>
            </a:r>
          </a:p>
          <a:p>
            <a:r>
              <a:rPr lang="en-US" dirty="0"/>
              <a:t>● How might the referral process need to respond to assessment that collected </a:t>
            </a:r>
          </a:p>
          <a:p>
            <a:r>
              <a:rPr lang="en-US" dirty="0"/>
              <a:t>inaccurate data about a potential participant, or to additional data disclosed by </a:t>
            </a:r>
          </a:p>
          <a:p>
            <a:r>
              <a:rPr lang="en-US" dirty="0"/>
              <a:t>the program participant late in the process? </a:t>
            </a:r>
          </a:p>
          <a:p>
            <a:endParaRPr lang="en-US" dirty="0"/>
          </a:p>
        </p:txBody>
      </p:sp>
    </p:spTree>
    <p:extLst>
      <p:ext uri="{BB962C8B-B14F-4D97-AF65-F5344CB8AC3E}">
        <p14:creationId xmlns:p14="http://schemas.microsoft.com/office/powerpoint/2010/main" val="1745640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Referral Key Decisions</a:t>
            </a:r>
          </a:p>
        </p:txBody>
      </p:sp>
      <p:sp>
        <p:nvSpPr>
          <p:cNvPr id="3" name="Content Placeholder 2"/>
          <p:cNvSpPr>
            <a:spLocks noGrp="1"/>
          </p:cNvSpPr>
          <p:nvPr>
            <p:ph idx="1"/>
          </p:nvPr>
        </p:nvSpPr>
        <p:spPr/>
        <p:txBody>
          <a:bodyPr/>
          <a:lstStyle/>
          <a:p>
            <a:r>
              <a:rPr lang="en-US" dirty="0"/>
              <a:t>How will referrals to specific projects be made? Will we utilize the HMIS? Will we use Review committees?</a:t>
            </a:r>
          </a:p>
          <a:p>
            <a:r>
              <a:rPr lang="en-US" dirty="0"/>
              <a:t>Will we use a By-name-list for prioritization and referral? Who will manage the BNL? How will it be managed?</a:t>
            </a:r>
          </a:p>
          <a:p>
            <a:endParaRPr lang="en-US" dirty="0"/>
          </a:p>
        </p:txBody>
      </p:sp>
    </p:spTree>
    <p:extLst>
      <p:ext uri="{BB962C8B-B14F-4D97-AF65-F5344CB8AC3E}">
        <p14:creationId xmlns:p14="http://schemas.microsoft.com/office/powerpoint/2010/main" val="132231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S LEARNING CLINIC - ORGCOD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3254471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S LEARNING CLINIC - ORGCOD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137144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S LEARNING CLINIC - ORGCOD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1324641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S LEARNING CLINIC - ORGCOD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1383309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S LEARNING CLINIC - ORGCOD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2003132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ES LEARNING CLINIC - ORGCOD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2564622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1543</TotalTime>
  <Words>746</Words>
  <Application>Microsoft Office PowerPoint</Application>
  <PresentationFormat>On-screen Show (4:3)</PresentationFormat>
  <Paragraphs>121</Paragraphs>
  <Slides>32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Of Prioritization &amp; Matching</vt:lpstr>
      <vt:lpstr>Sample Distribution of Scores</vt:lpstr>
      <vt:lpstr>Score “Buckets” for Matching</vt:lpstr>
      <vt:lpstr>Continuous Matching</vt:lpstr>
      <vt:lpstr>PowerPoint Presentation</vt:lpstr>
      <vt:lpstr>Priotization</vt:lpstr>
      <vt:lpstr>Prioritization</vt:lpstr>
      <vt:lpstr>Some factors</vt:lpstr>
      <vt:lpstr>Prioritization Questions</vt:lpstr>
      <vt:lpstr>Prioritization Questions</vt:lpstr>
      <vt:lpstr> Prioritization Key Decisions</vt:lpstr>
      <vt:lpstr>Referral Questions</vt:lpstr>
      <vt:lpstr>Referral Questions</vt:lpstr>
      <vt:lpstr>Referral Key Decisions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Brzovic</dc:creator>
  <cp:lastModifiedBy>Paddy Shea</cp:lastModifiedBy>
  <cp:revision>6</cp:revision>
  <dcterms:created xsi:type="dcterms:W3CDTF">2017-08-10T14:10:46Z</dcterms:created>
  <dcterms:modified xsi:type="dcterms:W3CDTF">2017-08-16T22:36:50Z</dcterms:modified>
</cp:coreProperties>
</file>