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7" r:id="rId3"/>
    <p:sldId id="256" r:id="rId4"/>
    <p:sldId id="258" r:id="rId5"/>
    <p:sldId id="265" r:id="rId6"/>
    <p:sldId id="263" r:id="rId7"/>
    <p:sldId id="266" r:id="rId8"/>
    <p:sldId id="267" r:id="rId9"/>
    <p:sldId id="261" r:id="rId10"/>
    <p:sldId id="262" r:id="rId11"/>
    <p:sldId id="264"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DE790BE-B755-41B5-A129-CDB90954BBC9}"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1026491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790BE-B755-41B5-A129-CDB90954BBC9}"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967639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790BE-B755-41B5-A129-CDB90954BBC9}"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1996395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DE790BE-B755-41B5-A129-CDB90954BBC9}"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334230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E790BE-B755-41B5-A129-CDB90954BBC9}" type="datetimeFigureOut">
              <a:rPr lang="en-US" smtClean="0"/>
              <a:t>7/27/2017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2119290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DE790BE-B755-41B5-A129-CDB90954BBC9}"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3403929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DE790BE-B755-41B5-A129-CDB90954BBC9}" type="datetimeFigureOut">
              <a:rPr lang="en-US" smtClean="0"/>
              <a:t>7/27/2017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2801815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DE790BE-B755-41B5-A129-CDB90954BBC9}" type="datetimeFigureOut">
              <a:rPr lang="en-US" smtClean="0"/>
              <a:t>7/27/2017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1783393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790BE-B755-41B5-A129-CDB90954BBC9}" type="datetimeFigureOut">
              <a:rPr lang="en-US" smtClean="0"/>
              <a:t>7/27/2017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2673940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E790BE-B755-41B5-A129-CDB90954BBC9}"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2048980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DE790BE-B755-41B5-A129-CDB90954BBC9}" type="datetimeFigureOut">
              <a:rPr lang="en-US" smtClean="0"/>
              <a:t>7/27/2017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4FBE6A-4DA1-4FDD-85D8-1A30593AEB81}" type="slidenum">
              <a:rPr lang="en-US" smtClean="0"/>
              <a:t>‹#›</a:t>
            </a:fld>
            <a:endParaRPr lang="en-US"/>
          </a:p>
        </p:txBody>
      </p:sp>
    </p:spTree>
    <p:extLst>
      <p:ext uri="{BB962C8B-B14F-4D97-AF65-F5344CB8AC3E}">
        <p14:creationId xmlns:p14="http://schemas.microsoft.com/office/powerpoint/2010/main" val="310346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790BE-B755-41B5-A129-CDB90954BBC9}" type="datetimeFigureOut">
              <a:rPr lang="en-US" smtClean="0"/>
              <a:t>7/27/2017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4FBE6A-4DA1-4FDD-85D8-1A30593AEB81}" type="slidenum">
              <a:rPr lang="en-US" smtClean="0"/>
              <a:t>‹#›</a:t>
            </a:fld>
            <a:endParaRPr lang="en-US"/>
          </a:p>
        </p:txBody>
      </p:sp>
    </p:spTree>
    <p:extLst>
      <p:ext uri="{BB962C8B-B14F-4D97-AF65-F5344CB8AC3E}">
        <p14:creationId xmlns:p14="http://schemas.microsoft.com/office/powerpoint/2010/main" val="406238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9188131"/>
              </p:ext>
            </p:extLst>
          </p:nvPr>
        </p:nvGraphicFramePr>
        <p:xfrm>
          <a:off x="304800" y="1371600"/>
          <a:ext cx="8534411" cy="5212437"/>
        </p:xfrm>
        <a:graphic>
          <a:graphicData uri="http://schemas.openxmlformats.org/drawingml/2006/table">
            <a:tbl>
              <a:tblPr/>
              <a:tblGrid>
                <a:gridCol w="876326">
                  <a:extLst>
                    <a:ext uri="{9D8B030D-6E8A-4147-A177-3AD203B41FA5}">
                      <a16:colId xmlns:a16="http://schemas.microsoft.com/office/drawing/2014/main" val="20000"/>
                    </a:ext>
                  </a:extLst>
                </a:gridCol>
                <a:gridCol w="665069">
                  <a:extLst>
                    <a:ext uri="{9D8B030D-6E8A-4147-A177-3AD203B41FA5}">
                      <a16:colId xmlns:a16="http://schemas.microsoft.com/office/drawing/2014/main" val="20001"/>
                    </a:ext>
                  </a:extLst>
                </a:gridCol>
                <a:gridCol w="469460">
                  <a:extLst>
                    <a:ext uri="{9D8B030D-6E8A-4147-A177-3AD203B41FA5}">
                      <a16:colId xmlns:a16="http://schemas.microsoft.com/office/drawing/2014/main" val="20002"/>
                    </a:ext>
                  </a:extLst>
                </a:gridCol>
                <a:gridCol w="375569">
                  <a:extLst>
                    <a:ext uri="{9D8B030D-6E8A-4147-A177-3AD203B41FA5}">
                      <a16:colId xmlns:a16="http://schemas.microsoft.com/office/drawing/2014/main" val="20003"/>
                    </a:ext>
                  </a:extLst>
                </a:gridCol>
                <a:gridCol w="375569">
                  <a:extLst>
                    <a:ext uri="{9D8B030D-6E8A-4147-A177-3AD203B41FA5}">
                      <a16:colId xmlns:a16="http://schemas.microsoft.com/office/drawing/2014/main" val="20004"/>
                    </a:ext>
                  </a:extLst>
                </a:gridCol>
                <a:gridCol w="375569">
                  <a:extLst>
                    <a:ext uri="{9D8B030D-6E8A-4147-A177-3AD203B41FA5}">
                      <a16:colId xmlns:a16="http://schemas.microsoft.com/office/drawing/2014/main" val="20005"/>
                    </a:ext>
                  </a:extLst>
                </a:gridCol>
                <a:gridCol w="375569">
                  <a:extLst>
                    <a:ext uri="{9D8B030D-6E8A-4147-A177-3AD203B41FA5}">
                      <a16:colId xmlns:a16="http://schemas.microsoft.com/office/drawing/2014/main" val="20006"/>
                    </a:ext>
                  </a:extLst>
                </a:gridCol>
                <a:gridCol w="172136">
                  <a:extLst>
                    <a:ext uri="{9D8B030D-6E8A-4147-A177-3AD203B41FA5}">
                      <a16:colId xmlns:a16="http://schemas.microsoft.com/office/drawing/2014/main" val="20007"/>
                    </a:ext>
                  </a:extLst>
                </a:gridCol>
                <a:gridCol w="440120">
                  <a:extLst>
                    <a:ext uri="{9D8B030D-6E8A-4147-A177-3AD203B41FA5}">
                      <a16:colId xmlns:a16="http://schemas.microsoft.com/office/drawing/2014/main" val="20008"/>
                    </a:ext>
                  </a:extLst>
                </a:gridCol>
                <a:gridCol w="440120">
                  <a:extLst>
                    <a:ext uri="{9D8B030D-6E8A-4147-A177-3AD203B41FA5}">
                      <a16:colId xmlns:a16="http://schemas.microsoft.com/office/drawing/2014/main" val="20009"/>
                    </a:ext>
                  </a:extLst>
                </a:gridCol>
                <a:gridCol w="375569">
                  <a:extLst>
                    <a:ext uri="{9D8B030D-6E8A-4147-A177-3AD203B41FA5}">
                      <a16:colId xmlns:a16="http://schemas.microsoft.com/office/drawing/2014/main" val="20010"/>
                    </a:ext>
                  </a:extLst>
                </a:gridCol>
                <a:gridCol w="375569">
                  <a:extLst>
                    <a:ext uri="{9D8B030D-6E8A-4147-A177-3AD203B41FA5}">
                      <a16:colId xmlns:a16="http://schemas.microsoft.com/office/drawing/2014/main" val="20011"/>
                    </a:ext>
                  </a:extLst>
                </a:gridCol>
                <a:gridCol w="375569">
                  <a:extLst>
                    <a:ext uri="{9D8B030D-6E8A-4147-A177-3AD203B41FA5}">
                      <a16:colId xmlns:a16="http://schemas.microsoft.com/office/drawing/2014/main" val="20012"/>
                    </a:ext>
                  </a:extLst>
                </a:gridCol>
                <a:gridCol w="375569">
                  <a:extLst>
                    <a:ext uri="{9D8B030D-6E8A-4147-A177-3AD203B41FA5}">
                      <a16:colId xmlns:a16="http://schemas.microsoft.com/office/drawing/2014/main" val="20013"/>
                    </a:ext>
                  </a:extLst>
                </a:gridCol>
                <a:gridCol w="375569">
                  <a:extLst>
                    <a:ext uri="{9D8B030D-6E8A-4147-A177-3AD203B41FA5}">
                      <a16:colId xmlns:a16="http://schemas.microsoft.com/office/drawing/2014/main" val="20014"/>
                    </a:ext>
                  </a:extLst>
                </a:gridCol>
                <a:gridCol w="375569">
                  <a:extLst>
                    <a:ext uri="{9D8B030D-6E8A-4147-A177-3AD203B41FA5}">
                      <a16:colId xmlns:a16="http://schemas.microsoft.com/office/drawing/2014/main" val="20015"/>
                    </a:ext>
                  </a:extLst>
                </a:gridCol>
                <a:gridCol w="158444">
                  <a:extLst>
                    <a:ext uri="{9D8B030D-6E8A-4147-A177-3AD203B41FA5}">
                      <a16:colId xmlns:a16="http://schemas.microsoft.com/office/drawing/2014/main" val="20016"/>
                    </a:ext>
                  </a:extLst>
                </a:gridCol>
                <a:gridCol w="375569">
                  <a:extLst>
                    <a:ext uri="{9D8B030D-6E8A-4147-A177-3AD203B41FA5}">
                      <a16:colId xmlns:a16="http://schemas.microsoft.com/office/drawing/2014/main" val="20017"/>
                    </a:ext>
                  </a:extLst>
                </a:gridCol>
                <a:gridCol w="375569">
                  <a:extLst>
                    <a:ext uri="{9D8B030D-6E8A-4147-A177-3AD203B41FA5}">
                      <a16:colId xmlns:a16="http://schemas.microsoft.com/office/drawing/2014/main" val="20018"/>
                    </a:ext>
                  </a:extLst>
                </a:gridCol>
                <a:gridCol w="375569">
                  <a:extLst>
                    <a:ext uri="{9D8B030D-6E8A-4147-A177-3AD203B41FA5}">
                      <a16:colId xmlns:a16="http://schemas.microsoft.com/office/drawing/2014/main" val="20019"/>
                    </a:ext>
                  </a:extLst>
                </a:gridCol>
                <a:gridCol w="430339">
                  <a:extLst>
                    <a:ext uri="{9D8B030D-6E8A-4147-A177-3AD203B41FA5}">
                      <a16:colId xmlns:a16="http://schemas.microsoft.com/office/drawing/2014/main" val="20020"/>
                    </a:ext>
                  </a:extLst>
                </a:gridCol>
              </a:tblGrid>
              <a:tr h="381995">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Gatekeeper 3</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Gatekeeper 4</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700" b="1" i="0" u="none" strike="noStrike">
                          <a:solidFill>
                            <a:srgbClr val="000000"/>
                          </a:solidFill>
                          <a:effectLst/>
                          <a:latin typeface="Calibri"/>
                        </a:rPr>
                        <a:t>Short-term (&lt;90 days)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Medium-term (90-365 days)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Long-term (&gt; year)</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700" b="1" i="0" u="none" strike="noStrike">
                          <a:solidFill>
                            <a:srgbClr val="000000"/>
                          </a:solidFill>
                          <a:effectLst/>
                          <a:latin typeface="Calibri"/>
                        </a:rPr>
                        <a:t>Type of Subsidy 1</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Type of Subsidy 2</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Type of Subsidy 3</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Market Rate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0"/>
                  </a:ext>
                </a:extLst>
              </a:tr>
              <a:tr h="128887">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09325">
                <a:tc>
                  <a:txBody>
                    <a:bodyPr/>
                    <a:lstStyle/>
                    <a:p>
                      <a:pPr algn="ctr" fontAlgn="ctr"/>
                      <a:r>
                        <a:rPr lang="en-US" sz="700" b="1" i="0" u="none" strike="noStrike">
                          <a:solidFill>
                            <a:srgbClr val="000000"/>
                          </a:solidFill>
                          <a:effectLst/>
                          <a:latin typeface="Calibri"/>
                        </a:rPr>
                        <a:t>Program</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Type of Assistance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600" b="1" i="0" u="none" strike="noStrike">
                          <a:solidFill>
                            <a:srgbClr val="000000"/>
                          </a:solidFill>
                          <a:effectLst/>
                          <a:latin typeface="Calibri"/>
                        </a:rPr>
                        <a:t>Primarily for Homeless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Prevention</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HMIS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Gatekeeper 1</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Gatekeeper 2</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700" b="1" i="0" u="none" strike="noStrike">
                          <a:solidFill>
                            <a:srgbClr val="000000"/>
                          </a:solidFill>
                          <a:effectLst/>
                          <a:latin typeface="Calibri"/>
                        </a:rPr>
                        <a:t>Single Adults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Families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Youth</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Sober</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Veterans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Corrections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DV</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Eligibility</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700" b="1" i="0" u="none" strike="noStrike">
                          <a:solidFill>
                            <a:srgbClr val="000000"/>
                          </a:solidFill>
                          <a:effectLst/>
                          <a:latin typeface="Calibri"/>
                        </a:rPr>
                        <a:t>Graduation Plan</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Notes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Number of Case Mgt FTEs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Amount available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02"/>
                  </a:ext>
                </a:extLst>
              </a:tr>
              <a:tr h="357740">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39643">
                <a:tc>
                  <a:txBody>
                    <a:bodyPr/>
                    <a:lstStyle/>
                    <a:p>
                      <a:pPr algn="ctr" fontAlgn="ctr"/>
                      <a:r>
                        <a:rPr lang="en-US" sz="600" b="0" i="0" u="none" strike="noStrike">
                          <a:solidFill>
                            <a:srgbClr val="000000"/>
                          </a:solidFill>
                          <a:effectLst/>
                          <a:latin typeface="Calibri"/>
                        </a:rPr>
                        <a:t>Ready Set Rent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Addressing Barriers (Training)</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CHT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Applied for CHT housing, bad / no credit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57740">
                <a:tc>
                  <a:txBody>
                    <a:bodyPr/>
                    <a:lstStyle/>
                    <a:p>
                      <a:pPr algn="ctr" fontAlgn="ctr"/>
                      <a:r>
                        <a:rPr lang="en-US" sz="600" b="0" i="0" u="none" strike="noStrike">
                          <a:solidFill>
                            <a:srgbClr val="000000"/>
                          </a:solidFill>
                          <a:effectLst/>
                          <a:latin typeface="Calibri"/>
                        </a:rPr>
                        <a:t>Rent Right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Addressing Barriers (Training)</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CVOEO</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Landlord</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57740">
                <a:tc>
                  <a:txBody>
                    <a:bodyPr/>
                    <a:lstStyle/>
                    <a:p>
                      <a:pPr algn="ctr" fontAlgn="ctr"/>
                      <a:r>
                        <a:rPr lang="en-US" sz="600" b="0" i="0" u="none" strike="noStrike">
                          <a:solidFill>
                            <a:srgbClr val="000000"/>
                          </a:solidFill>
                          <a:effectLst/>
                          <a:latin typeface="Calibri"/>
                        </a:rPr>
                        <a:t>BHA Housing Retention &amp; Rapid Rehousing Team</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BHA</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CHT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57740">
                <a:tc>
                  <a:txBody>
                    <a:bodyPr/>
                    <a:lstStyle/>
                    <a:p>
                      <a:pPr algn="ctr" fontAlgn="ctr"/>
                      <a:r>
                        <a:rPr lang="en-US" sz="600" b="0" i="0" u="none" strike="noStrike">
                          <a:solidFill>
                            <a:srgbClr val="000000"/>
                          </a:solidFill>
                          <a:effectLst/>
                          <a:latin typeface="Calibri"/>
                        </a:rPr>
                        <a:t>Canal St Case Mgt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VA</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COTS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57740">
                <a:tc>
                  <a:txBody>
                    <a:bodyPr/>
                    <a:lstStyle/>
                    <a:p>
                      <a:pPr algn="ctr" fontAlgn="ctr"/>
                      <a:r>
                        <a:rPr lang="en-US" sz="600" b="0" i="0" u="none" strike="noStrike">
                          <a:solidFill>
                            <a:srgbClr val="000000"/>
                          </a:solidFill>
                          <a:effectLst/>
                          <a:latin typeface="Calibri"/>
                        </a:rPr>
                        <a:t>Community Health Team</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UVM Medical Center</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57740">
                <a:tc>
                  <a:txBody>
                    <a:bodyPr/>
                    <a:lstStyle/>
                    <a:p>
                      <a:pPr algn="ctr" fontAlgn="ctr"/>
                      <a:r>
                        <a:rPr lang="en-US" sz="600" b="0" i="0" u="none" strike="noStrike">
                          <a:solidFill>
                            <a:srgbClr val="000000"/>
                          </a:solidFill>
                          <a:effectLst/>
                          <a:latin typeface="Calibri"/>
                        </a:rPr>
                        <a:t>Corrections Case Mgt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Corrections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57740">
                <a:tc>
                  <a:txBody>
                    <a:bodyPr/>
                    <a:lstStyle/>
                    <a:p>
                      <a:pPr algn="ctr" fontAlgn="ctr"/>
                      <a:r>
                        <a:rPr lang="en-US" sz="600" b="0" i="0" u="none" strike="noStrike">
                          <a:solidFill>
                            <a:srgbClr val="000000"/>
                          </a:solidFill>
                          <a:effectLst/>
                          <a:latin typeface="Calibri"/>
                        </a:rPr>
                        <a:t>COTS Case Mgt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COTS</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35</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70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57740">
                <a:tc>
                  <a:txBody>
                    <a:bodyPr/>
                    <a:lstStyle/>
                    <a:p>
                      <a:pPr algn="ctr" fontAlgn="ctr"/>
                      <a:r>
                        <a:rPr lang="en-US" sz="600" b="0" i="0" u="none" strike="noStrike">
                          <a:solidFill>
                            <a:srgbClr val="000000"/>
                          </a:solidFill>
                          <a:effectLst/>
                          <a:latin typeface="Calibri"/>
                        </a:rPr>
                        <a:t>CVOEO Case Mgt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TRUE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CVOEO</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HOP 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57740">
                <a:tc>
                  <a:txBody>
                    <a:bodyPr/>
                    <a:lstStyle/>
                    <a:p>
                      <a:pPr algn="ctr" fontAlgn="ctr"/>
                      <a:r>
                        <a:rPr lang="en-US" sz="600" b="0" i="0" u="none" strike="noStrike">
                          <a:solidFill>
                            <a:srgbClr val="000000"/>
                          </a:solidFill>
                          <a:effectLst/>
                          <a:latin typeface="Calibri"/>
                        </a:rPr>
                        <a:t>Hospital Inpatient and Outpatient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UVM Medical Center</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432927">
                <a:tc>
                  <a:txBody>
                    <a:bodyPr/>
                    <a:lstStyle/>
                    <a:p>
                      <a:pPr algn="ctr" fontAlgn="ctr"/>
                      <a:r>
                        <a:rPr lang="en-US" sz="600" b="0" i="0" u="none" strike="noStrike">
                          <a:solidFill>
                            <a:srgbClr val="000000"/>
                          </a:solidFill>
                          <a:effectLst/>
                          <a:latin typeface="Calibri"/>
                        </a:rPr>
                        <a:t>Howard Case Mgt</a:t>
                      </a:r>
                    </a:p>
                  </a:txBody>
                  <a:tcPr marL="5266" marR="5266" marT="5266" marB="0" anchor="ctr">
                    <a:lnL w="6350" cap="flat" cmpd="sng" algn="ctr">
                      <a:solidFill>
                        <a:srgbClr val="E7E6E6"/>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ctr" fontAlgn="ctr"/>
                      <a:r>
                        <a:rPr lang="en-US" sz="600" b="0" i="0" u="none" strike="noStrike">
                          <a:solidFill>
                            <a:srgbClr val="000000"/>
                          </a:solidFill>
                          <a:effectLst/>
                          <a:latin typeface="Calibri"/>
                        </a:rPr>
                        <a:t>Case Management</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Howard</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0</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FALSE</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Services extend beyond housing.</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B7DEE8"/>
                    </a:solidFill>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600" b="0" i="0" u="none" strike="noStrike" dirty="0">
                          <a:solidFill>
                            <a:srgbClr val="000000"/>
                          </a:solidFill>
                          <a:effectLst/>
                          <a:latin typeface="Calibri"/>
                        </a:rPr>
                        <a:t> </a:t>
                      </a:r>
                    </a:p>
                  </a:txBody>
                  <a:tcPr marL="5266" marR="5266" marT="526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3"/>
                  </a:ext>
                </a:extLst>
              </a:tr>
            </a:tbl>
          </a:graphicData>
        </a:graphic>
      </p:graphicFrame>
      <p:sp>
        <p:nvSpPr>
          <p:cNvPr id="4" name="TextBox 3"/>
          <p:cNvSpPr txBox="1"/>
          <p:nvPr/>
        </p:nvSpPr>
        <p:spPr>
          <a:xfrm>
            <a:off x="457200" y="304800"/>
            <a:ext cx="8153400" cy="523220"/>
          </a:xfrm>
          <a:prstGeom prst="rect">
            <a:avLst/>
          </a:prstGeom>
          <a:noFill/>
        </p:spPr>
        <p:txBody>
          <a:bodyPr wrap="square" rtlCol="0">
            <a:spAutoFit/>
          </a:bodyPr>
          <a:lstStyle/>
          <a:p>
            <a:r>
              <a:rPr lang="en-US" dirty="0"/>
              <a:t> </a:t>
            </a:r>
            <a:r>
              <a:rPr lang="en-US" sz="2800" dirty="0"/>
              <a:t>Coordinated Entry, The Resource Inventory </a:t>
            </a:r>
          </a:p>
        </p:txBody>
      </p:sp>
    </p:spTree>
    <p:extLst>
      <p:ext uri="{BB962C8B-B14F-4D97-AF65-F5344CB8AC3E}">
        <p14:creationId xmlns:p14="http://schemas.microsoft.com/office/powerpoint/2010/main" val="915242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28600"/>
            <a:ext cx="5195108" cy="4676448"/>
          </a:xfrm>
          <a:prstGeom prst="rect">
            <a:avLst/>
          </a:prstGeo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81800" y="280451"/>
            <a:ext cx="2152951" cy="5334745"/>
          </a:xfrm>
          <a:prstGeom prst="rect">
            <a:avLst/>
          </a:prstGeom>
        </p:spPr>
      </p:pic>
      <p:sp>
        <p:nvSpPr>
          <p:cNvPr id="11" name="TextBox 10"/>
          <p:cNvSpPr txBox="1"/>
          <p:nvPr/>
        </p:nvSpPr>
        <p:spPr>
          <a:xfrm>
            <a:off x="381000" y="5105400"/>
            <a:ext cx="6338108" cy="646331"/>
          </a:xfrm>
          <a:prstGeom prst="rect">
            <a:avLst/>
          </a:prstGeom>
          <a:noFill/>
        </p:spPr>
        <p:txBody>
          <a:bodyPr wrap="square" rtlCol="0">
            <a:spAutoFit/>
          </a:bodyPr>
          <a:lstStyle/>
          <a:p>
            <a:r>
              <a:rPr lang="en-US" i="1" dirty="0"/>
              <a:t>In any event, the Team evaluates the application and recommends a program placement to the client. </a:t>
            </a:r>
          </a:p>
        </p:txBody>
      </p:sp>
    </p:spTree>
    <p:extLst>
      <p:ext uri="{BB962C8B-B14F-4D97-AF65-F5344CB8AC3E}">
        <p14:creationId xmlns:p14="http://schemas.microsoft.com/office/powerpoint/2010/main" val="1145449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4825" y="2067004"/>
            <a:ext cx="2572109" cy="2943636"/>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05509" y="1524000"/>
            <a:ext cx="5658640" cy="3505690"/>
          </a:xfrm>
          <a:prstGeom prst="rect">
            <a:avLst/>
          </a:prstGeom>
        </p:spPr>
      </p:pic>
      <p:sp>
        <p:nvSpPr>
          <p:cNvPr id="4" name="TextBox 3"/>
          <p:cNvSpPr txBox="1"/>
          <p:nvPr/>
        </p:nvSpPr>
        <p:spPr>
          <a:xfrm>
            <a:off x="685800" y="5105400"/>
            <a:ext cx="8078349" cy="923330"/>
          </a:xfrm>
          <a:prstGeom prst="rect">
            <a:avLst/>
          </a:prstGeom>
          <a:noFill/>
        </p:spPr>
        <p:txBody>
          <a:bodyPr wrap="square" rtlCol="0">
            <a:spAutoFit/>
          </a:bodyPr>
          <a:lstStyle/>
          <a:p>
            <a:r>
              <a:rPr lang="en-US" i="1" dirty="0"/>
              <a:t>The Beacon </a:t>
            </a:r>
            <a:r>
              <a:rPr lang="en-US" i="1" dirty="0" err="1"/>
              <a:t>Apts</a:t>
            </a:r>
            <a:r>
              <a:rPr lang="en-US" i="1" dirty="0"/>
              <a:t> suggest another distress category: Recovery from a hospital stay. </a:t>
            </a:r>
          </a:p>
          <a:p>
            <a:r>
              <a:rPr lang="en-US" i="1" dirty="0"/>
              <a:t>The </a:t>
            </a:r>
            <a:r>
              <a:rPr lang="en-US" i="1" dirty="0" err="1"/>
              <a:t>Dismas</a:t>
            </a:r>
            <a:r>
              <a:rPr lang="en-US" i="1" dirty="0"/>
              <a:t> House reminds us that some facilities are for folks coming out of jail/prison, although DH takes its residents directly from incarceration. </a:t>
            </a:r>
          </a:p>
        </p:txBody>
      </p:sp>
    </p:spTree>
    <p:extLst>
      <p:ext uri="{BB962C8B-B14F-4D97-AF65-F5344CB8AC3E}">
        <p14:creationId xmlns:p14="http://schemas.microsoft.com/office/powerpoint/2010/main" val="1744499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382000" cy="5262979"/>
          </a:xfrm>
          <a:prstGeom prst="rect">
            <a:avLst/>
          </a:prstGeom>
          <a:noFill/>
        </p:spPr>
        <p:txBody>
          <a:bodyPr wrap="square" rtlCol="0">
            <a:spAutoFit/>
          </a:bodyPr>
          <a:lstStyle/>
          <a:p>
            <a:r>
              <a:rPr lang="en-US" sz="2400" i="1" dirty="0"/>
              <a:t>There are resources for the homeless all over Chittenden County. </a:t>
            </a:r>
          </a:p>
          <a:p>
            <a:endParaRPr lang="en-US" sz="2400" i="1" dirty="0"/>
          </a:p>
          <a:p>
            <a:r>
              <a:rPr lang="en-US" sz="2400" i="1" dirty="0"/>
              <a:t>At this stage in the development of the Access Map, the list of providers hasn’t been cleaned up. </a:t>
            </a:r>
          </a:p>
          <a:p>
            <a:endParaRPr lang="en-US" sz="2400" i="1" dirty="0"/>
          </a:p>
          <a:p>
            <a:r>
              <a:rPr lang="en-US" sz="2400" i="1" dirty="0"/>
              <a:t>There are those who will want to provide “any-door” access, who are not listed, and those who will want to be a program, and not provide “any-door” access, who are listed. </a:t>
            </a:r>
          </a:p>
          <a:p>
            <a:endParaRPr lang="en-US" sz="2400" i="1" dirty="0"/>
          </a:p>
          <a:p>
            <a:r>
              <a:rPr lang="en-US" sz="2400" i="1" dirty="0"/>
              <a:t>There will be churches, towns and police departments who will join in our efforts. </a:t>
            </a:r>
          </a:p>
          <a:p>
            <a:endParaRPr lang="en-US" sz="2400" i="1" dirty="0"/>
          </a:p>
          <a:p>
            <a:r>
              <a:rPr lang="en-US" sz="2400" i="1" dirty="0"/>
              <a:t>So this list will need to be culled, and filled, over time, as we build our Coordinated Entry System. </a:t>
            </a:r>
          </a:p>
        </p:txBody>
      </p:sp>
    </p:spTree>
    <p:extLst>
      <p:ext uri="{BB962C8B-B14F-4D97-AF65-F5344CB8AC3E}">
        <p14:creationId xmlns:p14="http://schemas.microsoft.com/office/powerpoint/2010/main" val="2319811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30104"/>
            <a:ext cx="9144000" cy="5597792"/>
          </a:xfrm>
          <a:prstGeom prst="rect">
            <a:avLst/>
          </a:prstGeom>
        </p:spPr>
      </p:pic>
      <p:sp>
        <p:nvSpPr>
          <p:cNvPr id="3" name="TextBox 2"/>
          <p:cNvSpPr txBox="1"/>
          <p:nvPr/>
        </p:nvSpPr>
        <p:spPr>
          <a:xfrm>
            <a:off x="304800" y="228600"/>
            <a:ext cx="7086600" cy="369332"/>
          </a:xfrm>
          <a:prstGeom prst="rect">
            <a:avLst/>
          </a:prstGeom>
          <a:noFill/>
        </p:spPr>
        <p:txBody>
          <a:bodyPr wrap="square" rtlCol="0">
            <a:spAutoFit/>
          </a:bodyPr>
          <a:lstStyle/>
          <a:p>
            <a:r>
              <a:rPr lang="en-US" dirty="0"/>
              <a:t>Coordinated Entry “Access Map” 2017-07-26</a:t>
            </a:r>
          </a:p>
        </p:txBody>
      </p:sp>
    </p:spTree>
    <p:extLst>
      <p:ext uri="{BB962C8B-B14F-4D97-AF65-F5344CB8AC3E}">
        <p14:creationId xmlns:p14="http://schemas.microsoft.com/office/powerpoint/2010/main" val="3004908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0941"/>
            <a:ext cx="9144000" cy="6216118"/>
          </a:xfrm>
          <a:prstGeom prst="rect">
            <a:avLst/>
          </a:prstGeom>
        </p:spPr>
      </p:pic>
    </p:spTree>
    <p:extLst>
      <p:ext uri="{BB962C8B-B14F-4D97-AF65-F5344CB8AC3E}">
        <p14:creationId xmlns:p14="http://schemas.microsoft.com/office/powerpoint/2010/main" val="4041936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704452"/>
          <a:ext cx="8229600" cy="4317458"/>
        </p:xfrm>
        <a:graphic>
          <a:graphicData uri="http://schemas.openxmlformats.org/drawingml/2006/table">
            <a:tbl>
              <a:tblPr/>
              <a:tblGrid>
                <a:gridCol w="1052697">
                  <a:extLst>
                    <a:ext uri="{9D8B030D-6E8A-4147-A177-3AD203B41FA5}">
                      <a16:colId xmlns:a16="http://schemas.microsoft.com/office/drawing/2014/main" val="20000"/>
                    </a:ext>
                  </a:extLst>
                </a:gridCol>
                <a:gridCol w="1073039">
                  <a:extLst>
                    <a:ext uri="{9D8B030D-6E8A-4147-A177-3AD203B41FA5}">
                      <a16:colId xmlns:a16="http://schemas.microsoft.com/office/drawing/2014/main" val="20001"/>
                    </a:ext>
                  </a:extLst>
                </a:gridCol>
                <a:gridCol w="530163">
                  <a:extLst>
                    <a:ext uri="{9D8B030D-6E8A-4147-A177-3AD203B41FA5}">
                      <a16:colId xmlns:a16="http://schemas.microsoft.com/office/drawing/2014/main" val="20002"/>
                    </a:ext>
                  </a:extLst>
                </a:gridCol>
                <a:gridCol w="615345">
                  <a:extLst>
                    <a:ext uri="{9D8B030D-6E8A-4147-A177-3AD203B41FA5}">
                      <a16:colId xmlns:a16="http://schemas.microsoft.com/office/drawing/2014/main" val="20003"/>
                    </a:ext>
                  </a:extLst>
                </a:gridCol>
                <a:gridCol w="778081">
                  <a:extLst>
                    <a:ext uri="{9D8B030D-6E8A-4147-A177-3AD203B41FA5}">
                      <a16:colId xmlns:a16="http://schemas.microsoft.com/office/drawing/2014/main" val="20004"/>
                    </a:ext>
                  </a:extLst>
                </a:gridCol>
                <a:gridCol w="671285">
                  <a:extLst>
                    <a:ext uri="{9D8B030D-6E8A-4147-A177-3AD203B41FA5}">
                      <a16:colId xmlns:a16="http://schemas.microsoft.com/office/drawing/2014/main" val="20005"/>
                    </a:ext>
                  </a:extLst>
                </a:gridCol>
                <a:gridCol w="661114">
                  <a:extLst>
                    <a:ext uri="{9D8B030D-6E8A-4147-A177-3AD203B41FA5}">
                      <a16:colId xmlns:a16="http://schemas.microsoft.com/office/drawing/2014/main" val="20006"/>
                    </a:ext>
                  </a:extLst>
                </a:gridCol>
                <a:gridCol w="910303">
                  <a:extLst>
                    <a:ext uri="{9D8B030D-6E8A-4147-A177-3AD203B41FA5}">
                      <a16:colId xmlns:a16="http://schemas.microsoft.com/office/drawing/2014/main" val="20007"/>
                    </a:ext>
                  </a:extLst>
                </a:gridCol>
                <a:gridCol w="884876">
                  <a:extLst>
                    <a:ext uri="{9D8B030D-6E8A-4147-A177-3AD203B41FA5}">
                      <a16:colId xmlns:a16="http://schemas.microsoft.com/office/drawing/2014/main" val="20008"/>
                    </a:ext>
                  </a:extLst>
                </a:gridCol>
                <a:gridCol w="1052697">
                  <a:extLst>
                    <a:ext uri="{9D8B030D-6E8A-4147-A177-3AD203B41FA5}">
                      <a16:colId xmlns:a16="http://schemas.microsoft.com/office/drawing/2014/main" val="20009"/>
                    </a:ext>
                  </a:extLst>
                </a:gridCol>
              </a:tblGrid>
              <a:tr h="213243">
                <a:tc gridSpan="3">
                  <a:txBody>
                    <a:bodyPr/>
                    <a:lstStyle/>
                    <a:p>
                      <a:pPr algn="l" fontAlgn="ctr"/>
                      <a:r>
                        <a:rPr lang="en-US" sz="800" b="1" i="0" u="none" strike="noStrike">
                          <a:solidFill>
                            <a:srgbClr val="000000"/>
                          </a:solidFill>
                          <a:effectLst/>
                          <a:latin typeface="Calibri"/>
                        </a:rPr>
                        <a:t>ACCESS (Intake)</a:t>
                      </a:r>
                    </a:p>
                  </a:txBody>
                  <a:tcPr marL="3949" marR="3949" marT="39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algn="l" fontAlgn="ctr"/>
                      <a:r>
                        <a:rPr lang="en-US" sz="800" b="1" i="0" u="none" strike="noStrike">
                          <a:solidFill>
                            <a:srgbClr val="000000"/>
                          </a:solidFill>
                          <a:effectLst/>
                          <a:latin typeface="Calibri"/>
                        </a:rPr>
                        <a:t>ASSESSMENT (intake)</a:t>
                      </a:r>
                    </a:p>
                  </a:txBody>
                  <a:tcPr marL="3949" marR="3949" marT="394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b="1" i="0" u="none" strike="noStrike">
                          <a:solidFill>
                            <a:srgbClr val="000000"/>
                          </a:solidFill>
                          <a:effectLst/>
                          <a:latin typeface="Calibri"/>
                        </a:rPr>
                        <a:t>PRIORITIZATION 1</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gridSpan="2">
                  <a:txBody>
                    <a:bodyPr/>
                    <a:lstStyle/>
                    <a:p>
                      <a:pPr algn="ctr" fontAlgn="ctr"/>
                      <a:r>
                        <a:rPr lang="en-US" sz="800" b="1" i="0" u="none" strike="noStrike">
                          <a:solidFill>
                            <a:srgbClr val="000000"/>
                          </a:solidFill>
                          <a:effectLst/>
                          <a:latin typeface="Calibri"/>
                        </a:rPr>
                        <a:t>PRIORITIZATION 2</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l" fontAlgn="ctr"/>
                      <a:r>
                        <a:rPr lang="en-US" sz="800" b="1" i="0" u="none" strike="noStrike">
                          <a:solidFill>
                            <a:srgbClr val="000000"/>
                          </a:solidFill>
                          <a:effectLst/>
                          <a:latin typeface="Calibri"/>
                        </a:rPr>
                        <a:t>PROGRAM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00"/>
                  </a:ext>
                </a:extLst>
              </a:tr>
              <a:tr h="189549">
                <a:tc rowSpan="2">
                  <a:txBody>
                    <a:bodyPr/>
                    <a:lstStyle/>
                    <a:p>
                      <a:pPr algn="ctr" fontAlgn="ctr"/>
                      <a:r>
                        <a:rPr lang="en-US" sz="700" b="1" i="0" u="none" strike="noStrike">
                          <a:solidFill>
                            <a:srgbClr val="000000"/>
                          </a:solidFill>
                          <a:effectLst/>
                          <a:latin typeface="Calibri"/>
                        </a:rPr>
                        <a:t>Access</a:t>
                      </a:r>
                      <a:br>
                        <a:rPr lang="en-US" sz="700" b="1" i="0" u="none" strike="noStrike">
                          <a:solidFill>
                            <a:srgbClr val="000000"/>
                          </a:solidFill>
                          <a:effectLst/>
                          <a:latin typeface="Calibri"/>
                        </a:rPr>
                      </a:br>
                      <a:r>
                        <a:rPr lang="en-US" sz="700" b="1" i="0" u="none" strike="noStrike">
                          <a:solidFill>
                            <a:srgbClr val="000000"/>
                          </a:solidFill>
                          <a:effectLst/>
                          <a:latin typeface="Calibri"/>
                        </a:rPr>
                        <a:t>(Agency)</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Triage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Urgent Assistance</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Data Collection</a:t>
                      </a:r>
                      <a:br>
                        <a:rPr lang="en-US" sz="700" b="1" i="0" u="none" strike="noStrike">
                          <a:solidFill>
                            <a:srgbClr val="000000"/>
                          </a:solidFill>
                          <a:effectLst/>
                          <a:latin typeface="Calibri"/>
                        </a:rPr>
                      </a:br>
                      <a:r>
                        <a:rPr lang="en-US" sz="700" b="1" i="0" u="none" strike="noStrike">
                          <a:solidFill>
                            <a:srgbClr val="000000"/>
                          </a:solidFill>
                          <a:effectLst/>
                          <a:latin typeface="Calibri"/>
                        </a:rPr>
                        <a:t>(Paper form)</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lgDashDotDot"/>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Long Term Type of Assistance</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lgDashDotDot"/>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Analysis and Conversation</a:t>
                      </a:r>
                      <a:br>
                        <a:rPr lang="en-US" sz="700" b="1" i="0" u="none" strike="noStrike">
                          <a:solidFill>
                            <a:srgbClr val="000000"/>
                          </a:solidFill>
                          <a:effectLst/>
                          <a:latin typeface="Calibri"/>
                        </a:rPr>
                      </a:br>
                      <a:r>
                        <a:rPr lang="en-US" sz="700" b="1" i="0" u="none" strike="noStrike">
                          <a:solidFill>
                            <a:srgbClr val="000000"/>
                          </a:solidFill>
                          <a:effectLst/>
                          <a:latin typeface="Calibri"/>
                        </a:rPr>
                        <a:t>(Agencies)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Subpopulation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Referral Committees</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tc rowSpan="2">
                  <a:txBody>
                    <a:bodyPr/>
                    <a:lstStyle/>
                    <a:p>
                      <a:pPr algn="ctr" fontAlgn="ctr"/>
                      <a:r>
                        <a:rPr lang="en-US" sz="700" b="1" i="0" u="none" strike="noStrike">
                          <a:solidFill>
                            <a:srgbClr val="000000"/>
                          </a:solidFill>
                          <a:effectLst/>
                          <a:latin typeface="Calibri"/>
                        </a:rPr>
                        <a:t>Type of Assistance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Programs</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extLst>
                  <a:ext uri="{0D108BD9-81ED-4DB2-BD59-A6C34878D82A}">
                    <a16:rowId xmlns:a16="http://schemas.microsoft.com/office/drawing/2014/main" val="10001"/>
                  </a:ext>
                </a:extLst>
              </a:tr>
              <a:tr h="189549">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fontAlgn="ctr"/>
                      <a:r>
                        <a:rPr lang="en-US" sz="700" b="1" i="0" u="none" strike="noStrike">
                          <a:solidFill>
                            <a:srgbClr val="000000"/>
                          </a:solidFill>
                          <a:effectLst/>
                          <a:latin typeface="Calibri"/>
                        </a:rPr>
                        <a:t>Single Adults</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extLst>
                  <a:ext uri="{0D108BD9-81ED-4DB2-BD59-A6C34878D82A}">
                    <a16:rowId xmlns:a16="http://schemas.microsoft.com/office/drawing/2014/main" val="10002"/>
                  </a:ext>
                </a:extLst>
              </a:tr>
              <a:tr h="105042">
                <a:tc>
                  <a:txBody>
                    <a:bodyPr/>
                    <a:lstStyle/>
                    <a:p>
                      <a:pPr algn="ctr" fontAlgn="ctr"/>
                      <a:r>
                        <a:rPr lang="en-US" sz="500" b="0" i="0" u="none" strike="noStrike">
                          <a:solidFill>
                            <a:srgbClr val="000000"/>
                          </a:solidFill>
                          <a:effectLst/>
                          <a:latin typeface="Calibri"/>
                        </a:rPr>
                        <a:t>Referral &gt;&gt;&gt;&gt;&gt;</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a:rPr>
                        <a:t>Referral &gt;&gt;&gt;&gt;&gt;</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ctr" fontAlgn="ctr"/>
                      <a:r>
                        <a:rPr lang="en-US" sz="500" b="0" i="0" u="none" strike="noStrike">
                          <a:solidFill>
                            <a:srgbClr val="000000"/>
                          </a:solidFill>
                          <a:effectLst/>
                          <a:latin typeface="Calibri"/>
                        </a:rPr>
                        <a:t>Referral &gt;&gt;&gt;&gt;&gt;</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lgDashDotDot"/>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VI-SPDAT</a:t>
                      </a:r>
                    </a:p>
                  </a:txBody>
                  <a:tcPr marL="3949" marR="3949" marT="3949" marB="0" anchor="ctr">
                    <a:lnL w="12700" cap="flat" cmpd="sng" algn="ctr">
                      <a:solidFill>
                        <a:srgbClr val="000000"/>
                      </a:solidFill>
                      <a:prstDash val="lgDashDotDot"/>
                      <a:round/>
                      <a:headEnd type="none" w="med" len="med"/>
                      <a:tailEnd type="none" w="med" len="med"/>
                    </a:lnL>
                    <a:lnR>
                      <a:noFill/>
                    </a:lnR>
                    <a:lnT w="12700" cap="flat" cmpd="sng" algn="ctr">
                      <a:solidFill>
                        <a:srgbClr val="000000"/>
                      </a:solidFill>
                      <a:prstDash val="lgDashDotDot"/>
                      <a:round/>
                      <a:headEnd type="none" w="med" len="med"/>
                      <a:tailEnd type="none" w="med" len="med"/>
                    </a:lnT>
                    <a:lnB>
                      <a:noFill/>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lgDashDotDot"/>
                      <a:round/>
                      <a:headEnd type="none" w="med" len="med"/>
                      <a:tailEnd type="none" w="med" len="med"/>
                    </a:lnT>
                    <a:lnB>
                      <a:noFill/>
                    </a:lnB>
                  </a:tcPr>
                </a:tc>
                <a:tc>
                  <a:txBody>
                    <a:bodyPr/>
                    <a:lstStyle/>
                    <a:p>
                      <a:pPr algn="l" fontAlgn="ctr"/>
                      <a:r>
                        <a:rPr lang="en-US" sz="500" b="0" i="0" u="none" strike="noStrike">
                          <a:solidFill>
                            <a:srgbClr val="000000"/>
                          </a:solidFill>
                          <a:effectLst/>
                          <a:latin typeface="Calibri"/>
                        </a:rPr>
                        <a:t>BHA</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single adults</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PSH Review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Case Management</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COTS Case Mgt</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3"/>
                  </a:ext>
                </a:extLst>
              </a:tr>
              <a:tr h="134264">
                <a:tc>
                  <a:txBody>
                    <a:bodyPr/>
                    <a:lstStyle/>
                    <a:p>
                      <a:pPr algn="l" fontAlgn="ctr"/>
                      <a:r>
                        <a:rPr lang="en-US" sz="500" b="0" i="0" u="none" strike="noStrike">
                          <a:solidFill>
                            <a:srgbClr val="000000"/>
                          </a:solidFill>
                          <a:effectLst/>
                          <a:latin typeface="Calibri"/>
                        </a:rPr>
                        <a:t>^^ When need is not urgent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lgDashDotDot"/>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lgDashDotDot"/>
                      <a:round/>
                      <a:headEnd type="none" w="med" len="med"/>
                      <a:tailEnd type="none" w="med" len="med"/>
                    </a:lnL>
                    <a:lnR>
                      <a:noFill/>
                    </a:lnR>
                    <a:lnT>
                      <a:noFill/>
                    </a:lnT>
                    <a:lnB>
                      <a:noFill/>
                    </a:lnB>
                  </a:tcPr>
                </a:tc>
                <a:tc>
                  <a:txBody>
                    <a:bodyPr/>
                    <a:lstStyle/>
                    <a:p>
                      <a:pPr algn="l" fontAlgn="ctr"/>
                      <a:r>
                        <a:rPr lang="en-US" sz="500" b="0" i="0" u="none" strike="noStrike">
                          <a:solidFill>
                            <a:srgbClr val="000000"/>
                          </a:solidFill>
                          <a:effectLst/>
                          <a:latin typeface="Calibri"/>
                        </a:rPr>
                        <a:t>Rapid ReHousing</a:t>
                      </a:r>
                    </a:p>
                  </a:txBody>
                  <a:tcPr marL="3949" marR="3949" marT="394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500" b="0" i="0" u="none" strike="noStrike">
                          <a:solidFill>
                            <a:srgbClr val="000000"/>
                          </a:solidFill>
                          <a:effectLst/>
                          <a:latin typeface="Calibri"/>
                        </a:rPr>
                        <a:t>CHT</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Housing Review Team</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20 So. Willard</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4"/>
                  </a:ext>
                </a:extLst>
              </a:tr>
              <a:tr h="142952">
                <a:tc>
                  <a:txBody>
                    <a:bodyPr/>
                    <a:lstStyle/>
                    <a:p>
                      <a:pPr algn="l" fontAlgn="ctr"/>
                      <a:r>
                        <a:rPr lang="en-US" sz="500" b="0" i="0" u="none" strike="noStrike">
                          <a:solidFill>
                            <a:srgbClr val="000000"/>
                          </a:solidFill>
                          <a:effectLst/>
                          <a:latin typeface="Calibri"/>
                        </a:rPr>
                        <a:t>ANew Place</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Is your need urgent?    &gt;&gt; NO &gt;&gt;</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Refer to Assessment&gt;&gt;</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lgDashDotDot"/>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lgDashDotDot"/>
                      <a:round/>
                      <a:headEnd type="none" w="med" len="med"/>
                      <a:tailEnd type="none" w="med" len="med"/>
                    </a:lnL>
                    <a:lnR>
                      <a:noFill/>
                    </a:lnR>
                    <a:lnT>
                      <a:noFill/>
                    </a:lnT>
                    <a:lnB>
                      <a:noFill/>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l" fontAlgn="ctr"/>
                      <a:r>
                        <a:rPr lang="en-US" sz="500" b="0" i="0" u="none" strike="noStrike">
                          <a:solidFill>
                            <a:srgbClr val="000000"/>
                          </a:solidFill>
                          <a:effectLst/>
                          <a:latin typeface="Calibri"/>
                        </a:rPr>
                        <a:t>CVOEO</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 Housing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30-42 King</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5"/>
                  </a:ext>
                </a:extLst>
              </a:tr>
              <a:tr h="98724">
                <a:tc>
                  <a:txBody>
                    <a:bodyPr/>
                    <a:lstStyle/>
                    <a:p>
                      <a:pPr algn="l" fontAlgn="ctr"/>
                      <a:r>
                        <a:rPr lang="en-US" sz="500" b="0" i="0" u="none" strike="noStrike">
                          <a:solidFill>
                            <a:srgbClr val="000000"/>
                          </a:solidFill>
                          <a:effectLst/>
                          <a:latin typeface="Calibri"/>
                        </a:rPr>
                        <a:t>BHA</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lgDashDotDot"/>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lgDashDotDot"/>
                      <a:round/>
                      <a:headEnd type="none" w="med" len="med"/>
                      <a:tailEnd type="none" w="med" len="med"/>
                    </a:lnL>
                    <a:lnR>
                      <a:noFill/>
                    </a:lnR>
                    <a:lnT>
                      <a:noFill/>
                    </a:lnT>
                    <a:lnB w="12700" cap="flat" cmpd="sng" algn="ctr">
                      <a:solidFill>
                        <a:srgbClr val="000000"/>
                      </a:solidFill>
                      <a:prstDash val="lgDashDotDot"/>
                      <a:round/>
                      <a:headEnd type="none" w="med" len="med"/>
                      <a:tailEnd type="none" w="med" len="med"/>
                    </a:lnB>
                  </a:tcPr>
                </a:tc>
                <a:tc>
                  <a:txBody>
                    <a:bodyPr/>
                    <a:lstStyle/>
                    <a:p>
                      <a:pPr algn="l" fontAlgn="ctr"/>
                      <a:r>
                        <a:rPr lang="en-US" sz="500" b="0" i="0" u="none" strike="noStrike">
                          <a:solidFill>
                            <a:srgbClr val="000000"/>
                          </a:solidFill>
                          <a:effectLst/>
                          <a:latin typeface="Calibri"/>
                        </a:rPr>
                        <a:t>Addressing Barriers</a:t>
                      </a:r>
                    </a:p>
                  </a:txBody>
                  <a:tcPr marL="3949" marR="3949" marT="3949" marB="0" anchor="ctr">
                    <a:lnL>
                      <a:noFill/>
                    </a:lnL>
                    <a:lnR w="12700" cap="flat" cmpd="sng" algn="ctr">
                      <a:solidFill>
                        <a:srgbClr val="000000"/>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ESD</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HOP Case Manager Group</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Beacon Apts</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6"/>
                  </a:ext>
                </a:extLst>
              </a:tr>
              <a:tr h="98724">
                <a:tc>
                  <a:txBody>
                    <a:bodyPr/>
                    <a:lstStyle/>
                    <a:p>
                      <a:pPr algn="l" fontAlgn="ctr"/>
                      <a:r>
                        <a:rPr lang="en-US" sz="500" b="0" i="0" u="none" strike="noStrike">
                          <a:solidFill>
                            <a:srgbClr val="000000"/>
                          </a:solidFill>
                          <a:effectLst/>
                          <a:latin typeface="Calibri"/>
                        </a:rPr>
                        <a:t>CHT</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Is your need urgent?    &gt;&gt; YES &gt;&gt;</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Shelter</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some other form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000000"/>
                      </a:solidFill>
                      <a:prstDash val="lgDashDotDot"/>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Subsidy</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Howard</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Branches</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7"/>
                  </a:ext>
                </a:extLst>
              </a:tr>
              <a:tr h="106621">
                <a:tc>
                  <a:txBody>
                    <a:bodyPr/>
                    <a:lstStyle/>
                    <a:p>
                      <a:pPr algn="l" fontAlgn="ctr"/>
                      <a:r>
                        <a:rPr lang="en-US" sz="500" b="0" i="0" u="none" strike="noStrike">
                          <a:solidFill>
                            <a:srgbClr val="000000"/>
                          </a:solidFill>
                          <a:effectLst/>
                          <a:latin typeface="Calibri"/>
                        </a:rPr>
                        <a:t>Corrections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Mental Health</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Financial Assistance</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JUMP</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Housing First</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8"/>
                  </a:ext>
                </a:extLst>
              </a:tr>
              <a:tr h="98724">
                <a:tc>
                  <a:txBody>
                    <a:bodyPr/>
                    <a:lstStyle/>
                    <a:p>
                      <a:pPr algn="l" fontAlgn="ctr"/>
                      <a:r>
                        <a:rPr lang="en-US" sz="500" b="0" i="0" u="none" strike="noStrike">
                          <a:solidFill>
                            <a:srgbClr val="000000"/>
                          </a:solidFill>
                          <a:effectLst/>
                          <a:latin typeface="Calibri"/>
                        </a:rPr>
                        <a:t>CVOEO</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Medical</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Case Management</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Medical Center</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New Horizons</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09"/>
                  </a:ext>
                </a:extLst>
              </a:tr>
              <a:tr h="98724">
                <a:tc>
                  <a:txBody>
                    <a:bodyPr/>
                    <a:lstStyle/>
                    <a:p>
                      <a:pPr algn="l" fontAlgn="ctr"/>
                      <a:r>
                        <a:rPr lang="en-US" sz="500" b="0" i="0" u="none" strike="noStrike">
                          <a:solidFill>
                            <a:srgbClr val="000000"/>
                          </a:solidFill>
                          <a:effectLst/>
                          <a:latin typeface="Calibri"/>
                        </a:rPr>
                        <a:t>ESD</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&lt;&lt; When urgent need is met, refer  &lt;&lt;&lt;</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Detox</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Pathways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Reallocation Project</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0"/>
                  </a:ext>
                </a:extLst>
              </a:tr>
              <a:tr h="98724">
                <a:tc>
                  <a:txBody>
                    <a:bodyPr/>
                    <a:lstStyle/>
                    <a:p>
                      <a:pPr algn="l" fontAlgn="ctr"/>
                      <a:r>
                        <a:rPr lang="en-US" sz="500" b="0" i="0" u="none" strike="noStrike">
                          <a:solidFill>
                            <a:srgbClr val="000000"/>
                          </a:solidFill>
                          <a:effectLst/>
                          <a:latin typeface="Calibri"/>
                        </a:rPr>
                        <a:t>Howard Center</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&lt;&lt;&lt; back to any Access Point  &lt;&lt;&lt;&lt;&lt;&lt;&lt;&lt;&lt;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Police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Phoenix</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Sarah Cole</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1"/>
                  </a:ext>
                </a:extLst>
              </a:tr>
              <a:tr h="114519">
                <a:tc>
                  <a:txBody>
                    <a:bodyPr/>
                    <a:lstStyle/>
                    <a:p>
                      <a:pPr algn="l" fontAlgn="ctr"/>
                      <a:r>
                        <a:rPr lang="en-US" sz="500" b="0" i="0" u="none" strike="noStrike">
                          <a:solidFill>
                            <a:srgbClr val="000000"/>
                          </a:solidFill>
                          <a:effectLst/>
                          <a:latin typeface="Calibri"/>
                        </a:rPr>
                        <a:t>JUMP</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Safe Harbor</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VASH</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2"/>
                  </a:ext>
                </a:extLst>
              </a:tr>
              <a:tr h="98724">
                <a:tc>
                  <a:txBody>
                    <a:bodyPr/>
                    <a:lstStyle/>
                    <a:p>
                      <a:pPr algn="l" fontAlgn="ctr"/>
                      <a:r>
                        <a:rPr lang="en-US" sz="500" b="0" i="0" u="none" strike="noStrike">
                          <a:solidFill>
                            <a:srgbClr val="000000"/>
                          </a:solidFill>
                          <a:effectLst/>
                          <a:latin typeface="Calibri"/>
                        </a:rPr>
                        <a:t>CHCB</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Spectrum</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ANew Transitional</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3"/>
                  </a:ext>
                </a:extLst>
              </a:tr>
              <a:tr h="98724">
                <a:tc>
                  <a:txBody>
                    <a:bodyPr/>
                    <a:lstStyle/>
                    <a:p>
                      <a:pPr algn="l" fontAlgn="ctr"/>
                      <a:r>
                        <a:rPr lang="en-US" sz="500" b="0" i="0" u="none" strike="noStrike">
                          <a:solidFill>
                            <a:srgbClr val="000000"/>
                          </a:solidFill>
                          <a:effectLst/>
                          <a:latin typeface="Calibri"/>
                        </a:rPr>
                        <a:t>Pathways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Steps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Canal Street</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4"/>
                  </a:ext>
                </a:extLst>
              </a:tr>
              <a:tr h="98724">
                <a:tc>
                  <a:txBody>
                    <a:bodyPr/>
                    <a:lstStyle/>
                    <a:p>
                      <a:pPr algn="l" fontAlgn="ctr"/>
                      <a:r>
                        <a:rPr lang="en-US" sz="500" b="0" i="0" u="none" strike="noStrike">
                          <a:solidFill>
                            <a:srgbClr val="000000"/>
                          </a:solidFill>
                          <a:effectLst/>
                          <a:latin typeface="Calibri"/>
                        </a:rPr>
                        <a:t>Street Outreach Team</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UVM Medical Center</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Dismas</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5"/>
                  </a:ext>
                </a:extLst>
              </a:tr>
              <a:tr h="98724">
                <a:tc>
                  <a:txBody>
                    <a:bodyPr/>
                    <a:lstStyle/>
                    <a:p>
                      <a:pPr algn="l" fontAlgn="ctr"/>
                      <a:r>
                        <a:rPr lang="en-US" sz="500" b="0" i="0" u="none" strike="noStrike">
                          <a:solidFill>
                            <a:srgbClr val="000000"/>
                          </a:solidFill>
                          <a:effectLst/>
                          <a:latin typeface="Calibri"/>
                        </a:rPr>
                        <a:t>Safe Harbor</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VA</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Northern Lights</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6"/>
                  </a:ext>
                </a:extLst>
              </a:tr>
              <a:tr h="98724">
                <a:tc>
                  <a:txBody>
                    <a:bodyPr/>
                    <a:lstStyle/>
                    <a:p>
                      <a:pPr algn="l" fontAlgn="ctr"/>
                      <a:r>
                        <a:rPr lang="en-US" sz="500" b="0" i="0" u="none" strike="noStrike">
                          <a:solidFill>
                            <a:srgbClr val="000000"/>
                          </a:solidFill>
                          <a:effectLst/>
                          <a:latin typeface="Calibri"/>
                        </a:rPr>
                        <a:t>Spectrum</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VSHA</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Pathways</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7"/>
                  </a:ext>
                </a:extLst>
              </a:tr>
              <a:tr h="98724">
                <a:tc>
                  <a:txBody>
                    <a:bodyPr/>
                    <a:lstStyle/>
                    <a:p>
                      <a:pPr algn="l" fontAlgn="ctr"/>
                      <a:r>
                        <a:rPr lang="en-US" sz="500" b="0" i="0" u="none" strike="noStrike">
                          <a:solidFill>
                            <a:srgbClr val="000000"/>
                          </a:solidFill>
                          <a:effectLst/>
                          <a:latin typeface="Calibri"/>
                        </a:rPr>
                        <a:t>Steps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VT CARES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Phoenix Housing</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8"/>
                  </a:ext>
                </a:extLst>
              </a:tr>
              <a:tr h="98724">
                <a:tc>
                  <a:txBody>
                    <a:bodyPr/>
                    <a:lstStyle/>
                    <a:p>
                      <a:pPr algn="l" fontAlgn="ctr"/>
                      <a:r>
                        <a:rPr lang="en-US" sz="500" b="0" i="0" u="none" strike="noStrike">
                          <a:solidFill>
                            <a:srgbClr val="000000"/>
                          </a:solidFill>
                          <a:effectLst/>
                          <a:latin typeface="Calibri"/>
                        </a:rPr>
                        <a:t>UVM Medical Center</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VT Veterans Services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Safe Haven</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19"/>
                  </a:ext>
                </a:extLst>
              </a:tr>
              <a:tr h="98724">
                <a:tc>
                  <a:txBody>
                    <a:bodyPr/>
                    <a:lstStyle/>
                    <a:p>
                      <a:pPr algn="l" fontAlgn="ctr"/>
                      <a:r>
                        <a:rPr lang="en-US" sz="500" b="0" i="0" u="none" strike="noStrike">
                          <a:solidFill>
                            <a:srgbClr val="000000"/>
                          </a:solidFill>
                          <a:effectLst/>
                          <a:latin typeface="Calibri"/>
                        </a:rPr>
                        <a:t>VA</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COTS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Smith House</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30315">
                <a:tc>
                  <a:txBody>
                    <a:bodyPr/>
                    <a:lstStyle/>
                    <a:p>
                      <a:pPr algn="l" fontAlgn="ctr"/>
                      <a:r>
                        <a:rPr lang="en-US" sz="500" b="0" i="0" u="none" strike="noStrike">
                          <a:solidFill>
                            <a:srgbClr val="000000"/>
                          </a:solidFill>
                          <a:effectLst/>
                          <a:latin typeface="Calibri"/>
                        </a:rPr>
                        <a:t>VT CARES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Etc.</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FAMILIES</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FAMILIES</a:t>
                      </a:r>
                    </a:p>
                  </a:txBody>
                  <a:tcPr marL="3949" marR="3949" marT="394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0C0C0"/>
                    </a:solidFill>
                  </a:tcPr>
                </a:tc>
                <a:extLst>
                  <a:ext uri="{0D108BD9-81ED-4DB2-BD59-A6C34878D82A}">
                    <a16:rowId xmlns:a16="http://schemas.microsoft.com/office/drawing/2014/main" val="10021"/>
                  </a:ext>
                </a:extLst>
              </a:tr>
              <a:tr h="110570">
                <a:tc>
                  <a:txBody>
                    <a:bodyPr/>
                    <a:lstStyle/>
                    <a:p>
                      <a:pPr algn="l" fontAlgn="ctr"/>
                      <a:r>
                        <a:rPr lang="en-US" sz="500" b="0" i="0" u="none" strike="noStrike">
                          <a:solidFill>
                            <a:srgbClr val="000000"/>
                          </a:solidFill>
                          <a:effectLst/>
                          <a:latin typeface="Calibri"/>
                        </a:rPr>
                        <a:t>VT Veterans Services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families</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PSH Review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Housing First</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2"/>
                  </a:ext>
                </a:extLst>
              </a:tr>
              <a:tr h="105042">
                <a:tc>
                  <a:txBody>
                    <a:bodyPr/>
                    <a:lstStyle/>
                    <a:p>
                      <a:pPr algn="l" fontAlgn="ctr"/>
                      <a:r>
                        <a:rPr lang="en-US" sz="500" b="0" i="0" u="none" strike="noStrike">
                          <a:solidFill>
                            <a:srgbClr val="000000"/>
                          </a:solidFill>
                          <a:effectLst/>
                          <a:latin typeface="Calibri"/>
                        </a:rPr>
                        <a:t>COTS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Housing Review Team</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VASH</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3"/>
                  </a:ext>
                </a:extLst>
              </a:tr>
              <a:tr h="105042">
                <a:tc>
                  <a:txBody>
                    <a:bodyPr/>
                    <a:lstStyle/>
                    <a:p>
                      <a:pPr algn="l" fontAlgn="ctr"/>
                      <a:r>
                        <a:rPr lang="en-US" sz="500" b="0" i="0" u="none" strike="noStrike">
                          <a:solidFill>
                            <a:srgbClr val="000000"/>
                          </a:solidFill>
                          <a:effectLst/>
                          <a:latin typeface="Calibri"/>
                        </a:rPr>
                        <a:t>Here to Help Clinic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 Housing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Canal Street</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4"/>
                  </a:ext>
                </a:extLst>
              </a:tr>
              <a:tr h="105042">
                <a:tc>
                  <a:txBody>
                    <a:bodyPr/>
                    <a:lstStyle/>
                    <a:p>
                      <a:pPr algn="l" fontAlgn="ctr"/>
                      <a:r>
                        <a:rPr lang="en-US" sz="500" b="0" i="0" u="none" strike="noStrike">
                          <a:solidFill>
                            <a:srgbClr val="000000"/>
                          </a:solidFill>
                          <a:effectLst/>
                          <a:latin typeface="Calibri"/>
                        </a:rPr>
                        <a:t>Churches</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HOP Case Manager Group</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Family Supportive Housing</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0025"/>
                  </a:ext>
                </a:extLst>
              </a:tr>
              <a:tr h="105042">
                <a:tc>
                  <a:txBody>
                    <a:bodyPr/>
                    <a:lstStyle/>
                    <a:p>
                      <a:pPr algn="l" fontAlgn="ctr"/>
                      <a:r>
                        <a:rPr lang="en-US" sz="500" b="0" i="0" u="none" strike="noStrike">
                          <a:solidFill>
                            <a:srgbClr val="000000"/>
                          </a:solidFill>
                          <a:effectLst/>
                          <a:latin typeface="Calibri"/>
                        </a:rPr>
                        <a:t>211</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Sophie's Place</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30315">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Youth</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Youth</a:t>
                      </a:r>
                    </a:p>
                  </a:txBody>
                  <a:tcPr marL="3949" marR="3949" marT="394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C0C0C0"/>
                    </a:solidFill>
                  </a:tcPr>
                </a:tc>
                <a:extLst>
                  <a:ext uri="{0D108BD9-81ED-4DB2-BD59-A6C34878D82A}">
                    <a16:rowId xmlns:a16="http://schemas.microsoft.com/office/drawing/2014/main" val="10027"/>
                  </a:ext>
                </a:extLst>
              </a:tr>
              <a:tr h="105042">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Youth</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PSH Review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Permanent Supportive Housing</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141 Maple</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28"/>
                  </a:ext>
                </a:extLst>
              </a:tr>
              <a:tr h="105042">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Housing Review Team</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29"/>
                  </a:ext>
                </a:extLst>
              </a:tr>
              <a:tr h="105042">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 Housing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Pearl Street</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30315">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HOP Case Manager Group</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700" b="1" i="0" u="none" strike="noStrike">
                          <a:solidFill>
                            <a:srgbClr val="000000"/>
                          </a:solidFill>
                          <a:effectLst/>
                          <a:latin typeface="Calibri"/>
                        </a:rPr>
                        <a:t>DV</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C0C0C0"/>
                    </a:solidFill>
                  </a:tcPr>
                </a:tc>
                <a:tc>
                  <a:txBody>
                    <a:bodyPr/>
                    <a:lstStyle/>
                    <a:p>
                      <a:pPr algn="ctr" fontAlgn="ctr"/>
                      <a:r>
                        <a:rPr lang="en-US" sz="700" b="1" i="0" u="none" strike="noStrike">
                          <a:solidFill>
                            <a:srgbClr val="000000"/>
                          </a:solidFill>
                          <a:effectLst/>
                          <a:latin typeface="Calibri"/>
                        </a:rPr>
                        <a:t>DV</a:t>
                      </a:r>
                    </a:p>
                  </a:txBody>
                  <a:tcPr marL="3949" marR="3949" marT="394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E7E6E6"/>
                      </a:solidFill>
                      <a:prstDash val="solid"/>
                      <a:round/>
                      <a:headEnd type="none" w="med" len="med"/>
                      <a:tailEnd type="none" w="med" len="med"/>
                    </a:lnB>
                    <a:solidFill>
                      <a:srgbClr val="C0C0C0"/>
                    </a:solidFill>
                  </a:tcPr>
                </a:tc>
                <a:extLst>
                  <a:ext uri="{0D108BD9-81ED-4DB2-BD59-A6C34878D82A}">
                    <a16:rowId xmlns:a16="http://schemas.microsoft.com/office/drawing/2014/main" val="10031"/>
                  </a:ext>
                </a:extLst>
              </a:tr>
              <a:tr h="105042">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700" b="1" i="0" u="none" strike="noStrike">
                          <a:solidFill>
                            <a:srgbClr val="000000"/>
                          </a:solidFill>
                          <a:effectLst/>
                          <a:latin typeface="Calibri"/>
                        </a:rPr>
                        <a:t>DV</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PSH Review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Case Management</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Steps Case Mgt</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32"/>
                  </a:ext>
                </a:extLst>
              </a:tr>
              <a:tr h="189549">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Housing Review Team</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Financial Assistance</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Homeless Prevention Financial &amp; Rental Assistance</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33"/>
                  </a:ext>
                </a:extLst>
              </a:tr>
              <a:tr h="98724">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 Housing Committee</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Financial Assistance</a:t>
                      </a:r>
                    </a:p>
                  </a:txBody>
                  <a:tcPr marL="3949" marR="3949" marT="3949" marB="0" anchor="ctr">
                    <a:lnL w="6350" cap="flat" cmpd="sng" algn="ctr">
                      <a:solidFill>
                        <a:srgbClr val="E7E6E6"/>
                      </a:solidFill>
                      <a:prstDash val="solid"/>
                      <a:round/>
                      <a:headEnd type="none" w="med" len="med"/>
                      <a:tailEnd type="none" w="med" len="med"/>
                    </a:lnL>
                    <a:lnR w="6350" cap="flat" cmpd="sng" algn="ctr">
                      <a:solidFill>
                        <a:srgbClr val="E7E6E6"/>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tc>
                  <a:txBody>
                    <a:bodyPr/>
                    <a:lstStyle/>
                    <a:p>
                      <a:pPr algn="l" fontAlgn="ctr"/>
                      <a:r>
                        <a:rPr lang="pt-BR" sz="500" b="0" i="0" u="none" strike="noStrike">
                          <a:solidFill>
                            <a:srgbClr val="000000"/>
                          </a:solidFill>
                          <a:effectLst/>
                          <a:latin typeface="Calibri"/>
                        </a:rPr>
                        <a:t>RRH Financial &amp; Rental Assistance 3</a:t>
                      </a:r>
                    </a:p>
                  </a:txBody>
                  <a:tcPr marL="3949" marR="3949" marT="3949" marB="0" anchor="ctr">
                    <a:lnL w="6350" cap="flat" cmpd="sng" algn="ctr">
                      <a:solidFill>
                        <a:srgbClr val="E7E6E6"/>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6350" cap="flat" cmpd="sng" algn="ctr">
                      <a:solidFill>
                        <a:srgbClr val="E7E6E6"/>
                      </a:solidFill>
                      <a:prstDash val="solid"/>
                      <a:round/>
                      <a:headEnd type="none" w="med" len="med"/>
                      <a:tailEnd type="none" w="med" len="med"/>
                    </a:lnB>
                  </a:tcPr>
                </a:tc>
                <a:extLst>
                  <a:ext uri="{0D108BD9-81ED-4DB2-BD59-A6C34878D82A}">
                    <a16:rowId xmlns:a16="http://schemas.microsoft.com/office/drawing/2014/main" val="10034"/>
                  </a:ext>
                </a:extLst>
              </a:tr>
              <a:tr h="98724">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 </a:t>
                      </a:r>
                    </a:p>
                  </a:txBody>
                  <a:tcPr marL="3949" marR="3949" marT="3949" marB="0" anchor="ctr">
                    <a:lnL w="6350" cap="flat" cmpd="sng" algn="ctr">
                      <a:solidFill>
                        <a:srgbClr val="000000"/>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HOP Case Manager Group</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a:solidFill>
                            <a:srgbClr val="000000"/>
                          </a:solidFill>
                          <a:effectLst/>
                          <a:latin typeface="Calibri"/>
                        </a:rPr>
                        <a:t>Transitional</a:t>
                      </a:r>
                    </a:p>
                  </a:txBody>
                  <a:tcPr marL="3949" marR="3949" marT="3949"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E7E6E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500" b="0" i="0" u="none" strike="noStrike" dirty="0">
                          <a:solidFill>
                            <a:srgbClr val="000000"/>
                          </a:solidFill>
                          <a:effectLst/>
                          <a:latin typeface="Calibri"/>
                        </a:rPr>
                        <a:t>Sophie's Place</a:t>
                      </a:r>
                    </a:p>
                  </a:txBody>
                  <a:tcPr marL="3949" marR="3949" marT="3949" marB="0" anchor="ctr">
                    <a:lnL w="6350" cap="flat" cmpd="sng" algn="ctr">
                      <a:solidFill>
                        <a:srgbClr val="BFBFBF"/>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E7E6E6"/>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5"/>
                  </a:ext>
                </a:extLst>
              </a:tr>
            </a:tbl>
          </a:graphicData>
        </a:graphic>
      </p:graphicFrame>
      <p:sp>
        <p:nvSpPr>
          <p:cNvPr id="5" name="TextBox 4"/>
          <p:cNvSpPr txBox="1"/>
          <p:nvPr/>
        </p:nvSpPr>
        <p:spPr>
          <a:xfrm>
            <a:off x="457200" y="228600"/>
            <a:ext cx="8305800" cy="1354217"/>
          </a:xfrm>
          <a:prstGeom prst="rect">
            <a:avLst/>
          </a:prstGeom>
          <a:noFill/>
        </p:spPr>
        <p:txBody>
          <a:bodyPr wrap="square" rtlCol="0">
            <a:spAutoFit/>
          </a:bodyPr>
          <a:lstStyle/>
          <a:p>
            <a:r>
              <a:rPr lang="en-US" sz="2800" dirty="0"/>
              <a:t>Coordinated Entry: Where we started </a:t>
            </a:r>
          </a:p>
          <a:p>
            <a:r>
              <a:rPr lang="en-US" i="1" dirty="0"/>
              <a:t>There were four categories of Action given to us. It was the framing we used to think about the system we would want to create. The first goal was to “populate” each category with its actors and its function. </a:t>
            </a:r>
          </a:p>
        </p:txBody>
      </p:sp>
    </p:spTree>
    <p:extLst>
      <p:ext uri="{BB962C8B-B14F-4D97-AF65-F5344CB8AC3E}">
        <p14:creationId xmlns:p14="http://schemas.microsoft.com/office/powerpoint/2010/main" val="207819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0"/>
          <p:cNvSpPr>
            <a:spLocks noChangeArrowheads="1"/>
          </p:cNvSpPr>
          <p:nvPr/>
        </p:nvSpPr>
        <p:spPr bwMode="auto">
          <a:xfrm>
            <a:off x="3968750" y="1600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6" name="Rectangle 24"/>
          <p:cNvSpPr>
            <a:spLocks noChangeArrowheads="1"/>
          </p:cNvSpPr>
          <p:nvPr/>
        </p:nvSpPr>
        <p:spPr bwMode="auto">
          <a:xfrm>
            <a:off x="3968750" y="20574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pSp>
        <p:nvGrpSpPr>
          <p:cNvPr id="29" name="Group 28"/>
          <p:cNvGrpSpPr/>
          <p:nvPr/>
        </p:nvGrpSpPr>
        <p:grpSpPr>
          <a:xfrm>
            <a:off x="3195549" y="0"/>
            <a:ext cx="5688330" cy="6886575"/>
            <a:chOff x="0" y="0"/>
            <a:chExt cx="5688330" cy="6886575"/>
          </a:xfrm>
        </p:grpSpPr>
        <p:grpSp>
          <p:nvGrpSpPr>
            <p:cNvPr id="30" name="Group 29"/>
            <p:cNvGrpSpPr/>
            <p:nvPr/>
          </p:nvGrpSpPr>
          <p:grpSpPr>
            <a:xfrm>
              <a:off x="0" y="0"/>
              <a:ext cx="5688330" cy="6886575"/>
              <a:chOff x="0" y="0"/>
              <a:chExt cx="5688652" cy="6886575"/>
            </a:xfrm>
          </p:grpSpPr>
          <p:grpSp>
            <p:nvGrpSpPr>
              <p:cNvPr id="32" name="Group 31"/>
              <p:cNvGrpSpPr/>
              <p:nvPr/>
            </p:nvGrpSpPr>
            <p:grpSpPr>
              <a:xfrm>
                <a:off x="0" y="0"/>
                <a:ext cx="5688652" cy="6886575"/>
                <a:chOff x="0" y="0"/>
                <a:chExt cx="5688652" cy="6886575"/>
              </a:xfrm>
            </p:grpSpPr>
            <p:sp>
              <p:nvSpPr>
                <p:cNvPr id="34" name="Rectangle 33"/>
                <p:cNvSpPr/>
                <p:nvPr/>
              </p:nvSpPr>
              <p:spPr>
                <a:xfrm>
                  <a:off x="0" y="0"/>
                  <a:ext cx="5688652" cy="6886575"/>
                </a:xfrm>
                <a:prstGeom prst="rect">
                  <a:avLst/>
                </a:prstGeom>
                <a:solidFill>
                  <a:sysClr val="window" lastClr="FFFFFF">
                    <a:lumMod val="95000"/>
                  </a:sysClr>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grpSp>
              <p:nvGrpSpPr>
                <p:cNvPr id="35" name="Group 34"/>
                <p:cNvGrpSpPr/>
                <p:nvPr/>
              </p:nvGrpSpPr>
              <p:grpSpPr>
                <a:xfrm>
                  <a:off x="1600200" y="542926"/>
                  <a:ext cx="3895730" cy="6197607"/>
                  <a:chOff x="-9520" y="0"/>
                  <a:chExt cx="3893815" cy="6198108"/>
                </a:xfrm>
              </p:grpSpPr>
              <p:sp>
                <p:nvSpPr>
                  <p:cNvPr id="37" name="Right Arrow 36"/>
                  <p:cNvSpPr/>
                  <p:nvPr/>
                </p:nvSpPr>
                <p:spPr>
                  <a:xfrm>
                    <a:off x="0" y="1238250"/>
                    <a:ext cx="476250" cy="209550"/>
                  </a:xfrm>
                  <a:prstGeom prst="rightArrow">
                    <a:avLst/>
                  </a:prstGeom>
                  <a:solidFill>
                    <a:srgbClr val="C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latin typeface="Calibri"/>
                      <a:ea typeface="+mn-ea"/>
                      <a:cs typeface="+mn-cs"/>
                    </a:endParaRPr>
                  </a:p>
                </p:txBody>
              </p:sp>
              <p:sp>
                <p:nvSpPr>
                  <p:cNvPr id="38" name="Down Arrow 37"/>
                  <p:cNvSpPr/>
                  <p:nvPr/>
                </p:nvSpPr>
                <p:spPr>
                  <a:xfrm>
                    <a:off x="752475" y="1990725"/>
                    <a:ext cx="180975" cy="485775"/>
                  </a:xfrm>
                  <a:prstGeom prst="downArrow">
                    <a:avLst/>
                  </a:prstGeom>
                  <a:solidFill>
                    <a:srgbClr val="C85F5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39" name="Right Arrow 38"/>
                  <p:cNvSpPr/>
                  <p:nvPr/>
                </p:nvSpPr>
                <p:spPr>
                  <a:xfrm>
                    <a:off x="2057400" y="200025"/>
                    <a:ext cx="868680" cy="219456"/>
                  </a:xfrm>
                  <a:prstGeom prst="rightArrow">
                    <a:avLst/>
                  </a:prstGeom>
                  <a:solidFill>
                    <a:srgbClr val="CD898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alibri"/>
                      <a:ea typeface="+mn-ea"/>
                      <a:cs typeface="+mn-cs"/>
                    </a:endParaRPr>
                  </a:p>
                </p:txBody>
              </p:sp>
              <p:sp>
                <p:nvSpPr>
                  <p:cNvPr id="40" name="Right Arrow 39"/>
                  <p:cNvSpPr/>
                  <p:nvPr/>
                </p:nvSpPr>
                <p:spPr>
                  <a:xfrm>
                    <a:off x="1532790" y="3390612"/>
                    <a:ext cx="333375" cy="104775"/>
                  </a:xfrm>
                  <a:prstGeom prst="rightArrow">
                    <a:avLst/>
                  </a:prstGeom>
                  <a:solidFill>
                    <a:srgbClr val="CD898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 name="Text Box 12"/>
                  <p:cNvSpPr txBox="1"/>
                  <p:nvPr/>
                </p:nvSpPr>
                <p:spPr>
                  <a:xfrm>
                    <a:off x="904875" y="1952582"/>
                    <a:ext cx="801279" cy="523726"/>
                  </a:xfrm>
                  <a:prstGeom prst="flowChartDecision">
                    <a:avLst/>
                  </a:prstGeom>
                  <a:solidFill>
                    <a:srgbClr val="FFFFCC"/>
                  </a:solidFill>
                  <a:ln w="6350">
                    <a:solidFill>
                      <a:srgbClr val="4F81BD">
                        <a:lumMod val="75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1" i="0" u="none" strike="noStrike" kern="0" cap="none" spc="0" normalizeH="0" baseline="0" noProof="0">
                        <a:ln>
                          <a:noFill/>
                        </a:ln>
                        <a:solidFill>
                          <a:srgbClr val="376092"/>
                        </a:solidFill>
                        <a:effectLst/>
                        <a:uLnTx/>
                        <a:uFillTx/>
                        <a:latin typeface="Calibri"/>
                        <a:ea typeface="Calibri"/>
                        <a:cs typeface="Times New Roman"/>
                      </a:rPr>
                      <a:t>Yes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42" name="Text Box 13"/>
                  <p:cNvSpPr txBox="1"/>
                  <p:nvPr/>
                </p:nvSpPr>
                <p:spPr>
                  <a:xfrm>
                    <a:off x="933450" y="537168"/>
                    <a:ext cx="781431" cy="533360"/>
                  </a:xfrm>
                  <a:prstGeom prst="flowChartDecision">
                    <a:avLst/>
                  </a:prstGeom>
                  <a:solidFill>
                    <a:srgbClr val="FFFFCC"/>
                  </a:solidFill>
                  <a:ln w="6350">
                    <a:solidFill>
                      <a:srgbClr val="4F81BD">
                        <a:lumMod val="75000"/>
                      </a:srgbClr>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1" i="0" u="none" strike="noStrike" kern="0" cap="none" spc="0" normalizeH="0" baseline="0" noProof="0">
                        <a:ln>
                          <a:noFill/>
                        </a:ln>
                        <a:solidFill>
                          <a:srgbClr val="376092"/>
                        </a:solidFill>
                        <a:effectLst/>
                        <a:uLnTx/>
                        <a:uFillTx/>
                        <a:latin typeface="Calibri"/>
                        <a:ea typeface="Calibri"/>
                        <a:cs typeface="Times New Roman"/>
                      </a:rPr>
                      <a:t>No</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p:txBody>
              </p:sp>
              <p:sp>
                <p:nvSpPr>
                  <p:cNvPr id="43" name="Down Arrow 42"/>
                  <p:cNvSpPr/>
                  <p:nvPr/>
                </p:nvSpPr>
                <p:spPr>
                  <a:xfrm flipV="1">
                    <a:off x="704850" y="438150"/>
                    <a:ext cx="200025" cy="666750"/>
                  </a:xfrm>
                  <a:prstGeom prst="downArrow">
                    <a:avLst/>
                  </a:prstGeom>
                  <a:solidFill>
                    <a:srgbClr val="C85F5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 name="Text Box 2"/>
                  <p:cNvSpPr txBox="1"/>
                  <p:nvPr/>
                </p:nvSpPr>
                <p:spPr>
                  <a:xfrm>
                    <a:off x="504825" y="1114425"/>
                    <a:ext cx="790575" cy="857250"/>
                  </a:xfrm>
                  <a:prstGeom prst="rect">
                    <a:avLst/>
                  </a:prstGeom>
                  <a:solidFill>
                    <a:sysClr val="window" lastClr="FFFFFF"/>
                  </a:solidFill>
                  <a:ln w="6350">
                    <a:solidFill>
                      <a:sysClr val="windowText" lastClr="0000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Are you in urgent need today?</a:t>
                    </a:r>
                  </a:p>
                </p:txBody>
              </p:sp>
              <p:sp>
                <p:nvSpPr>
                  <p:cNvPr id="45" name="Text Box 3"/>
                  <p:cNvSpPr txBox="1"/>
                  <p:nvPr/>
                </p:nvSpPr>
                <p:spPr>
                  <a:xfrm>
                    <a:off x="409374" y="2476500"/>
                    <a:ext cx="1097280" cy="2048256"/>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Medical</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Detox</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Mental Health</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Police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Shelter</a:t>
                    </a:r>
                  </a:p>
                </p:txBody>
              </p:sp>
              <p:sp>
                <p:nvSpPr>
                  <p:cNvPr id="46" name="Text Box 15"/>
                  <p:cNvSpPr txBox="1"/>
                  <p:nvPr/>
                </p:nvSpPr>
                <p:spPr>
                  <a:xfrm>
                    <a:off x="533400" y="142875"/>
                    <a:ext cx="1499616" cy="283464"/>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Refer to Assessment</a:t>
                    </a:r>
                  </a:p>
                </p:txBody>
              </p:sp>
              <p:sp>
                <p:nvSpPr>
                  <p:cNvPr id="47" name="Text Box 5"/>
                  <p:cNvSpPr txBox="1"/>
                  <p:nvPr/>
                </p:nvSpPr>
                <p:spPr>
                  <a:xfrm>
                    <a:off x="1903216" y="2476500"/>
                    <a:ext cx="1810512" cy="3721608"/>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Uvm Medical Center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Act I</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Howard Center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Police</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ANew Shelter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COTS Family Shelter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Emergency Housing (CWE)</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Emergency Housing (regular)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Medical Respite</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Spectrum Youth Shelter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Warming Shelter</a:t>
                    </a: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Waystation</a:t>
                    </a:r>
                  </a:p>
                </p:txBody>
              </p:sp>
              <p:sp>
                <p:nvSpPr>
                  <p:cNvPr id="48" name="Text Box 17"/>
                  <p:cNvSpPr txBox="1"/>
                  <p:nvPr/>
                </p:nvSpPr>
                <p:spPr>
                  <a:xfrm>
                    <a:off x="2924175" y="0"/>
                    <a:ext cx="960120" cy="105156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Common interview questions and VI-SPDAT</a:t>
                    </a:r>
                  </a:p>
                </p:txBody>
              </p:sp>
              <p:sp>
                <p:nvSpPr>
                  <p:cNvPr id="49" name="Right Arrow 48"/>
                  <p:cNvSpPr/>
                  <p:nvPr/>
                </p:nvSpPr>
                <p:spPr>
                  <a:xfrm>
                    <a:off x="1209675" y="2590800"/>
                    <a:ext cx="676275" cy="95250"/>
                  </a:xfrm>
                  <a:prstGeom prst="rightArrow">
                    <a:avLst/>
                  </a:prstGeom>
                  <a:solidFill>
                    <a:srgbClr val="CD898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 name="Right Arrow 49"/>
                  <p:cNvSpPr/>
                  <p:nvPr/>
                </p:nvSpPr>
                <p:spPr>
                  <a:xfrm flipH="1">
                    <a:off x="-9520" y="4914900"/>
                    <a:ext cx="1819656" cy="256032"/>
                  </a:xfrm>
                  <a:prstGeom prst="rightArrow">
                    <a:avLst/>
                  </a:prstGeom>
                  <a:solidFill>
                    <a:srgbClr val="C00000"/>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 name="Right Arrow 50"/>
                  <p:cNvSpPr/>
                  <p:nvPr/>
                </p:nvSpPr>
                <p:spPr>
                  <a:xfrm>
                    <a:off x="1190620" y="2990850"/>
                    <a:ext cx="676275" cy="95250"/>
                  </a:xfrm>
                  <a:prstGeom prst="rightArrow">
                    <a:avLst/>
                  </a:prstGeom>
                  <a:solidFill>
                    <a:srgbClr val="CD898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 name="Right Arrow 51"/>
                  <p:cNvSpPr/>
                  <p:nvPr/>
                </p:nvSpPr>
                <p:spPr>
                  <a:xfrm>
                    <a:off x="1200154" y="3809682"/>
                    <a:ext cx="676275" cy="95250"/>
                  </a:xfrm>
                  <a:prstGeom prst="rightArrow">
                    <a:avLst/>
                  </a:prstGeom>
                  <a:solidFill>
                    <a:srgbClr val="CD898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 name="Right Arrow 52"/>
                  <p:cNvSpPr/>
                  <p:nvPr/>
                </p:nvSpPr>
                <p:spPr>
                  <a:xfrm>
                    <a:off x="1199030" y="4247796"/>
                    <a:ext cx="676656" cy="91440"/>
                  </a:xfrm>
                  <a:prstGeom prst="rightArrow">
                    <a:avLst/>
                  </a:prstGeom>
                  <a:solidFill>
                    <a:srgbClr val="CD8989"/>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6" name="Text Box 22"/>
                <p:cNvSpPr txBox="1"/>
                <p:nvPr/>
              </p:nvSpPr>
              <p:spPr>
                <a:xfrm>
                  <a:off x="133350" y="542925"/>
                  <a:ext cx="1419225" cy="55626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ANew Place</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BHA</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CHT</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Corrections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CVOEO</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ESD</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Howard Center</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JUMP</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CHCB</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Pathways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Street Outreach Team</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Safe Harbor</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Spectrum</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Steps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UVM Medical Center</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VA</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VT CARES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VT Veterans Services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COTS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Here to Help Clinic</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Churches</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211</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rgbClr val="000000"/>
                      </a:solidFill>
                      <a:effectLst/>
                      <a:uLnTx/>
                      <a:uFillTx/>
                      <a:latin typeface="Calibri"/>
                      <a:ea typeface="Times New Roman"/>
                      <a:cs typeface="Times New Roman"/>
                    </a:rPr>
                    <a:t>Etc. </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p:txBody>
            </p:sp>
          </p:grpSp>
          <p:sp>
            <p:nvSpPr>
              <p:cNvPr id="33" name="Text Box 18"/>
              <p:cNvSpPr txBox="1"/>
              <p:nvPr/>
            </p:nvSpPr>
            <p:spPr>
              <a:xfrm>
                <a:off x="1943100" y="5648325"/>
                <a:ext cx="1124712" cy="658368"/>
              </a:xfrm>
              <a:prstGeom prst="rect">
                <a:avLst/>
              </a:prstGeom>
              <a:solidFill>
                <a:sysClr val="window" lastClr="FFFFFF"/>
              </a:solidFill>
              <a:ln w="12700">
                <a:solidFill>
                  <a:sysClr val="windowText" lastClr="000000"/>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Urgent needs met; refer to access point. </a:t>
                </a:r>
              </a:p>
            </p:txBody>
          </p:sp>
        </p:grpSp>
        <p:sp>
          <p:nvSpPr>
            <p:cNvPr id="31" name="Text Box 25"/>
            <p:cNvSpPr txBox="1"/>
            <p:nvPr/>
          </p:nvSpPr>
          <p:spPr>
            <a:xfrm>
              <a:off x="133350" y="123825"/>
              <a:ext cx="1476283" cy="3429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290"/>
                </a:spcAft>
                <a:buClrTx/>
                <a:buSzTx/>
                <a:buFontTx/>
                <a:buNone/>
                <a:tabLst/>
                <a:defRPr/>
              </a:pPr>
              <a:r>
                <a:rPr kumimoji="0" lang="en-US" sz="2000" b="0" i="0" u="none" strike="noStrike" kern="0" cap="none" spc="0" normalizeH="0" baseline="0" noProof="0">
                  <a:ln>
                    <a:noFill/>
                  </a:ln>
                  <a:solidFill>
                    <a:sysClr val="windowText" lastClr="000000"/>
                  </a:solidFill>
                  <a:effectLst/>
                  <a:uLnTx/>
                  <a:uFillTx/>
                  <a:latin typeface="Calibri"/>
                  <a:ea typeface="Calibri"/>
                  <a:cs typeface="Times New Roman"/>
                </a:rPr>
                <a:t>Access Point</a:t>
              </a:r>
              <a:endPar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endParaRPr>
            </a:p>
            <a:p>
              <a:pPr marL="0" marR="0" lvl="0" indent="0" defTabSz="914400" eaLnBrk="1" fontAlgn="auto" latinLnBrk="0" hangingPunct="1">
                <a:lnSpc>
                  <a:spcPct val="100000"/>
                </a:lnSpc>
                <a:spcBef>
                  <a:spcPts val="0"/>
                </a:spcBef>
                <a:spcAft>
                  <a:spcPts val="290"/>
                </a:spcAft>
                <a:buClrTx/>
                <a:buSzTx/>
                <a:buFontTx/>
                <a:buNone/>
                <a:tabLst/>
                <a:defRPr/>
              </a:pPr>
              <a:r>
                <a:rPr kumimoji="0" lang="en-US" sz="1100" b="0" i="0" u="none" strike="noStrike" kern="0" cap="none" spc="0" normalizeH="0" baseline="0" noProof="0">
                  <a:ln>
                    <a:noFill/>
                  </a:ln>
                  <a:solidFill>
                    <a:sysClr val="windowText" lastClr="000000"/>
                  </a:solidFill>
                  <a:effectLst/>
                  <a:uLnTx/>
                  <a:uFillTx/>
                  <a:latin typeface="Calibri"/>
                  <a:ea typeface="Calibri"/>
                  <a:cs typeface="Times New Roman"/>
                </a:rPr>
                <a:t> </a:t>
              </a:r>
            </a:p>
          </p:txBody>
        </p:sp>
      </p:grpSp>
      <p:sp>
        <p:nvSpPr>
          <p:cNvPr id="54" name="TextBox 53"/>
          <p:cNvSpPr txBox="1"/>
          <p:nvPr/>
        </p:nvSpPr>
        <p:spPr>
          <a:xfrm>
            <a:off x="381000" y="295275"/>
            <a:ext cx="2438400" cy="923330"/>
          </a:xfrm>
          <a:prstGeom prst="rect">
            <a:avLst/>
          </a:prstGeom>
          <a:noFill/>
        </p:spPr>
        <p:txBody>
          <a:bodyPr wrap="square" rtlCol="0">
            <a:spAutoFit/>
          </a:bodyPr>
          <a:lstStyle/>
          <a:p>
            <a:r>
              <a:rPr lang="en-US" sz="5400" i="1" dirty="0"/>
              <a:t>Triage </a:t>
            </a:r>
          </a:p>
        </p:txBody>
      </p:sp>
      <p:sp>
        <p:nvSpPr>
          <p:cNvPr id="55" name="TextBox 54"/>
          <p:cNvSpPr txBox="1"/>
          <p:nvPr/>
        </p:nvSpPr>
        <p:spPr>
          <a:xfrm>
            <a:off x="457200" y="1218605"/>
            <a:ext cx="2362200" cy="1938992"/>
          </a:xfrm>
          <a:prstGeom prst="rect">
            <a:avLst/>
          </a:prstGeom>
          <a:noFill/>
        </p:spPr>
        <p:txBody>
          <a:bodyPr wrap="square" rtlCol="0">
            <a:spAutoFit/>
          </a:bodyPr>
          <a:lstStyle/>
          <a:p>
            <a:r>
              <a:rPr lang="en-US" sz="2400" i="1" dirty="0"/>
              <a:t>Our first task was to acknowledge the duress in which a client might be. </a:t>
            </a:r>
          </a:p>
        </p:txBody>
      </p:sp>
    </p:spTree>
    <p:extLst>
      <p:ext uri="{BB962C8B-B14F-4D97-AF65-F5344CB8AC3E}">
        <p14:creationId xmlns:p14="http://schemas.microsoft.com/office/powerpoint/2010/main" val="40868055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5" y="0"/>
            <a:ext cx="9144000" cy="5557127"/>
          </a:xfrm>
          <a:prstGeom prst="rect">
            <a:avLst/>
          </a:prstGeom>
        </p:spPr>
      </p:pic>
      <p:sp>
        <p:nvSpPr>
          <p:cNvPr id="5" name="TextBox 4"/>
          <p:cNvSpPr txBox="1"/>
          <p:nvPr/>
        </p:nvSpPr>
        <p:spPr>
          <a:xfrm>
            <a:off x="123825" y="5410200"/>
            <a:ext cx="8915400" cy="1200329"/>
          </a:xfrm>
          <a:prstGeom prst="rect">
            <a:avLst/>
          </a:prstGeom>
          <a:noFill/>
        </p:spPr>
        <p:txBody>
          <a:bodyPr wrap="square" rtlCol="0">
            <a:spAutoFit/>
          </a:bodyPr>
          <a:lstStyle/>
          <a:p>
            <a:r>
              <a:rPr lang="en-US" i="1" dirty="0"/>
              <a:t>Then we populated the other categories. The access point, conducting triage, might meet urgent needs, then later it might collect information. We imagined first that we would have an instrument composed from the intake forms from all of the cooperating entities. This would give guidance to the administrator as to whether the VI-SPDAT is needed. </a:t>
            </a:r>
          </a:p>
        </p:txBody>
      </p:sp>
    </p:spTree>
    <p:extLst>
      <p:ext uri="{BB962C8B-B14F-4D97-AF65-F5344CB8AC3E}">
        <p14:creationId xmlns:p14="http://schemas.microsoft.com/office/powerpoint/2010/main" val="2919900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62333"/>
            <a:ext cx="5676191" cy="6533334"/>
          </a:xfrm>
          <a:prstGeom prst="rect">
            <a:avLst/>
          </a:prstGeom>
        </p:spPr>
      </p:pic>
      <p:sp>
        <p:nvSpPr>
          <p:cNvPr id="6" name="TextBox 5"/>
          <p:cNvSpPr txBox="1"/>
          <p:nvPr/>
        </p:nvSpPr>
        <p:spPr>
          <a:xfrm>
            <a:off x="304800" y="381000"/>
            <a:ext cx="2743200" cy="5863144"/>
          </a:xfrm>
          <a:prstGeom prst="rect">
            <a:avLst/>
          </a:prstGeom>
          <a:noFill/>
        </p:spPr>
        <p:txBody>
          <a:bodyPr wrap="square" rtlCol="0">
            <a:spAutoFit/>
          </a:bodyPr>
          <a:lstStyle/>
          <a:p>
            <a:pPr>
              <a:spcAft>
                <a:spcPts val="600"/>
              </a:spcAft>
            </a:pPr>
            <a:r>
              <a:rPr lang="en-US" i="1" dirty="0"/>
              <a:t>Then, this information in hand and entered into the </a:t>
            </a:r>
            <a:r>
              <a:rPr lang="en-US" dirty="0"/>
              <a:t>HMIS,</a:t>
            </a:r>
            <a:r>
              <a:rPr lang="en-US" i="1" dirty="0"/>
              <a:t> a call would be placed to the on-call expert evaluator, to determine which team the applicant would be forwarded to. </a:t>
            </a:r>
          </a:p>
          <a:p>
            <a:pPr>
              <a:spcAft>
                <a:spcPts val="600"/>
              </a:spcAft>
            </a:pPr>
            <a:r>
              <a:rPr lang="en-US" i="1" dirty="0"/>
              <a:t>Alternatively, we might decide that evaluating the intake information is not so difficult, and the administrator of the intake could determine which team to forward the applicant to. </a:t>
            </a:r>
          </a:p>
          <a:p>
            <a:pPr>
              <a:spcAft>
                <a:spcPts val="600"/>
              </a:spcAft>
            </a:pPr>
            <a:r>
              <a:rPr lang="en-US" i="1" dirty="0"/>
              <a:t>The applicant knows on the day of application what sort of housing assistance s/he will be offered. </a:t>
            </a:r>
          </a:p>
          <a:p>
            <a:pPr>
              <a:spcAft>
                <a:spcPts val="600"/>
              </a:spcAft>
            </a:pPr>
            <a:r>
              <a:rPr lang="en-US" i="1" dirty="0"/>
              <a:t> </a:t>
            </a:r>
          </a:p>
        </p:txBody>
      </p:sp>
    </p:spTree>
    <p:extLst>
      <p:ext uri="{BB962C8B-B14F-4D97-AF65-F5344CB8AC3E}">
        <p14:creationId xmlns:p14="http://schemas.microsoft.com/office/powerpoint/2010/main" val="1742860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2667000"/>
            <a:ext cx="5725324" cy="3496163"/>
          </a:xfrm>
          <a:prstGeom prst="rect">
            <a:avLst/>
          </a:prstGeom>
        </p:spPr>
      </p:pic>
      <p:sp>
        <p:nvSpPr>
          <p:cNvPr id="3" name="TextBox 2"/>
          <p:cNvSpPr txBox="1"/>
          <p:nvPr/>
        </p:nvSpPr>
        <p:spPr>
          <a:xfrm>
            <a:off x="533400" y="381000"/>
            <a:ext cx="7924800" cy="2031325"/>
          </a:xfrm>
          <a:prstGeom prst="rect">
            <a:avLst/>
          </a:prstGeom>
          <a:noFill/>
        </p:spPr>
        <p:txBody>
          <a:bodyPr wrap="square" rtlCol="0">
            <a:spAutoFit/>
          </a:bodyPr>
          <a:lstStyle/>
          <a:p>
            <a:r>
              <a:rPr lang="en-US" i="1" dirty="0"/>
              <a:t>We immediately ran into a problem. There are at least four populations, and no fewer than three possible forms of housing distress to respond to. Plus we had other categories of action, such as Case Management, and “Subsidy” which we couldn’t quite place in the system we were imagining. I resorted to a matrix. </a:t>
            </a:r>
          </a:p>
          <a:p>
            <a:endParaRPr lang="en-US" i="1" dirty="0"/>
          </a:p>
          <a:p>
            <a:r>
              <a:rPr lang="en-US" i="1" dirty="0"/>
              <a:t>In a separate table, the resources (Smith house) can be listed under their key numbers, (31, which is transitional housing for single adults). </a:t>
            </a:r>
          </a:p>
        </p:txBody>
      </p:sp>
    </p:spTree>
    <p:extLst>
      <p:ext uri="{BB962C8B-B14F-4D97-AF65-F5344CB8AC3E}">
        <p14:creationId xmlns:p14="http://schemas.microsoft.com/office/powerpoint/2010/main" val="822209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6800" y="633763"/>
            <a:ext cx="3800000" cy="5609524"/>
          </a:xfrm>
          <a:prstGeom prst="rect">
            <a:avLst/>
          </a:prstGeom>
        </p:spPr>
      </p:pic>
      <p:sp>
        <p:nvSpPr>
          <p:cNvPr id="4" name="TextBox 3"/>
          <p:cNvSpPr txBox="1"/>
          <p:nvPr/>
        </p:nvSpPr>
        <p:spPr>
          <a:xfrm>
            <a:off x="457200" y="381000"/>
            <a:ext cx="6096000" cy="2262158"/>
          </a:xfrm>
          <a:prstGeom prst="rect">
            <a:avLst/>
          </a:prstGeom>
          <a:noFill/>
        </p:spPr>
        <p:txBody>
          <a:bodyPr wrap="square" rtlCol="0">
            <a:spAutoFit/>
          </a:bodyPr>
          <a:lstStyle/>
          <a:p>
            <a:r>
              <a:rPr lang="en-US" i="1" dirty="0"/>
              <a:t>Each team handles a different set of resources, </a:t>
            </a:r>
          </a:p>
          <a:p>
            <a:endParaRPr lang="en-US" i="1" dirty="0"/>
          </a:p>
          <a:p>
            <a:pPr algn="r">
              <a:spcAft>
                <a:spcPts val="1000"/>
              </a:spcAft>
            </a:pPr>
            <a:r>
              <a:rPr lang="en-US" sz="1600" i="1" dirty="0"/>
              <a:t>Needs support to remain  housed</a:t>
            </a:r>
          </a:p>
          <a:p>
            <a:pPr algn="r">
              <a:spcAft>
                <a:spcPts val="1000"/>
              </a:spcAft>
            </a:pPr>
            <a:r>
              <a:rPr lang="en-US" sz="1600" i="1" dirty="0"/>
              <a:t>Has most necessary resources, needs new location.</a:t>
            </a:r>
          </a:p>
          <a:p>
            <a:pPr algn="r">
              <a:spcAft>
                <a:spcPts val="1000"/>
              </a:spcAft>
            </a:pPr>
            <a:r>
              <a:rPr lang="en-US" sz="1600" i="1" dirty="0"/>
              <a:t>Needs extra supports before return to permanent housing environment. </a:t>
            </a:r>
          </a:p>
          <a:p>
            <a:pPr algn="r">
              <a:spcAft>
                <a:spcPts val="1000"/>
              </a:spcAft>
            </a:pPr>
            <a:r>
              <a:rPr lang="en-US" sz="1600" i="1" dirty="0"/>
              <a:t>Where  the complexity of the client’s issues does not fit easily into the other categories. </a:t>
            </a:r>
          </a:p>
        </p:txBody>
      </p:sp>
      <p:sp>
        <p:nvSpPr>
          <p:cNvPr id="5" name="TextBox 4"/>
          <p:cNvSpPr txBox="1"/>
          <p:nvPr/>
        </p:nvSpPr>
        <p:spPr>
          <a:xfrm>
            <a:off x="457200" y="2971800"/>
            <a:ext cx="4114800" cy="3139321"/>
          </a:xfrm>
          <a:prstGeom prst="rect">
            <a:avLst/>
          </a:prstGeom>
          <a:noFill/>
        </p:spPr>
        <p:txBody>
          <a:bodyPr wrap="square" rtlCol="0">
            <a:spAutoFit/>
          </a:bodyPr>
          <a:lstStyle/>
          <a:p>
            <a:r>
              <a:rPr lang="en-US" i="1" dirty="0"/>
              <a:t>Every Team handles all demographic categories. Since housing programs tend to specialize in a particular demographic, hopefully there will be very little need to choose between clients in different demographic groups. </a:t>
            </a:r>
          </a:p>
          <a:p>
            <a:endParaRPr lang="en-US" i="1" dirty="0"/>
          </a:p>
          <a:p>
            <a:r>
              <a:rPr lang="en-US" i="1" dirty="0"/>
              <a:t>Using the Resource Inventory, we will be able to assign key codes to each program. This has been done roughly in the spread sheet depicted on page two of this PP. </a:t>
            </a:r>
          </a:p>
        </p:txBody>
      </p:sp>
    </p:spTree>
    <p:extLst>
      <p:ext uri="{BB962C8B-B14F-4D97-AF65-F5344CB8AC3E}">
        <p14:creationId xmlns:p14="http://schemas.microsoft.com/office/powerpoint/2010/main" val="2925575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0"/>
            <a:ext cx="5197551" cy="6858000"/>
          </a:xfrm>
          <a:prstGeom prst="rect">
            <a:avLst/>
          </a:prstGeom>
        </p:spPr>
      </p:pic>
      <p:sp>
        <p:nvSpPr>
          <p:cNvPr id="3" name="TextBox 2"/>
          <p:cNvSpPr txBox="1"/>
          <p:nvPr/>
        </p:nvSpPr>
        <p:spPr>
          <a:xfrm>
            <a:off x="304800" y="304800"/>
            <a:ext cx="2743200" cy="1200329"/>
          </a:xfrm>
          <a:prstGeom prst="rect">
            <a:avLst/>
          </a:prstGeom>
          <a:noFill/>
        </p:spPr>
        <p:txBody>
          <a:bodyPr wrap="square" rtlCol="0">
            <a:spAutoFit/>
          </a:bodyPr>
          <a:lstStyle/>
          <a:p>
            <a:r>
              <a:rPr lang="en-US" i="1" dirty="0"/>
              <a:t>As seen in this close-up, and as depicted in the next portion of the flow-chart, below. </a:t>
            </a:r>
          </a:p>
        </p:txBody>
      </p:sp>
    </p:spTree>
    <p:extLst>
      <p:ext uri="{BB962C8B-B14F-4D97-AF65-F5344CB8AC3E}">
        <p14:creationId xmlns:p14="http://schemas.microsoft.com/office/powerpoint/2010/main" val="2183146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43755"/>
            <a:ext cx="8382000" cy="5687538"/>
          </a:xfrm>
          <a:prstGeom prst="rect">
            <a:avLst/>
          </a:prstGeom>
        </p:spPr>
      </p:pic>
      <p:sp>
        <p:nvSpPr>
          <p:cNvPr id="6" name="TextBox 5"/>
          <p:cNvSpPr txBox="1"/>
          <p:nvPr/>
        </p:nvSpPr>
        <p:spPr>
          <a:xfrm>
            <a:off x="228600" y="228600"/>
            <a:ext cx="8610600" cy="646331"/>
          </a:xfrm>
          <a:prstGeom prst="rect">
            <a:avLst/>
          </a:prstGeom>
          <a:noFill/>
        </p:spPr>
        <p:txBody>
          <a:bodyPr wrap="square" rtlCol="0">
            <a:spAutoFit/>
          </a:bodyPr>
          <a:lstStyle/>
          <a:p>
            <a:r>
              <a:rPr lang="en-US" i="1" dirty="0"/>
              <a:t>The idea of a treatment category may or may not be useful. Some programs may fit under a two digit designation, while others may need a three digit designation. </a:t>
            </a:r>
          </a:p>
        </p:txBody>
      </p:sp>
    </p:spTree>
    <p:extLst>
      <p:ext uri="{BB962C8B-B14F-4D97-AF65-F5344CB8AC3E}">
        <p14:creationId xmlns:p14="http://schemas.microsoft.com/office/powerpoint/2010/main" val="32466342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TotalTime>
  <Words>1343</Words>
  <Application>Microsoft Office PowerPoint</Application>
  <PresentationFormat>On-screen Show (4:3)</PresentationFormat>
  <Paragraphs>734</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City of Burlington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Marshall</dc:creator>
  <cp:lastModifiedBy>Paddy Shea</cp:lastModifiedBy>
  <cp:revision>24</cp:revision>
  <dcterms:created xsi:type="dcterms:W3CDTF">2017-07-25T22:41:10Z</dcterms:created>
  <dcterms:modified xsi:type="dcterms:W3CDTF">2017-07-27T19:27:14Z</dcterms:modified>
</cp:coreProperties>
</file>