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1"/>
  </p:notesMasterIdLst>
  <p:handoutMasterIdLst>
    <p:handoutMasterId r:id="rId62"/>
  </p:handoutMasterIdLst>
  <p:sldIdLst>
    <p:sldId id="256" r:id="rId2"/>
    <p:sldId id="257" r:id="rId3"/>
    <p:sldId id="337" r:id="rId4"/>
    <p:sldId id="336" r:id="rId5"/>
    <p:sldId id="321" r:id="rId6"/>
    <p:sldId id="279" r:id="rId7"/>
    <p:sldId id="342" r:id="rId8"/>
    <p:sldId id="339" r:id="rId9"/>
    <p:sldId id="280" r:id="rId10"/>
    <p:sldId id="341" r:id="rId11"/>
    <p:sldId id="287" r:id="rId12"/>
    <p:sldId id="260" r:id="rId13"/>
    <p:sldId id="353" r:id="rId14"/>
    <p:sldId id="264" r:id="rId15"/>
    <p:sldId id="265" r:id="rId16"/>
    <p:sldId id="300" r:id="rId17"/>
    <p:sldId id="334" r:id="rId18"/>
    <p:sldId id="315" r:id="rId19"/>
    <p:sldId id="302" r:id="rId20"/>
    <p:sldId id="303" r:id="rId21"/>
    <p:sldId id="304" r:id="rId22"/>
    <p:sldId id="305" r:id="rId23"/>
    <p:sldId id="316" r:id="rId24"/>
    <p:sldId id="352" r:id="rId25"/>
    <p:sldId id="270" r:id="rId26"/>
    <p:sldId id="308" r:id="rId27"/>
    <p:sldId id="309" r:id="rId28"/>
    <p:sldId id="323" r:id="rId29"/>
    <p:sldId id="271" r:id="rId30"/>
    <p:sldId id="333" r:id="rId31"/>
    <p:sldId id="313" r:id="rId32"/>
    <p:sldId id="314" r:id="rId33"/>
    <p:sldId id="310" r:id="rId34"/>
    <p:sldId id="331" r:id="rId35"/>
    <p:sldId id="351" r:id="rId36"/>
    <p:sldId id="306" r:id="rId37"/>
    <p:sldId id="335" r:id="rId38"/>
    <p:sldId id="317" r:id="rId39"/>
    <p:sldId id="328" r:id="rId40"/>
    <p:sldId id="354" r:id="rId41"/>
    <p:sldId id="324" r:id="rId42"/>
    <p:sldId id="325" r:id="rId43"/>
    <p:sldId id="356" r:id="rId44"/>
    <p:sldId id="357" r:id="rId45"/>
    <p:sldId id="343" r:id="rId46"/>
    <p:sldId id="344" r:id="rId47"/>
    <p:sldId id="345" r:id="rId48"/>
    <p:sldId id="346" r:id="rId49"/>
    <p:sldId id="347" r:id="rId50"/>
    <p:sldId id="274" r:id="rId51"/>
    <p:sldId id="275" r:id="rId52"/>
    <p:sldId id="267" r:id="rId53"/>
    <p:sldId id="348" r:id="rId54"/>
    <p:sldId id="349" r:id="rId55"/>
    <p:sldId id="350" r:id="rId56"/>
    <p:sldId id="355" r:id="rId57"/>
    <p:sldId id="290" r:id="rId58"/>
    <p:sldId id="322" r:id="rId59"/>
    <p:sldId id="307" r:id="rId60"/>
  </p:sldIdLst>
  <p:sldSz cx="9144000" cy="5143500" type="screen16x9"/>
  <p:notesSz cx="7315200" cy="9601200"/>
  <p:embeddedFontLst>
    <p:embeddedFont>
      <p:font typeface="Calibri" panose="020F0502020204030204" pitchFamily="34" charset="0"/>
      <p:regular r:id="rId63"/>
      <p:bold r:id="rId64"/>
      <p:italic r:id="rId65"/>
      <p:boldItalic r:id="rId66"/>
    </p:embeddedFont>
    <p:embeddedFont>
      <p:font typeface="Open Sans" panose="020B0604020202020204" charset="0"/>
      <p:regular r:id="rId67"/>
      <p:bold r:id="rId68"/>
      <p:italic r:id="rId69"/>
      <p:boldItalic r:id="rId70"/>
    </p:embeddedFont>
    <p:embeddedFont>
      <p:font typeface="PT Sans Narrow" panose="020B0604020202020204" charset="0"/>
      <p:regular r:id="rId71"/>
      <p:bold r:id="rId72"/>
    </p:embeddedFont>
    <p:embeddedFont>
      <p:font typeface="Roboto" panose="020B060402020202020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l Chen" initials="LC" lastIdx="3" clrIdx="0">
    <p:extLst>
      <p:ext uri="{19B8F6BF-5375-455C-9EA6-DF929625EA0E}">
        <p15:presenceInfo xmlns:p15="http://schemas.microsoft.com/office/powerpoint/2012/main" userId="S-1-5-21-1556561050-2114422626-2137796480-22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67E"/>
    <a:srgbClr val="E76D09"/>
    <a:srgbClr val="000000"/>
    <a:srgbClr val="351C59"/>
    <a:srgbClr val="351C75"/>
    <a:srgbClr val="3580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0" autoAdjust="0"/>
    <p:restoredTop sz="84663" autoAdjust="0"/>
  </p:normalViewPr>
  <p:slideViewPr>
    <p:cSldViewPr snapToGrid="0">
      <p:cViewPr varScale="1">
        <p:scale>
          <a:sx n="98" d="100"/>
          <a:sy n="98" d="100"/>
        </p:scale>
        <p:origin x="696" y="84"/>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6346"/>
    </p:cViewPr>
  </p:sorterViewPr>
  <p:notesViewPr>
    <p:cSldViewPr snapToGrid="0">
      <p:cViewPr varScale="1">
        <p:scale>
          <a:sx n="63" d="100"/>
          <a:sy n="63" d="100"/>
        </p:scale>
        <p:origin x="3115"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4514DD-867D-475B-A33D-B6EA675F2DF9}"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87F0F30C-37ED-4284-9BEA-3C55418F70CB}">
      <dgm:prSet/>
      <dgm:spPr>
        <a:solidFill>
          <a:schemeClr val="tx1">
            <a:lumMod val="50000"/>
          </a:schemeClr>
        </a:solidFill>
      </dgm:spPr>
      <dgm:t>
        <a:bodyPr/>
        <a:lstStyle/>
        <a:p>
          <a:r>
            <a:rPr lang="en-US" b="1" dirty="0">
              <a:latin typeface="Calibri" panose="020F0502020204030204" pitchFamily="34" charset="0"/>
            </a:rPr>
            <a:t>In Vermont, we believe that  coordinated entry will help: </a:t>
          </a:r>
          <a:endParaRPr lang="en-US" dirty="0">
            <a:latin typeface="Calibri" panose="020F0502020204030204" pitchFamily="34" charset="0"/>
          </a:endParaRPr>
        </a:p>
      </dgm:t>
    </dgm:pt>
    <dgm:pt modelId="{BFE6DD6E-0FDB-48BE-BBD3-8E65FF57A909}" type="parTrans" cxnId="{4732157E-535B-45EB-92C2-C6B0BECECBEE}">
      <dgm:prSet/>
      <dgm:spPr/>
      <dgm:t>
        <a:bodyPr/>
        <a:lstStyle/>
        <a:p>
          <a:endParaRPr lang="en-US"/>
        </a:p>
      </dgm:t>
    </dgm:pt>
    <dgm:pt modelId="{DF26A72C-CB52-4AC5-AE4E-18CF1D305526}" type="sibTrans" cxnId="{4732157E-535B-45EB-92C2-C6B0BECECBEE}">
      <dgm:prSet/>
      <dgm:spPr/>
      <dgm:t>
        <a:bodyPr/>
        <a:lstStyle/>
        <a:p>
          <a:endParaRPr lang="en-US"/>
        </a:p>
      </dgm:t>
    </dgm:pt>
    <dgm:pt modelId="{2FFE6F2B-2112-4C92-BC3E-B3903BE4CAC0}">
      <dgm:prSet custT="1"/>
      <dgm:spPr>
        <a:solidFill>
          <a:srgbClr val="E76D09"/>
        </a:solidFill>
      </dgm:spPr>
      <dgm:t>
        <a:bodyPr/>
        <a:lstStyle/>
        <a:p>
          <a:r>
            <a:rPr lang="en-US" sz="1800" b="1" dirty="0">
              <a:latin typeface="Calibri" panose="020F0502020204030204" pitchFamily="34" charset="0"/>
            </a:rPr>
            <a:t>Improve referral appropriate-ness and coordination </a:t>
          </a:r>
        </a:p>
      </dgm:t>
    </dgm:pt>
    <dgm:pt modelId="{E7CDA07E-537A-4F7F-AE91-6CC9DF7D685B}" type="parTrans" cxnId="{A90B392C-8EC0-4B66-851A-4DED18AAC0EC}">
      <dgm:prSet/>
      <dgm:spPr/>
      <dgm:t>
        <a:bodyPr/>
        <a:lstStyle/>
        <a:p>
          <a:endParaRPr lang="en-US"/>
        </a:p>
      </dgm:t>
    </dgm:pt>
    <dgm:pt modelId="{E2C02800-D452-4731-B1F0-20BC841E1F08}" type="sibTrans" cxnId="{A90B392C-8EC0-4B66-851A-4DED18AAC0EC}">
      <dgm:prSet/>
      <dgm:spPr/>
      <dgm:t>
        <a:bodyPr/>
        <a:lstStyle/>
        <a:p>
          <a:endParaRPr lang="en-US"/>
        </a:p>
      </dgm:t>
    </dgm:pt>
    <dgm:pt modelId="{C6D0AFBC-66B1-4917-B3DF-9AD5C0877BA7}">
      <dgm:prSet custT="1"/>
      <dgm:spPr>
        <a:solidFill>
          <a:srgbClr val="E76D09"/>
        </a:solidFill>
      </dgm:spPr>
      <dgm:t>
        <a:bodyPr/>
        <a:lstStyle/>
        <a:p>
          <a:r>
            <a:rPr lang="en-US" sz="1800" b="1" dirty="0">
              <a:latin typeface="Calibri" panose="020F0502020204030204" pitchFamily="34" charset="0"/>
            </a:rPr>
            <a:t>Increase understanding among partners of what resources are available </a:t>
          </a:r>
        </a:p>
      </dgm:t>
    </dgm:pt>
    <dgm:pt modelId="{256915ED-97EE-4E88-BDB1-A307FE4CE7BF}" type="parTrans" cxnId="{76FEFCF4-179A-4EA5-99AF-3F1787EFC246}">
      <dgm:prSet/>
      <dgm:spPr/>
      <dgm:t>
        <a:bodyPr/>
        <a:lstStyle/>
        <a:p>
          <a:endParaRPr lang="en-US"/>
        </a:p>
      </dgm:t>
    </dgm:pt>
    <dgm:pt modelId="{E1111887-E38A-442F-9725-5F2D8E4A1506}" type="sibTrans" cxnId="{76FEFCF4-179A-4EA5-99AF-3F1787EFC246}">
      <dgm:prSet/>
      <dgm:spPr/>
      <dgm:t>
        <a:bodyPr/>
        <a:lstStyle/>
        <a:p>
          <a:endParaRPr lang="en-US"/>
        </a:p>
      </dgm:t>
    </dgm:pt>
    <dgm:pt modelId="{BBE306C8-6012-40E3-AD16-32EDCBDF04A2}">
      <dgm:prSet custT="1"/>
      <dgm:spPr>
        <a:solidFill>
          <a:srgbClr val="E76D09"/>
        </a:solidFill>
      </dgm:spPr>
      <dgm:t>
        <a:bodyPr/>
        <a:lstStyle/>
        <a:p>
          <a:r>
            <a:rPr lang="en-US" sz="1800" b="1" dirty="0">
              <a:latin typeface="Calibri" panose="020F0502020204030204" pitchFamily="34" charset="0"/>
            </a:rPr>
            <a:t>Decrease the time that people experience homelessness </a:t>
          </a:r>
        </a:p>
      </dgm:t>
    </dgm:pt>
    <dgm:pt modelId="{CAB19A80-ECC3-40C0-A511-B111B14309AD}" type="parTrans" cxnId="{F242C17B-3D42-441A-A2D4-539FFF395B31}">
      <dgm:prSet/>
      <dgm:spPr/>
      <dgm:t>
        <a:bodyPr/>
        <a:lstStyle/>
        <a:p>
          <a:endParaRPr lang="en-US"/>
        </a:p>
      </dgm:t>
    </dgm:pt>
    <dgm:pt modelId="{BED94F26-C8AF-4181-9741-922A1F175AA8}" type="sibTrans" cxnId="{F242C17B-3D42-441A-A2D4-539FFF395B31}">
      <dgm:prSet/>
      <dgm:spPr/>
      <dgm:t>
        <a:bodyPr/>
        <a:lstStyle/>
        <a:p>
          <a:endParaRPr lang="en-US"/>
        </a:p>
      </dgm:t>
    </dgm:pt>
    <dgm:pt modelId="{0A543C80-23A8-4017-B112-62D35DFE5848}">
      <dgm:prSet custT="1"/>
      <dgm:spPr>
        <a:solidFill>
          <a:srgbClr val="E76D09"/>
        </a:solidFill>
      </dgm:spPr>
      <dgm:t>
        <a:bodyPr/>
        <a:lstStyle/>
        <a:p>
          <a:r>
            <a:rPr lang="en-US" sz="1800" b="1" dirty="0">
              <a:latin typeface="Calibri" panose="020F0502020204030204" pitchFamily="34" charset="0"/>
            </a:rPr>
            <a:t>Help people move in and out of the homeless system as quickly as possible to achieve housing stability </a:t>
          </a:r>
        </a:p>
      </dgm:t>
    </dgm:pt>
    <dgm:pt modelId="{63A71636-BF85-4766-8E32-BFF102F07B21}" type="parTrans" cxnId="{4B62CF72-F026-4584-AD33-A021921FFD1F}">
      <dgm:prSet/>
      <dgm:spPr/>
      <dgm:t>
        <a:bodyPr/>
        <a:lstStyle/>
        <a:p>
          <a:endParaRPr lang="en-US"/>
        </a:p>
      </dgm:t>
    </dgm:pt>
    <dgm:pt modelId="{296A16A2-E568-4852-AA15-6FB2346F80D4}" type="sibTrans" cxnId="{4B62CF72-F026-4584-AD33-A021921FFD1F}">
      <dgm:prSet/>
      <dgm:spPr/>
      <dgm:t>
        <a:bodyPr/>
        <a:lstStyle/>
        <a:p>
          <a:endParaRPr lang="en-US"/>
        </a:p>
      </dgm:t>
    </dgm:pt>
    <dgm:pt modelId="{D21F86AC-1A01-4173-A18B-D12965931431}">
      <dgm:prSet custT="1"/>
      <dgm:spPr>
        <a:solidFill>
          <a:srgbClr val="E76D09"/>
        </a:solidFill>
      </dgm:spPr>
      <dgm:t>
        <a:bodyPr/>
        <a:lstStyle/>
        <a:p>
          <a:r>
            <a:rPr lang="en-US" sz="1800" b="1" dirty="0">
              <a:latin typeface="Calibri" panose="020F0502020204030204" pitchFamily="34" charset="0"/>
            </a:rPr>
            <a:t>Support community-wide or system level planning and outcomes </a:t>
          </a:r>
        </a:p>
      </dgm:t>
    </dgm:pt>
    <dgm:pt modelId="{A920AC52-EAD1-4F96-B01A-17BDB612C96E}" type="parTrans" cxnId="{93C58A93-0682-4033-BEEE-4558A90A865C}">
      <dgm:prSet/>
      <dgm:spPr/>
      <dgm:t>
        <a:bodyPr/>
        <a:lstStyle/>
        <a:p>
          <a:endParaRPr lang="en-US"/>
        </a:p>
      </dgm:t>
    </dgm:pt>
    <dgm:pt modelId="{DBAB1E29-C422-45AF-860C-0A01BCA0AA77}" type="sibTrans" cxnId="{93C58A93-0682-4033-BEEE-4558A90A865C}">
      <dgm:prSet/>
      <dgm:spPr/>
      <dgm:t>
        <a:bodyPr/>
        <a:lstStyle/>
        <a:p>
          <a:endParaRPr lang="en-US"/>
        </a:p>
      </dgm:t>
    </dgm:pt>
    <dgm:pt modelId="{70C6B07E-370C-4E4D-AD9E-92710551E77D}" type="pres">
      <dgm:prSet presAssocID="{5C4514DD-867D-475B-A33D-B6EA675F2DF9}" presName="Name0" presStyleCnt="0">
        <dgm:presLayoutVars>
          <dgm:chPref val="1"/>
          <dgm:dir/>
          <dgm:animOne val="branch"/>
          <dgm:animLvl val="lvl"/>
          <dgm:resizeHandles/>
        </dgm:presLayoutVars>
      </dgm:prSet>
      <dgm:spPr/>
      <dgm:t>
        <a:bodyPr/>
        <a:lstStyle/>
        <a:p>
          <a:endParaRPr lang="en-US"/>
        </a:p>
      </dgm:t>
    </dgm:pt>
    <dgm:pt modelId="{D14BFCAC-17DE-4E62-A227-A8E908F53A86}" type="pres">
      <dgm:prSet presAssocID="{87F0F30C-37ED-4284-9BEA-3C55418F70CB}" presName="vertOne" presStyleCnt="0"/>
      <dgm:spPr/>
    </dgm:pt>
    <dgm:pt modelId="{82E985C9-C0C3-4EDA-BD87-86B66A465AA1}" type="pres">
      <dgm:prSet presAssocID="{87F0F30C-37ED-4284-9BEA-3C55418F70CB}" presName="txOne" presStyleLbl="node0" presStyleIdx="0" presStyleCnt="1" custScaleY="29293" custLinFactNeighborX="0" custLinFactNeighborY="37093">
        <dgm:presLayoutVars>
          <dgm:chPref val="3"/>
        </dgm:presLayoutVars>
      </dgm:prSet>
      <dgm:spPr/>
      <dgm:t>
        <a:bodyPr/>
        <a:lstStyle/>
        <a:p>
          <a:endParaRPr lang="en-US"/>
        </a:p>
      </dgm:t>
    </dgm:pt>
    <dgm:pt modelId="{C4930FA1-0AF0-44A0-9582-8A19E4E0DECB}" type="pres">
      <dgm:prSet presAssocID="{87F0F30C-37ED-4284-9BEA-3C55418F70CB}" presName="parTransOne" presStyleCnt="0"/>
      <dgm:spPr/>
    </dgm:pt>
    <dgm:pt modelId="{825810EE-4A29-415E-8E2E-5C90B356386C}" type="pres">
      <dgm:prSet presAssocID="{87F0F30C-37ED-4284-9BEA-3C55418F70CB}" presName="horzOne" presStyleCnt="0"/>
      <dgm:spPr/>
    </dgm:pt>
    <dgm:pt modelId="{17E573C2-1081-4B92-AF45-1E073CEE4188}" type="pres">
      <dgm:prSet presAssocID="{2FFE6F2B-2112-4C92-BC3E-B3903BE4CAC0}" presName="vertTwo" presStyleCnt="0"/>
      <dgm:spPr/>
    </dgm:pt>
    <dgm:pt modelId="{974FA2BB-B7DA-441B-AF59-0BAB03A67E87}" type="pres">
      <dgm:prSet presAssocID="{2FFE6F2B-2112-4C92-BC3E-B3903BE4CAC0}" presName="txTwo" presStyleLbl="node2" presStyleIdx="0" presStyleCnt="5">
        <dgm:presLayoutVars>
          <dgm:chPref val="3"/>
        </dgm:presLayoutVars>
      </dgm:prSet>
      <dgm:spPr/>
      <dgm:t>
        <a:bodyPr/>
        <a:lstStyle/>
        <a:p>
          <a:endParaRPr lang="en-US"/>
        </a:p>
      </dgm:t>
    </dgm:pt>
    <dgm:pt modelId="{A80884E2-F99A-43EE-A1A7-51725CC57358}" type="pres">
      <dgm:prSet presAssocID="{2FFE6F2B-2112-4C92-BC3E-B3903BE4CAC0}" presName="horzTwo" presStyleCnt="0"/>
      <dgm:spPr/>
    </dgm:pt>
    <dgm:pt modelId="{E9CA7C9F-E64D-4341-97CD-A314C4ED3102}" type="pres">
      <dgm:prSet presAssocID="{E2C02800-D452-4731-B1F0-20BC841E1F08}" presName="sibSpaceTwo" presStyleCnt="0"/>
      <dgm:spPr/>
    </dgm:pt>
    <dgm:pt modelId="{1EBAC7CD-B6E6-4AC9-A136-BD5DD1663CAA}" type="pres">
      <dgm:prSet presAssocID="{C6D0AFBC-66B1-4917-B3DF-9AD5C0877BA7}" presName="vertTwo" presStyleCnt="0"/>
      <dgm:spPr/>
    </dgm:pt>
    <dgm:pt modelId="{77F4E817-EC03-4397-B91D-8268E27F97C0}" type="pres">
      <dgm:prSet presAssocID="{C6D0AFBC-66B1-4917-B3DF-9AD5C0877BA7}" presName="txTwo" presStyleLbl="node2" presStyleIdx="1" presStyleCnt="5">
        <dgm:presLayoutVars>
          <dgm:chPref val="3"/>
        </dgm:presLayoutVars>
      </dgm:prSet>
      <dgm:spPr/>
      <dgm:t>
        <a:bodyPr/>
        <a:lstStyle/>
        <a:p>
          <a:endParaRPr lang="en-US"/>
        </a:p>
      </dgm:t>
    </dgm:pt>
    <dgm:pt modelId="{D32B56D2-C025-45B4-BE8B-FA27D3F1B3EA}" type="pres">
      <dgm:prSet presAssocID="{C6D0AFBC-66B1-4917-B3DF-9AD5C0877BA7}" presName="horzTwo" presStyleCnt="0"/>
      <dgm:spPr/>
    </dgm:pt>
    <dgm:pt modelId="{89C57476-C3EA-43B7-AA40-2DFE7B4A9502}" type="pres">
      <dgm:prSet presAssocID="{E1111887-E38A-442F-9725-5F2D8E4A1506}" presName="sibSpaceTwo" presStyleCnt="0"/>
      <dgm:spPr/>
    </dgm:pt>
    <dgm:pt modelId="{372B630B-1114-49DE-BE3F-DABFD08860AF}" type="pres">
      <dgm:prSet presAssocID="{BBE306C8-6012-40E3-AD16-32EDCBDF04A2}" presName="vertTwo" presStyleCnt="0"/>
      <dgm:spPr/>
    </dgm:pt>
    <dgm:pt modelId="{C07F130A-AC33-42D9-8679-54F7D784BFE2}" type="pres">
      <dgm:prSet presAssocID="{BBE306C8-6012-40E3-AD16-32EDCBDF04A2}" presName="txTwo" presStyleLbl="node2" presStyleIdx="2" presStyleCnt="5">
        <dgm:presLayoutVars>
          <dgm:chPref val="3"/>
        </dgm:presLayoutVars>
      </dgm:prSet>
      <dgm:spPr/>
      <dgm:t>
        <a:bodyPr/>
        <a:lstStyle/>
        <a:p>
          <a:endParaRPr lang="en-US"/>
        </a:p>
      </dgm:t>
    </dgm:pt>
    <dgm:pt modelId="{AFEFEB06-95C4-4AFE-B919-A6E0877D5420}" type="pres">
      <dgm:prSet presAssocID="{BBE306C8-6012-40E3-AD16-32EDCBDF04A2}" presName="horzTwo" presStyleCnt="0"/>
      <dgm:spPr/>
    </dgm:pt>
    <dgm:pt modelId="{4EC4A551-048B-4FD5-8944-42015BA0DACA}" type="pres">
      <dgm:prSet presAssocID="{BED94F26-C8AF-4181-9741-922A1F175AA8}" presName="sibSpaceTwo" presStyleCnt="0"/>
      <dgm:spPr/>
    </dgm:pt>
    <dgm:pt modelId="{48B503D3-4A03-456F-A7D2-20BBE32D8F5D}" type="pres">
      <dgm:prSet presAssocID="{0A543C80-23A8-4017-B112-62D35DFE5848}" presName="vertTwo" presStyleCnt="0"/>
      <dgm:spPr/>
    </dgm:pt>
    <dgm:pt modelId="{AC501314-30C3-4460-8BA4-C29181937A34}" type="pres">
      <dgm:prSet presAssocID="{0A543C80-23A8-4017-B112-62D35DFE5848}" presName="txTwo" presStyleLbl="node2" presStyleIdx="3" presStyleCnt="5">
        <dgm:presLayoutVars>
          <dgm:chPref val="3"/>
        </dgm:presLayoutVars>
      </dgm:prSet>
      <dgm:spPr/>
      <dgm:t>
        <a:bodyPr/>
        <a:lstStyle/>
        <a:p>
          <a:endParaRPr lang="en-US"/>
        </a:p>
      </dgm:t>
    </dgm:pt>
    <dgm:pt modelId="{B921A3E7-703A-4473-A616-278BB7607D2C}" type="pres">
      <dgm:prSet presAssocID="{0A543C80-23A8-4017-B112-62D35DFE5848}" presName="horzTwo" presStyleCnt="0"/>
      <dgm:spPr/>
    </dgm:pt>
    <dgm:pt modelId="{201AB687-7097-44F2-BCF5-4E6360FB266F}" type="pres">
      <dgm:prSet presAssocID="{296A16A2-E568-4852-AA15-6FB2346F80D4}" presName="sibSpaceTwo" presStyleCnt="0"/>
      <dgm:spPr/>
    </dgm:pt>
    <dgm:pt modelId="{9AD5A1CB-7DA0-49BC-9DDD-CE48A9C3836E}" type="pres">
      <dgm:prSet presAssocID="{D21F86AC-1A01-4173-A18B-D12965931431}" presName="vertTwo" presStyleCnt="0"/>
      <dgm:spPr/>
    </dgm:pt>
    <dgm:pt modelId="{30B89893-E883-490C-B0E6-79FE02DB4934}" type="pres">
      <dgm:prSet presAssocID="{D21F86AC-1A01-4173-A18B-D12965931431}" presName="txTwo" presStyleLbl="node2" presStyleIdx="4" presStyleCnt="5" custLinFactNeighborX="32314" custLinFactNeighborY="3000">
        <dgm:presLayoutVars>
          <dgm:chPref val="3"/>
        </dgm:presLayoutVars>
      </dgm:prSet>
      <dgm:spPr/>
      <dgm:t>
        <a:bodyPr/>
        <a:lstStyle/>
        <a:p>
          <a:endParaRPr lang="en-US"/>
        </a:p>
      </dgm:t>
    </dgm:pt>
    <dgm:pt modelId="{17915D33-3932-4D99-A2DC-CAF037E07B0D}" type="pres">
      <dgm:prSet presAssocID="{D21F86AC-1A01-4173-A18B-D12965931431}" presName="horzTwo" presStyleCnt="0"/>
      <dgm:spPr/>
    </dgm:pt>
  </dgm:ptLst>
  <dgm:cxnLst>
    <dgm:cxn modelId="{F242C17B-3D42-441A-A2D4-539FFF395B31}" srcId="{87F0F30C-37ED-4284-9BEA-3C55418F70CB}" destId="{BBE306C8-6012-40E3-AD16-32EDCBDF04A2}" srcOrd="2" destOrd="0" parTransId="{CAB19A80-ECC3-40C0-A511-B111B14309AD}" sibTransId="{BED94F26-C8AF-4181-9741-922A1F175AA8}"/>
    <dgm:cxn modelId="{8FFB403B-02E0-4506-A1DB-2A249C625D88}" type="presOf" srcId="{D21F86AC-1A01-4173-A18B-D12965931431}" destId="{30B89893-E883-490C-B0E6-79FE02DB4934}" srcOrd="0" destOrd="0" presId="urn:microsoft.com/office/officeart/2005/8/layout/hierarchy4"/>
    <dgm:cxn modelId="{7649D636-308B-4670-A75A-028F1E6FA9B6}" type="presOf" srcId="{C6D0AFBC-66B1-4917-B3DF-9AD5C0877BA7}" destId="{77F4E817-EC03-4397-B91D-8268E27F97C0}" srcOrd="0" destOrd="0" presId="urn:microsoft.com/office/officeart/2005/8/layout/hierarchy4"/>
    <dgm:cxn modelId="{4B62CF72-F026-4584-AD33-A021921FFD1F}" srcId="{87F0F30C-37ED-4284-9BEA-3C55418F70CB}" destId="{0A543C80-23A8-4017-B112-62D35DFE5848}" srcOrd="3" destOrd="0" parTransId="{63A71636-BF85-4766-8E32-BFF102F07B21}" sibTransId="{296A16A2-E568-4852-AA15-6FB2346F80D4}"/>
    <dgm:cxn modelId="{732A1F38-5DC3-4152-A898-BB128B7C4A3A}" type="presOf" srcId="{0A543C80-23A8-4017-B112-62D35DFE5848}" destId="{AC501314-30C3-4460-8BA4-C29181937A34}" srcOrd="0" destOrd="0" presId="urn:microsoft.com/office/officeart/2005/8/layout/hierarchy4"/>
    <dgm:cxn modelId="{4732157E-535B-45EB-92C2-C6B0BECECBEE}" srcId="{5C4514DD-867D-475B-A33D-B6EA675F2DF9}" destId="{87F0F30C-37ED-4284-9BEA-3C55418F70CB}" srcOrd="0" destOrd="0" parTransId="{BFE6DD6E-0FDB-48BE-BBD3-8E65FF57A909}" sibTransId="{DF26A72C-CB52-4AC5-AE4E-18CF1D305526}"/>
    <dgm:cxn modelId="{D5A2D931-54BE-43DB-99E9-DD686783E9AD}" type="presOf" srcId="{87F0F30C-37ED-4284-9BEA-3C55418F70CB}" destId="{82E985C9-C0C3-4EDA-BD87-86B66A465AA1}" srcOrd="0" destOrd="0" presId="urn:microsoft.com/office/officeart/2005/8/layout/hierarchy4"/>
    <dgm:cxn modelId="{C41835BA-2965-4C6F-B6CD-61E13F70F4CE}" type="presOf" srcId="{5C4514DD-867D-475B-A33D-B6EA675F2DF9}" destId="{70C6B07E-370C-4E4D-AD9E-92710551E77D}" srcOrd="0" destOrd="0" presId="urn:microsoft.com/office/officeart/2005/8/layout/hierarchy4"/>
    <dgm:cxn modelId="{76FEFCF4-179A-4EA5-99AF-3F1787EFC246}" srcId="{87F0F30C-37ED-4284-9BEA-3C55418F70CB}" destId="{C6D0AFBC-66B1-4917-B3DF-9AD5C0877BA7}" srcOrd="1" destOrd="0" parTransId="{256915ED-97EE-4E88-BDB1-A307FE4CE7BF}" sibTransId="{E1111887-E38A-442F-9725-5F2D8E4A1506}"/>
    <dgm:cxn modelId="{379B7FF2-3576-4203-99DA-D5A29E4CF0AF}" type="presOf" srcId="{2FFE6F2B-2112-4C92-BC3E-B3903BE4CAC0}" destId="{974FA2BB-B7DA-441B-AF59-0BAB03A67E87}" srcOrd="0" destOrd="0" presId="urn:microsoft.com/office/officeart/2005/8/layout/hierarchy4"/>
    <dgm:cxn modelId="{A90B392C-8EC0-4B66-851A-4DED18AAC0EC}" srcId="{87F0F30C-37ED-4284-9BEA-3C55418F70CB}" destId="{2FFE6F2B-2112-4C92-BC3E-B3903BE4CAC0}" srcOrd="0" destOrd="0" parTransId="{E7CDA07E-537A-4F7F-AE91-6CC9DF7D685B}" sibTransId="{E2C02800-D452-4731-B1F0-20BC841E1F08}"/>
    <dgm:cxn modelId="{2AE66152-9106-47B7-92B9-730CA8CA3037}" type="presOf" srcId="{BBE306C8-6012-40E3-AD16-32EDCBDF04A2}" destId="{C07F130A-AC33-42D9-8679-54F7D784BFE2}" srcOrd="0" destOrd="0" presId="urn:microsoft.com/office/officeart/2005/8/layout/hierarchy4"/>
    <dgm:cxn modelId="{93C58A93-0682-4033-BEEE-4558A90A865C}" srcId="{87F0F30C-37ED-4284-9BEA-3C55418F70CB}" destId="{D21F86AC-1A01-4173-A18B-D12965931431}" srcOrd="4" destOrd="0" parTransId="{A920AC52-EAD1-4F96-B01A-17BDB612C96E}" sibTransId="{DBAB1E29-C422-45AF-860C-0A01BCA0AA77}"/>
    <dgm:cxn modelId="{BF328414-2316-4309-8999-160EBBCA4F48}" type="presParOf" srcId="{70C6B07E-370C-4E4D-AD9E-92710551E77D}" destId="{D14BFCAC-17DE-4E62-A227-A8E908F53A86}" srcOrd="0" destOrd="0" presId="urn:microsoft.com/office/officeart/2005/8/layout/hierarchy4"/>
    <dgm:cxn modelId="{5BBF0EAA-BF80-494F-8503-698B193CBED0}" type="presParOf" srcId="{D14BFCAC-17DE-4E62-A227-A8E908F53A86}" destId="{82E985C9-C0C3-4EDA-BD87-86B66A465AA1}" srcOrd="0" destOrd="0" presId="urn:microsoft.com/office/officeart/2005/8/layout/hierarchy4"/>
    <dgm:cxn modelId="{D2BF22F9-CF91-4D22-951F-C0C27DC39424}" type="presParOf" srcId="{D14BFCAC-17DE-4E62-A227-A8E908F53A86}" destId="{C4930FA1-0AF0-44A0-9582-8A19E4E0DECB}" srcOrd="1" destOrd="0" presId="urn:microsoft.com/office/officeart/2005/8/layout/hierarchy4"/>
    <dgm:cxn modelId="{60EB6AA2-2165-4C44-8EE5-A6B8B2B20308}" type="presParOf" srcId="{D14BFCAC-17DE-4E62-A227-A8E908F53A86}" destId="{825810EE-4A29-415E-8E2E-5C90B356386C}" srcOrd="2" destOrd="0" presId="urn:microsoft.com/office/officeart/2005/8/layout/hierarchy4"/>
    <dgm:cxn modelId="{344C08F6-A491-407B-AF09-37A729E6FA9C}" type="presParOf" srcId="{825810EE-4A29-415E-8E2E-5C90B356386C}" destId="{17E573C2-1081-4B92-AF45-1E073CEE4188}" srcOrd="0" destOrd="0" presId="urn:microsoft.com/office/officeart/2005/8/layout/hierarchy4"/>
    <dgm:cxn modelId="{B06A4876-A5EE-4A11-9E5B-5CEDCAA4085B}" type="presParOf" srcId="{17E573C2-1081-4B92-AF45-1E073CEE4188}" destId="{974FA2BB-B7DA-441B-AF59-0BAB03A67E87}" srcOrd="0" destOrd="0" presId="urn:microsoft.com/office/officeart/2005/8/layout/hierarchy4"/>
    <dgm:cxn modelId="{A5F18094-ED3A-46F2-9431-4078F01DC312}" type="presParOf" srcId="{17E573C2-1081-4B92-AF45-1E073CEE4188}" destId="{A80884E2-F99A-43EE-A1A7-51725CC57358}" srcOrd="1" destOrd="0" presId="urn:microsoft.com/office/officeart/2005/8/layout/hierarchy4"/>
    <dgm:cxn modelId="{A8CD9910-18ED-48B4-8FA2-CF5F3FDB7F4D}" type="presParOf" srcId="{825810EE-4A29-415E-8E2E-5C90B356386C}" destId="{E9CA7C9F-E64D-4341-97CD-A314C4ED3102}" srcOrd="1" destOrd="0" presId="urn:microsoft.com/office/officeart/2005/8/layout/hierarchy4"/>
    <dgm:cxn modelId="{D94F70DA-4A80-4B00-A73D-DC4F9F67303D}" type="presParOf" srcId="{825810EE-4A29-415E-8E2E-5C90B356386C}" destId="{1EBAC7CD-B6E6-4AC9-A136-BD5DD1663CAA}" srcOrd="2" destOrd="0" presId="urn:microsoft.com/office/officeart/2005/8/layout/hierarchy4"/>
    <dgm:cxn modelId="{51841E8F-17A2-4AAC-A445-3E8237088881}" type="presParOf" srcId="{1EBAC7CD-B6E6-4AC9-A136-BD5DD1663CAA}" destId="{77F4E817-EC03-4397-B91D-8268E27F97C0}" srcOrd="0" destOrd="0" presId="urn:microsoft.com/office/officeart/2005/8/layout/hierarchy4"/>
    <dgm:cxn modelId="{BB052165-E3C6-48ED-82B9-EB08320599D3}" type="presParOf" srcId="{1EBAC7CD-B6E6-4AC9-A136-BD5DD1663CAA}" destId="{D32B56D2-C025-45B4-BE8B-FA27D3F1B3EA}" srcOrd="1" destOrd="0" presId="urn:microsoft.com/office/officeart/2005/8/layout/hierarchy4"/>
    <dgm:cxn modelId="{C778E7AD-7F6F-4A6D-BBF6-5511ABB490C0}" type="presParOf" srcId="{825810EE-4A29-415E-8E2E-5C90B356386C}" destId="{89C57476-C3EA-43B7-AA40-2DFE7B4A9502}" srcOrd="3" destOrd="0" presId="urn:microsoft.com/office/officeart/2005/8/layout/hierarchy4"/>
    <dgm:cxn modelId="{CB1ED2D4-B26C-4E06-95DE-EBCE42DD6758}" type="presParOf" srcId="{825810EE-4A29-415E-8E2E-5C90B356386C}" destId="{372B630B-1114-49DE-BE3F-DABFD08860AF}" srcOrd="4" destOrd="0" presId="urn:microsoft.com/office/officeart/2005/8/layout/hierarchy4"/>
    <dgm:cxn modelId="{861A2EE7-260C-4716-99D8-3B31DB218E52}" type="presParOf" srcId="{372B630B-1114-49DE-BE3F-DABFD08860AF}" destId="{C07F130A-AC33-42D9-8679-54F7D784BFE2}" srcOrd="0" destOrd="0" presId="urn:microsoft.com/office/officeart/2005/8/layout/hierarchy4"/>
    <dgm:cxn modelId="{31BC4436-B233-463C-9639-BA6D91CA1AE4}" type="presParOf" srcId="{372B630B-1114-49DE-BE3F-DABFD08860AF}" destId="{AFEFEB06-95C4-4AFE-B919-A6E0877D5420}" srcOrd="1" destOrd="0" presId="urn:microsoft.com/office/officeart/2005/8/layout/hierarchy4"/>
    <dgm:cxn modelId="{C0743404-0268-4C24-80B3-F71E35413B57}" type="presParOf" srcId="{825810EE-4A29-415E-8E2E-5C90B356386C}" destId="{4EC4A551-048B-4FD5-8944-42015BA0DACA}" srcOrd="5" destOrd="0" presId="urn:microsoft.com/office/officeart/2005/8/layout/hierarchy4"/>
    <dgm:cxn modelId="{D0B5A136-CEC5-4A44-8E06-2E647AFF7DF6}" type="presParOf" srcId="{825810EE-4A29-415E-8E2E-5C90B356386C}" destId="{48B503D3-4A03-456F-A7D2-20BBE32D8F5D}" srcOrd="6" destOrd="0" presId="urn:microsoft.com/office/officeart/2005/8/layout/hierarchy4"/>
    <dgm:cxn modelId="{8ACF3BB9-C803-4F51-A051-DDA438A7178D}" type="presParOf" srcId="{48B503D3-4A03-456F-A7D2-20BBE32D8F5D}" destId="{AC501314-30C3-4460-8BA4-C29181937A34}" srcOrd="0" destOrd="0" presId="urn:microsoft.com/office/officeart/2005/8/layout/hierarchy4"/>
    <dgm:cxn modelId="{897D03E7-7F37-400E-BC47-AB0AF0A4013E}" type="presParOf" srcId="{48B503D3-4A03-456F-A7D2-20BBE32D8F5D}" destId="{B921A3E7-703A-4473-A616-278BB7607D2C}" srcOrd="1" destOrd="0" presId="urn:microsoft.com/office/officeart/2005/8/layout/hierarchy4"/>
    <dgm:cxn modelId="{53DEDD20-31BB-41C3-978A-AF5D480DA487}" type="presParOf" srcId="{825810EE-4A29-415E-8E2E-5C90B356386C}" destId="{201AB687-7097-44F2-BCF5-4E6360FB266F}" srcOrd="7" destOrd="0" presId="urn:microsoft.com/office/officeart/2005/8/layout/hierarchy4"/>
    <dgm:cxn modelId="{4ADD8BD2-F7B0-418F-B20E-ADE91BEB1BF6}" type="presParOf" srcId="{825810EE-4A29-415E-8E2E-5C90B356386C}" destId="{9AD5A1CB-7DA0-49BC-9DDD-CE48A9C3836E}" srcOrd="8" destOrd="0" presId="urn:microsoft.com/office/officeart/2005/8/layout/hierarchy4"/>
    <dgm:cxn modelId="{B77FB932-91A8-44E4-9C13-C22795B21496}" type="presParOf" srcId="{9AD5A1CB-7DA0-49BC-9DDD-CE48A9C3836E}" destId="{30B89893-E883-490C-B0E6-79FE02DB4934}" srcOrd="0" destOrd="0" presId="urn:microsoft.com/office/officeart/2005/8/layout/hierarchy4"/>
    <dgm:cxn modelId="{D001421C-C3B8-41D8-9887-8437647A0C7C}" type="presParOf" srcId="{9AD5A1CB-7DA0-49BC-9DDD-CE48A9C3836E}" destId="{17915D33-3932-4D99-A2DC-CAF037E07B0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32B1A8-F87F-4507-9D82-E6CED79AC5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0563DF3-6952-4E14-A65A-0AD3C26E613D}">
      <dgm:prSet phldrT="[Text]" custT="1"/>
      <dgm:spPr/>
      <dgm:t>
        <a:bodyPr/>
        <a:lstStyle/>
        <a:p>
          <a:pPr>
            <a:buClr>
              <a:srgbClr val="695D46"/>
            </a:buClr>
            <a:buChar char="●"/>
          </a:pPr>
          <a:r>
            <a:rPr lang="en-US" sz="2100" b="1" dirty="0">
              <a:solidFill>
                <a:schemeClr val="bg1"/>
              </a:solidFill>
              <a:latin typeface="Open Sans" panose="020B0604020202020204" charset="0"/>
              <a:ea typeface="Open Sans" panose="020B0604020202020204" charset="0"/>
              <a:cs typeface="Open Sans" panose="020B0604020202020204" charset="0"/>
            </a:rPr>
            <a:t>B-of-Statewide Planning &amp; Adaptation</a:t>
          </a:r>
          <a:endParaRPr lang="en-US" sz="2100" b="1" dirty="0">
            <a:solidFill>
              <a:schemeClr val="bg1"/>
            </a:solidFill>
          </a:endParaRPr>
        </a:p>
      </dgm:t>
    </dgm:pt>
    <dgm:pt modelId="{3414B642-C649-4B55-A630-2AD4E458FAF9}" type="parTrans" cxnId="{D6FBEB32-5C5E-4780-A3C8-60A162F91ED8}">
      <dgm:prSet/>
      <dgm:spPr/>
      <dgm:t>
        <a:bodyPr/>
        <a:lstStyle/>
        <a:p>
          <a:endParaRPr lang="en-US"/>
        </a:p>
      </dgm:t>
    </dgm:pt>
    <dgm:pt modelId="{E99E1615-F0E4-4727-8385-8AABA731BAB3}" type="sibTrans" cxnId="{D6FBEB32-5C5E-4780-A3C8-60A162F91ED8}">
      <dgm:prSet/>
      <dgm:spPr/>
      <dgm:t>
        <a:bodyPr/>
        <a:lstStyle/>
        <a:p>
          <a:endParaRPr lang="en-US"/>
        </a:p>
      </dgm:t>
    </dgm:pt>
    <dgm:pt modelId="{768245B8-AEA1-465F-B9E3-2ED6B86B6FD4}">
      <dgm:prSet custT="1"/>
      <dgm:spPr/>
      <dgm:t>
        <a:bodyPr/>
        <a:lstStyle/>
        <a:p>
          <a:pPr marL="0" lvl="0" indent="0" algn="ctr" defTabSz="933450">
            <a:lnSpc>
              <a:spcPct val="90000"/>
            </a:lnSpc>
            <a:spcBef>
              <a:spcPct val="0"/>
            </a:spcBef>
            <a:spcAft>
              <a:spcPct val="35000"/>
            </a:spcAft>
            <a:buClr>
              <a:srgbClr val="695D46"/>
            </a:buClr>
            <a:buNone/>
          </a:pPr>
          <a:r>
            <a:rPr lang="en-US" sz="2100" b="1" kern="1200" dirty="0">
              <a:solidFill>
                <a:srgbClr val="FFFFFF"/>
              </a:solidFill>
              <a:latin typeface="Open Sans" panose="020B0604020202020204" charset="0"/>
              <a:ea typeface="Open Sans" panose="020B0604020202020204" charset="0"/>
              <a:cs typeface="Open Sans" panose="020B0604020202020204" charset="0"/>
            </a:rPr>
            <a:t>Training Support</a:t>
          </a:r>
        </a:p>
      </dgm:t>
    </dgm:pt>
    <dgm:pt modelId="{04ED18D8-F005-4B75-B42B-A2407604B4D4}" type="parTrans" cxnId="{7641FD65-24F9-4CCF-9DCA-134900509C93}">
      <dgm:prSet/>
      <dgm:spPr/>
      <dgm:t>
        <a:bodyPr/>
        <a:lstStyle/>
        <a:p>
          <a:endParaRPr lang="en-US"/>
        </a:p>
      </dgm:t>
    </dgm:pt>
    <dgm:pt modelId="{A43E2D1F-73CC-4103-8FC9-3AA7C9B017EB}" type="sibTrans" cxnId="{7641FD65-24F9-4CCF-9DCA-134900509C93}">
      <dgm:prSet/>
      <dgm:spPr/>
      <dgm:t>
        <a:bodyPr/>
        <a:lstStyle/>
        <a:p>
          <a:endParaRPr lang="en-US"/>
        </a:p>
      </dgm:t>
    </dgm:pt>
    <dgm:pt modelId="{0E8B27AC-FD5F-4367-9EDD-9259D4A593EF}">
      <dgm:prSet custT="1"/>
      <dgm:spPr/>
      <dgm:t>
        <a:bodyPr/>
        <a:lstStyle/>
        <a:p>
          <a:pPr marL="0" lvl="0" indent="0" algn="ctr" defTabSz="933450">
            <a:lnSpc>
              <a:spcPct val="90000"/>
            </a:lnSpc>
            <a:spcBef>
              <a:spcPct val="0"/>
            </a:spcBef>
            <a:spcAft>
              <a:spcPct val="35000"/>
            </a:spcAft>
            <a:buClr>
              <a:srgbClr val="695D46"/>
            </a:buClr>
            <a:buNone/>
          </a:pPr>
          <a:r>
            <a:rPr lang="en-US" sz="2100" b="1" kern="1200" dirty="0">
              <a:solidFill>
                <a:srgbClr val="FFFFFF"/>
              </a:solidFill>
              <a:latin typeface="Open Sans" panose="020B0604020202020204" charset="0"/>
              <a:ea typeface="Open Sans" panose="020B0604020202020204" charset="0"/>
              <a:cs typeface="Open Sans" panose="020B0604020202020204" charset="0"/>
            </a:rPr>
            <a:t>Materials and Tools</a:t>
          </a:r>
          <a:endParaRPr lang="en" sz="2100" b="1" kern="1200" dirty="0">
            <a:solidFill>
              <a:srgbClr val="FFFFFF"/>
            </a:solidFill>
            <a:latin typeface="Open Sans" panose="020B0604020202020204" charset="0"/>
            <a:ea typeface="Open Sans" panose="020B0604020202020204" charset="0"/>
            <a:cs typeface="Open Sans" panose="020B0604020202020204" charset="0"/>
          </a:endParaRPr>
        </a:p>
      </dgm:t>
    </dgm:pt>
    <dgm:pt modelId="{3912DA14-F46C-499C-9758-D3BA478C0AF7}" type="parTrans" cxnId="{847E7146-89B1-47C9-9828-BAF8A62EEB93}">
      <dgm:prSet/>
      <dgm:spPr/>
      <dgm:t>
        <a:bodyPr/>
        <a:lstStyle/>
        <a:p>
          <a:endParaRPr lang="en-US"/>
        </a:p>
      </dgm:t>
    </dgm:pt>
    <dgm:pt modelId="{5B9A9EDA-B8FD-41A5-BEF5-2FCB074B4E81}" type="sibTrans" cxnId="{847E7146-89B1-47C9-9828-BAF8A62EEB93}">
      <dgm:prSet/>
      <dgm:spPr/>
      <dgm:t>
        <a:bodyPr/>
        <a:lstStyle/>
        <a:p>
          <a:endParaRPr lang="en-US"/>
        </a:p>
      </dgm:t>
    </dgm:pt>
    <dgm:pt modelId="{9330DC9A-2457-415E-AD74-4A6C7B73DA16}">
      <dgm:prSet custT="1"/>
      <dgm:spPr/>
      <dgm:t>
        <a:bodyPr/>
        <a:lstStyle/>
        <a:p>
          <a:pPr marL="0" lvl="0" indent="0" algn="ctr" defTabSz="933450">
            <a:lnSpc>
              <a:spcPct val="90000"/>
            </a:lnSpc>
            <a:spcBef>
              <a:spcPct val="0"/>
            </a:spcBef>
            <a:spcAft>
              <a:spcPct val="35000"/>
            </a:spcAft>
            <a:buClr>
              <a:srgbClr val="695D46"/>
            </a:buClr>
            <a:buNone/>
          </a:pPr>
          <a:r>
            <a:rPr lang="en-US" sz="2100" b="1" kern="1200" dirty="0">
              <a:solidFill>
                <a:srgbClr val="FFFFFF"/>
              </a:solidFill>
              <a:latin typeface="Open Sans" panose="020B0604020202020204" charset="0"/>
              <a:ea typeface="Open Sans" panose="020B0604020202020204" charset="0"/>
              <a:cs typeface="Open Sans" panose="020B0604020202020204" charset="0"/>
            </a:rPr>
            <a:t>Evaluation – What’s working?</a:t>
          </a:r>
        </a:p>
      </dgm:t>
    </dgm:pt>
    <dgm:pt modelId="{57C5FC06-52F2-4EF7-BB2B-DA396E781BF2}" type="parTrans" cxnId="{57077036-355F-4E6B-8AB2-592430D9AAC5}">
      <dgm:prSet/>
      <dgm:spPr/>
      <dgm:t>
        <a:bodyPr/>
        <a:lstStyle/>
        <a:p>
          <a:endParaRPr lang="en-US"/>
        </a:p>
      </dgm:t>
    </dgm:pt>
    <dgm:pt modelId="{EB8D30B3-665E-49D1-B636-B79E11CB4284}" type="sibTrans" cxnId="{57077036-355F-4E6B-8AB2-592430D9AAC5}">
      <dgm:prSet/>
      <dgm:spPr/>
      <dgm:t>
        <a:bodyPr/>
        <a:lstStyle/>
        <a:p>
          <a:endParaRPr lang="en-US"/>
        </a:p>
      </dgm:t>
    </dgm:pt>
    <dgm:pt modelId="{BEB9136F-E8DF-41CA-AD9C-8484DFAF18BB}">
      <dgm:prSet custT="1"/>
      <dgm:spPr/>
      <dgm:t>
        <a:bodyPr/>
        <a:lstStyle/>
        <a:p>
          <a:pPr marL="0" lvl="0" indent="0" algn="ctr" defTabSz="933450">
            <a:lnSpc>
              <a:spcPct val="90000"/>
            </a:lnSpc>
            <a:spcBef>
              <a:spcPct val="0"/>
            </a:spcBef>
            <a:spcAft>
              <a:spcPct val="35000"/>
            </a:spcAft>
            <a:buClr>
              <a:srgbClr val="695D46"/>
            </a:buClr>
            <a:buNone/>
          </a:pPr>
          <a:r>
            <a:rPr lang="en-US" sz="2100" b="1" kern="1200" dirty="0">
              <a:solidFill>
                <a:srgbClr val="FFFFFF"/>
              </a:solidFill>
              <a:latin typeface="Open Sans" panose="020B0604020202020204" charset="0"/>
              <a:ea typeface="Open Sans" panose="020B0604020202020204" charset="0"/>
              <a:cs typeface="Open Sans" panose="020B0604020202020204" charset="0"/>
            </a:rPr>
            <a:t>Accountability to VCEH CE Policies &amp; Procedures</a:t>
          </a:r>
          <a:endParaRPr lang="en" sz="2100" b="1" kern="1200" dirty="0">
            <a:solidFill>
              <a:srgbClr val="FFFFFF"/>
            </a:solidFill>
            <a:latin typeface="Open Sans" panose="020B0604020202020204" charset="0"/>
            <a:ea typeface="Open Sans" panose="020B0604020202020204" charset="0"/>
            <a:cs typeface="Open Sans" panose="020B0604020202020204" charset="0"/>
          </a:endParaRPr>
        </a:p>
      </dgm:t>
    </dgm:pt>
    <dgm:pt modelId="{6C726ECE-C53C-4198-802B-57FE8F85FEA7}" type="parTrans" cxnId="{BF34CE16-C6AD-408C-8B96-3CF940F39534}">
      <dgm:prSet/>
      <dgm:spPr/>
      <dgm:t>
        <a:bodyPr/>
        <a:lstStyle/>
        <a:p>
          <a:endParaRPr lang="en-US"/>
        </a:p>
      </dgm:t>
    </dgm:pt>
    <dgm:pt modelId="{6950DD24-73D8-42BC-8D1D-CD9B683C7480}" type="sibTrans" cxnId="{BF34CE16-C6AD-408C-8B96-3CF940F39534}">
      <dgm:prSet/>
      <dgm:spPr/>
      <dgm:t>
        <a:bodyPr/>
        <a:lstStyle/>
        <a:p>
          <a:endParaRPr lang="en-US"/>
        </a:p>
      </dgm:t>
    </dgm:pt>
    <dgm:pt modelId="{CB6E6962-B5F6-4BF2-8BE4-B6518874A605}" type="pres">
      <dgm:prSet presAssocID="{F632B1A8-F87F-4507-9D82-E6CED79AC566}" presName="diagram" presStyleCnt="0">
        <dgm:presLayoutVars>
          <dgm:dir/>
          <dgm:resizeHandles val="exact"/>
        </dgm:presLayoutVars>
      </dgm:prSet>
      <dgm:spPr/>
      <dgm:t>
        <a:bodyPr/>
        <a:lstStyle/>
        <a:p>
          <a:endParaRPr lang="en-US"/>
        </a:p>
      </dgm:t>
    </dgm:pt>
    <dgm:pt modelId="{A99BA4C3-3737-4120-A441-B1C1B7430928}" type="pres">
      <dgm:prSet presAssocID="{40563DF3-6952-4E14-A65A-0AD3C26E613D}" presName="node" presStyleLbl="node1" presStyleIdx="0" presStyleCnt="5">
        <dgm:presLayoutVars>
          <dgm:bulletEnabled val="1"/>
        </dgm:presLayoutVars>
      </dgm:prSet>
      <dgm:spPr/>
      <dgm:t>
        <a:bodyPr/>
        <a:lstStyle/>
        <a:p>
          <a:endParaRPr lang="en-US"/>
        </a:p>
      </dgm:t>
    </dgm:pt>
    <dgm:pt modelId="{3B6EF37A-F5A2-4AAB-9B74-14DFF7F784C8}" type="pres">
      <dgm:prSet presAssocID="{E99E1615-F0E4-4727-8385-8AABA731BAB3}" presName="sibTrans" presStyleCnt="0"/>
      <dgm:spPr/>
    </dgm:pt>
    <dgm:pt modelId="{5A1A8D8F-AC7C-48AE-94FA-B0461694E8AF}" type="pres">
      <dgm:prSet presAssocID="{768245B8-AEA1-465F-B9E3-2ED6B86B6FD4}" presName="node" presStyleLbl="node1" presStyleIdx="1" presStyleCnt="5">
        <dgm:presLayoutVars>
          <dgm:bulletEnabled val="1"/>
        </dgm:presLayoutVars>
      </dgm:prSet>
      <dgm:spPr/>
      <dgm:t>
        <a:bodyPr/>
        <a:lstStyle/>
        <a:p>
          <a:endParaRPr lang="en-US"/>
        </a:p>
      </dgm:t>
    </dgm:pt>
    <dgm:pt modelId="{8C8DCAD3-7AD2-4EC7-B66D-66C01249E7B6}" type="pres">
      <dgm:prSet presAssocID="{A43E2D1F-73CC-4103-8FC9-3AA7C9B017EB}" presName="sibTrans" presStyleCnt="0"/>
      <dgm:spPr/>
    </dgm:pt>
    <dgm:pt modelId="{421E52E3-E128-4C2F-AF00-A4DE43E2468C}" type="pres">
      <dgm:prSet presAssocID="{0E8B27AC-FD5F-4367-9EDD-9259D4A593EF}" presName="node" presStyleLbl="node1" presStyleIdx="2" presStyleCnt="5">
        <dgm:presLayoutVars>
          <dgm:bulletEnabled val="1"/>
        </dgm:presLayoutVars>
      </dgm:prSet>
      <dgm:spPr/>
      <dgm:t>
        <a:bodyPr/>
        <a:lstStyle/>
        <a:p>
          <a:endParaRPr lang="en-US"/>
        </a:p>
      </dgm:t>
    </dgm:pt>
    <dgm:pt modelId="{7B53C52A-6F6C-49CF-BE2C-5C2884EB60A3}" type="pres">
      <dgm:prSet presAssocID="{5B9A9EDA-B8FD-41A5-BEF5-2FCB074B4E81}" presName="sibTrans" presStyleCnt="0"/>
      <dgm:spPr/>
    </dgm:pt>
    <dgm:pt modelId="{4B71622F-D852-45D8-8956-6CAD320CE430}" type="pres">
      <dgm:prSet presAssocID="{9330DC9A-2457-415E-AD74-4A6C7B73DA16}" presName="node" presStyleLbl="node1" presStyleIdx="3" presStyleCnt="5">
        <dgm:presLayoutVars>
          <dgm:bulletEnabled val="1"/>
        </dgm:presLayoutVars>
      </dgm:prSet>
      <dgm:spPr/>
      <dgm:t>
        <a:bodyPr/>
        <a:lstStyle/>
        <a:p>
          <a:endParaRPr lang="en-US"/>
        </a:p>
      </dgm:t>
    </dgm:pt>
    <dgm:pt modelId="{06524298-C799-45DE-AB86-BD3A7DCF07F5}" type="pres">
      <dgm:prSet presAssocID="{EB8D30B3-665E-49D1-B636-B79E11CB4284}" presName="sibTrans" presStyleCnt="0"/>
      <dgm:spPr/>
    </dgm:pt>
    <dgm:pt modelId="{C5F7047B-7205-48A9-AC8F-6251EE825038}" type="pres">
      <dgm:prSet presAssocID="{BEB9136F-E8DF-41CA-AD9C-8484DFAF18BB}" presName="node" presStyleLbl="node1" presStyleIdx="4" presStyleCnt="5">
        <dgm:presLayoutVars>
          <dgm:bulletEnabled val="1"/>
        </dgm:presLayoutVars>
      </dgm:prSet>
      <dgm:spPr/>
      <dgm:t>
        <a:bodyPr/>
        <a:lstStyle/>
        <a:p>
          <a:endParaRPr lang="en-US"/>
        </a:p>
      </dgm:t>
    </dgm:pt>
  </dgm:ptLst>
  <dgm:cxnLst>
    <dgm:cxn modelId="{E87A708A-28C2-491D-A59C-0B4E741B055E}" type="presOf" srcId="{BEB9136F-E8DF-41CA-AD9C-8484DFAF18BB}" destId="{C5F7047B-7205-48A9-AC8F-6251EE825038}" srcOrd="0" destOrd="0" presId="urn:microsoft.com/office/officeart/2005/8/layout/default"/>
    <dgm:cxn modelId="{BF34CE16-C6AD-408C-8B96-3CF940F39534}" srcId="{F632B1A8-F87F-4507-9D82-E6CED79AC566}" destId="{BEB9136F-E8DF-41CA-AD9C-8484DFAF18BB}" srcOrd="4" destOrd="0" parTransId="{6C726ECE-C53C-4198-802B-57FE8F85FEA7}" sibTransId="{6950DD24-73D8-42BC-8D1D-CD9B683C7480}"/>
    <dgm:cxn modelId="{097A5598-7088-4123-9273-4699798D315B}" type="presOf" srcId="{F632B1A8-F87F-4507-9D82-E6CED79AC566}" destId="{CB6E6962-B5F6-4BF2-8BE4-B6518874A605}" srcOrd="0" destOrd="0" presId="urn:microsoft.com/office/officeart/2005/8/layout/default"/>
    <dgm:cxn modelId="{7FACF059-F346-4483-A0F7-29683E4CDC91}" type="presOf" srcId="{40563DF3-6952-4E14-A65A-0AD3C26E613D}" destId="{A99BA4C3-3737-4120-A441-B1C1B7430928}" srcOrd="0" destOrd="0" presId="urn:microsoft.com/office/officeart/2005/8/layout/default"/>
    <dgm:cxn modelId="{0D1E51F7-91D1-4601-ABF7-D8291B4426FF}" type="presOf" srcId="{9330DC9A-2457-415E-AD74-4A6C7B73DA16}" destId="{4B71622F-D852-45D8-8956-6CAD320CE430}" srcOrd="0" destOrd="0" presId="urn:microsoft.com/office/officeart/2005/8/layout/default"/>
    <dgm:cxn modelId="{57077036-355F-4E6B-8AB2-592430D9AAC5}" srcId="{F632B1A8-F87F-4507-9D82-E6CED79AC566}" destId="{9330DC9A-2457-415E-AD74-4A6C7B73DA16}" srcOrd="3" destOrd="0" parTransId="{57C5FC06-52F2-4EF7-BB2B-DA396E781BF2}" sibTransId="{EB8D30B3-665E-49D1-B636-B79E11CB4284}"/>
    <dgm:cxn modelId="{847E7146-89B1-47C9-9828-BAF8A62EEB93}" srcId="{F632B1A8-F87F-4507-9D82-E6CED79AC566}" destId="{0E8B27AC-FD5F-4367-9EDD-9259D4A593EF}" srcOrd="2" destOrd="0" parTransId="{3912DA14-F46C-499C-9758-D3BA478C0AF7}" sibTransId="{5B9A9EDA-B8FD-41A5-BEF5-2FCB074B4E81}"/>
    <dgm:cxn modelId="{7641FD65-24F9-4CCF-9DCA-134900509C93}" srcId="{F632B1A8-F87F-4507-9D82-E6CED79AC566}" destId="{768245B8-AEA1-465F-B9E3-2ED6B86B6FD4}" srcOrd="1" destOrd="0" parTransId="{04ED18D8-F005-4B75-B42B-A2407604B4D4}" sibTransId="{A43E2D1F-73CC-4103-8FC9-3AA7C9B017EB}"/>
    <dgm:cxn modelId="{EF80BB2A-C211-4824-9470-743713D0554D}" type="presOf" srcId="{0E8B27AC-FD5F-4367-9EDD-9259D4A593EF}" destId="{421E52E3-E128-4C2F-AF00-A4DE43E2468C}" srcOrd="0" destOrd="0" presId="urn:microsoft.com/office/officeart/2005/8/layout/default"/>
    <dgm:cxn modelId="{8EE717F7-0CD1-4475-AE98-E4A00689F247}" type="presOf" srcId="{768245B8-AEA1-465F-B9E3-2ED6B86B6FD4}" destId="{5A1A8D8F-AC7C-48AE-94FA-B0461694E8AF}" srcOrd="0" destOrd="0" presId="urn:microsoft.com/office/officeart/2005/8/layout/default"/>
    <dgm:cxn modelId="{D6FBEB32-5C5E-4780-A3C8-60A162F91ED8}" srcId="{F632B1A8-F87F-4507-9D82-E6CED79AC566}" destId="{40563DF3-6952-4E14-A65A-0AD3C26E613D}" srcOrd="0" destOrd="0" parTransId="{3414B642-C649-4B55-A630-2AD4E458FAF9}" sibTransId="{E99E1615-F0E4-4727-8385-8AABA731BAB3}"/>
    <dgm:cxn modelId="{C461091B-21AE-4FBB-B607-6D52E4C9E42A}" type="presParOf" srcId="{CB6E6962-B5F6-4BF2-8BE4-B6518874A605}" destId="{A99BA4C3-3737-4120-A441-B1C1B7430928}" srcOrd="0" destOrd="0" presId="urn:microsoft.com/office/officeart/2005/8/layout/default"/>
    <dgm:cxn modelId="{1C637FE1-7DF5-4AD1-9930-4839ED1EBCE5}" type="presParOf" srcId="{CB6E6962-B5F6-4BF2-8BE4-B6518874A605}" destId="{3B6EF37A-F5A2-4AAB-9B74-14DFF7F784C8}" srcOrd="1" destOrd="0" presId="urn:microsoft.com/office/officeart/2005/8/layout/default"/>
    <dgm:cxn modelId="{6D5D717C-1B2F-4DB1-8393-39213B0EEA2F}" type="presParOf" srcId="{CB6E6962-B5F6-4BF2-8BE4-B6518874A605}" destId="{5A1A8D8F-AC7C-48AE-94FA-B0461694E8AF}" srcOrd="2" destOrd="0" presId="urn:microsoft.com/office/officeart/2005/8/layout/default"/>
    <dgm:cxn modelId="{BAA82A9E-193E-4E62-865F-A04B4FA77A6B}" type="presParOf" srcId="{CB6E6962-B5F6-4BF2-8BE4-B6518874A605}" destId="{8C8DCAD3-7AD2-4EC7-B66D-66C01249E7B6}" srcOrd="3" destOrd="0" presId="urn:microsoft.com/office/officeart/2005/8/layout/default"/>
    <dgm:cxn modelId="{F48E7F4E-FDF5-4377-8F73-7CA1274ECC53}" type="presParOf" srcId="{CB6E6962-B5F6-4BF2-8BE4-B6518874A605}" destId="{421E52E3-E128-4C2F-AF00-A4DE43E2468C}" srcOrd="4" destOrd="0" presId="urn:microsoft.com/office/officeart/2005/8/layout/default"/>
    <dgm:cxn modelId="{52514CF9-F7C1-4F02-B440-CFFB0E90BF87}" type="presParOf" srcId="{CB6E6962-B5F6-4BF2-8BE4-B6518874A605}" destId="{7B53C52A-6F6C-49CF-BE2C-5C2884EB60A3}" srcOrd="5" destOrd="0" presId="urn:microsoft.com/office/officeart/2005/8/layout/default"/>
    <dgm:cxn modelId="{51337B07-B160-4757-B0F3-8876DF481260}" type="presParOf" srcId="{CB6E6962-B5F6-4BF2-8BE4-B6518874A605}" destId="{4B71622F-D852-45D8-8956-6CAD320CE430}" srcOrd="6" destOrd="0" presId="urn:microsoft.com/office/officeart/2005/8/layout/default"/>
    <dgm:cxn modelId="{39DE8331-9EBE-4076-BBEF-987FFB2B329F}" type="presParOf" srcId="{CB6E6962-B5F6-4BF2-8BE4-B6518874A605}" destId="{06524298-C799-45DE-AB86-BD3A7DCF07F5}" srcOrd="7" destOrd="0" presId="urn:microsoft.com/office/officeart/2005/8/layout/default"/>
    <dgm:cxn modelId="{255174B0-F3CE-4658-B3ED-104EE6D9CD8C}" type="presParOf" srcId="{CB6E6962-B5F6-4BF2-8BE4-B6518874A605}" destId="{C5F7047B-7205-48A9-AC8F-6251EE82503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6D26F7-8471-42EF-B2C3-5F4D9561C8E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8B9547D-1B6C-4EE5-B4D1-9CF3AC491FD4}">
      <dgm:prSet custT="1"/>
      <dgm:spPr>
        <a:solidFill>
          <a:srgbClr val="E76D09"/>
        </a:solidFill>
      </dgm:spPr>
      <dgm:t>
        <a:bodyPr/>
        <a:lstStyle/>
        <a:p>
          <a:r>
            <a:rPr lang="en-US" sz="2000" b="1" i="0" dirty="0"/>
            <a:t>Lead Agency</a:t>
          </a:r>
          <a:endParaRPr lang="en-US" sz="2000" dirty="0"/>
        </a:p>
      </dgm:t>
    </dgm:pt>
    <dgm:pt modelId="{F5DD8AF6-E0B9-47BF-BF37-DB69D2E2A165}" type="parTrans" cxnId="{D4B26226-D882-4D34-B1F5-151945EB4CCC}">
      <dgm:prSet/>
      <dgm:spPr/>
      <dgm:t>
        <a:bodyPr/>
        <a:lstStyle/>
        <a:p>
          <a:endParaRPr lang="en-US"/>
        </a:p>
      </dgm:t>
    </dgm:pt>
    <dgm:pt modelId="{6052CFAA-2395-4E65-A7B6-62B1301189C8}" type="sibTrans" cxnId="{D4B26226-D882-4D34-B1F5-151945EB4CCC}">
      <dgm:prSet/>
      <dgm:spPr/>
      <dgm:t>
        <a:bodyPr/>
        <a:lstStyle/>
        <a:p>
          <a:endParaRPr lang="en-US"/>
        </a:p>
      </dgm:t>
    </dgm:pt>
    <dgm:pt modelId="{60FF5770-D2E9-4B0A-A1F9-005886B27D1D}">
      <dgm:prSet custT="1"/>
      <dgm:spPr/>
      <dgm:t>
        <a:bodyPr/>
        <a:lstStyle/>
        <a:p>
          <a:r>
            <a:rPr lang="en-US" sz="1600" b="0" i="0" u="none" strike="noStrike" kern="1200" cap="none" dirty="0">
              <a:solidFill>
                <a:srgbClr val="FF0000"/>
              </a:solidFill>
              <a:latin typeface="Calibri" panose="020F0502020204030204" pitchFamily="34" charset="0"/>
              <a:ea typeface="Open Sans"/>
              <a:cs typeface="Open Sans"/>
            </a:rPr>
            <a:t>Insert Lead Agency</a:t>
          </a:r>
        </a:p>
      </dgm:t>
    </dgm:pt>
    <dgm:pt modelId="{C1545BE3-6BCD-444A-BA98-F18F625B5043}" type="parTrans" cxnId="{2710AFC1-3222-4506-BFA6-8E79DD9314FD}">
      <dgm:prSet/>
      <dgm:spPr/>
      <dgm:t>
        <a:bodyPr/>
        <a:lstStyle/>
        <a:p>
          <a:endParaRPr lang="en-US"/>
        </a:p>
      </dgm:t>
    </dgm:pt>
    <dgm:pt modelId="{B29A1DEE-0E08-42FE-B6FA-D5B69884EE09}" type="sibTrans" cxnId="{2710AFC1-3222-4506-BFA6-8E79DD9314FD}">
      <dgm:prSet/>
      <dgm:spPr/>
      <dgm:t>
        <a:bodyPr/>
        <a:lstStyle/>
        <a:p>
          <a:endParaRPr lang="en-US"/>
        </a:p>
      </dgm:t>
    </dgm:pt>
    <dgm:pt modelId="{B30238F7-10C2-46A3-987C-E2A22D405C20}">
      <dgm:prSet custT="1"/>
      <dgm:spPr>
        <a:solidFill>
          <a:srgbClr val="E76D09"/>
        </a:solidFill>
      </dgm:spPr>
      <dgm:t>
        <a:bodyPr/>
        <a:lstStyle/>
        <a:p>
          <a:r>
            <a:rPr lang="en-US" sz="2000" b="1" i="0" dirty="0"/>
            <a:t>Assessment Partners</a:t>
          </a:r>
          <a:endParaRPr lang="en-US" sz="2000" dirty="0"/>
        </a:p>
      </dgm:t>
    </dgm:pt>
    <dgm:pt modelId="{BE55BCDD-E731-4C3F-9764-511820F6AC6C}" type="parTrans" cxnId="{D21F050C-6A86-42D1-B8DD-61A000D2E464}">
      <dgm:prSet/>
      <dgm:spPr/>
      <dgm:t>
        <a:bodyPr/>
        <a:lstStyle/>
        <a:p>
          <a:endParaRPr lang="en-US"/>
        </a:p>
      </dgm:t>
    </dgm:pt>
    <dgm:pt modelId="{E40FA7B5-A1F6-4862-830B-A98386ED9381}" type="sibTrans" cxnId="{D21F050C-6A86-42D1-B8DD-61A000D2E464}">
      <dgm:prSet/>
      <dgm:spPr/>
      <dgm:t>
        <a:bodyPr/>
        <a:lstStyle/>
        <a:p>
          <a:endParaRPr lang="en-US"/>
        </a:p>
      </dgm:t>
    </dgm:pt>
    <dgm:pt modelId="{F5A039FC-2E2F-455E-81CC-7E75387893F0}">
      <dgm:prSet custT="1"/>
      <dgm:spPr/>
      <dgm:t>
        <a:bodyPr/>
        <a:lstStyle/>
        <a:p>
          <a:r>
            <a:rPr lang="en-US" sz="1600" b="0" i="0" u="none" strike="noStrike" kern="1200" cap="none" dirty="0">
              <a:solidFill>
                <a:srgbClr val="FF0000"/>
              </a:solidFill>
              <a:latin typeface="Calibri" panose="020F0502020204030204" pitchFamily="34" charset="0"/>
              <a:ea typeface="Open Sans"/>
              <a:cs typeface="Open Sans"/>
            </a:rPr>
            <a:t>Insert Assessment Partners</a:t>
          </a:r>
        </a:p>
      </dgm:t>
    </dgm:pt>
    <dgm:pt modelId="{065468E9-10F1-4DBD-B9B9-593C361152A8}" type="parTrans" cxnId="{692B13BA-BC35-4216-A7E5-B0DA1DAF5EC1}">
      <dgm:prSet/>
      <dgm:spPr/>
      <dgm:t>
        <a:bodyPr/>
        <a:lstStyle/>
        <a:p>
          <a:endParaRPr lang="en-US"/>
        </a:p>
      </dgm:t>
    </dgm:pt>
    <dgm:pt modelId="{C5451EE7-B7F1-40B8-807D-DF87BFBBC97E}" type="sibTrans" cxnId="{692B13BA-BC35-4216-A7E5-B0DA1DAF5EC1}">
      <dgm:prSet/>
      <dgm:spPr/>
      <dgm:t>
        <a:bodyPr/>
        <a:lstStyle/>
        <a:p>
          <a:endParaRPr lang="en-US"/>
        </a:p>
      </dgm:t>
    </dgm:pt>
    <dgm:pt modelId="{A49B7EA3-2CD2-4E3E-8C7D-3299A358D9D9}">
      <dgm:prSet custT="1"/>
      <dgm:spPr/>
      <dgm:t>
        <a:bodyPr/>
        <a:lstStyle/>
        <a:p>
          <a:r>
            <a:rPr lang="en-US" sz="1600" b="0" i="0" u="none" strike="noStrike" cap="none" dirty="0">
              <a:solidFill>
                <a:srgbClr val="FF0000"/>
              </a:solidFill>
              <a:latin typeface="Calibri" panose="020F0502020204030204" pitchFamily="34" charset="0"/>
              <a:ea typeface="Open Sans"/>
              <a:cs typeface="Open Sans"/>
              <a:sym typeface="Open Sans"/>
            </a:rPr>
            <a:t>Insert Referral Partners</a:t>
          </a:r>
        </a:p>
      </dgm:t>
    </dgm:pt>
    <dgm:pt modelId="{BF1AD323-9C4E-4786-8F3F-6E3CEC025672}" type="parTrans" cxnId="{9A4F201A-6BEF-4B10-8043-F3DA39E832FD}">
      <dgm:prSet/>
      <dgm:spPr/>
      <dgm:t>
        <a:bodyPr/>
        <a:lstStyle/>
        <a:p>
          <a:endParaRPr lang="en-US"/>
        </a:p>
      </dgm:t>
    </dgm:pt>
    <dgm:pt modelId="{1053BADA-B84D-4DE7-8724-6AB4A8999BFB}" type="sibTrans" cxnId="{9A4F201A-6BEF-4B10-8043-F3DA39E832FD}">
      <dgm:prSet/>
      <dgm:spPr/>
      <dgm:t>
        <a:bodyPr/>
        <a:lstStyle/>
        <a:p>
          <a:endParaRPr lang="en-US"/>
        </a:p>
      </dgm:t>
    </dgm:pt>
    <dgm:pt modelId="{41BE473B-5058-4BBC-8BEE-8C1BA2B8D435}">
      <dgm:prSet custT="1"/>
      <dgm:spPr>
        <a:solidFill>
          <a:srgbClr val="E76D09"/>
        </a:solidFill>
      </dgm:spPr>
      <dgm:t>
        <a:bodyPr/>
        <a:lstStyle/>
        <a:p>
          <a:r>
            <a:rPr lang="en-US" sz="2000" b="1" i="0" dirty="0"/>
            <a:t>Referral Partners</a:t>
          </a:r>
          <a:endParaRPr lang="en-US" sz="2000" dirty="0"/>
        </a:p>
      </dgm:t>
    </dgm:pt>
    <dgm:pt modelId="{64661597-2504-41E2-8EB4-830BA3080444}" type="parTrans" cxnId="{AE0BBF42-8753-4E2C-87ED-EE69D59D6A21}">
      <dgm:prSet/>
      <dgm:spPr/>
      <dgm:t>
        <a:bodyPr/>
        <a:lstStyle/>
        <a:p>
          <a:endParaRPr lang="en-US"/>
        </a:p>
      </dgm:t>
    </dgm:pt>
    <dgm:pt modelId="{BFC050A8-C02E-4E69-9EE1-67548C852AB3}" type="sibTrans" cxnId="{AE0BBF42-8753-4E2C-87ED-EE69D59D6A21}">
      <dgm:prSet/>
      <dgm:spPr/>
      <dgm:t>
        <a:bodyPr/>
        <a:lstStyle/>
        <a:p>
          <a:endParaRPr lang="en-US"/>
        </a:p>
      </dgm:t>
    </dgm:pt>
    <dgm:pt modelId="{ECAE78BB-FF26-4AA1-8BE3-9AEA5C800A20}" type="pres">
      <dgm:prSet presAssocID="{106D26F7-8471-42EF-B2C3-5F4D9561C8EF}" presName="linear" presStyleCnt="0">
        <dgm:presLayoutVars>
          <dgm:animLvl val="lvl"/>
          <dgm:resizeHandles val="exact"/>
        </dgm:presLayoutVars>
      </dgm:prSet>
      <dgm:spPr/>
      <dgm:t>
        <a:bodyPr/>
        <a:lstStyle/>
        <a:p>
          <a:endParaRPr lang="en-US"/>
        </a:p>
      </dgm:t>
    </dgm:pt>
    <dgm:pt modelId="{970858D6-8A11-4A40-8DCD-1B9FADA58903}" type="pres">
      <dgm:prSet presAssocID="{B8B9547D-1B6C-4EE5-B4D1-9CF3AC491FD4}" presName="parentText" presStyleLbl="node1" presStyleIdx="0" presStyleCnt="3">
        <dgm:presLayoutVars>
          <dgm:chMax val="0"/>
          <dgm:bulletEnabled val="1"/>
        </dgm:presLayoutVars>
      </dgm:prSet>
      <dgm:spPr/>
      <dgm:t>
        <a:bodyPr/>
        <a:lstStyle/>
        <a:p>
          <a:endParaRPr lang="en-US"/>
        </a:p>
      </dgm:t>
    </dgm:pt>
    <dgm:pt modelId="{1CD1B1E2-F639-4DDF-A7A0-1DF4B4AA66B7}" type="pres">
      <dgm:prSet presAssocID="{B8B9547D-1B6C-4EE5-B4D1-9CF3AC491FD4}" presName="childText" presStyleLbl="revTx" presStyleIdx="0" presStyleCnt="3">
        <dgm:presLayoutVars>
          <dgm:bulletEnabled val="1"/>
        </dgm:presLayoutVars>
      </dgm:prSet>
      <dgm:spPr/>
      <dgm:t>
        <a:bodyPr/>
        <a:lstStyle/>
        <a:p>
          <a:endParaRPr lang="en-US"/>
        </a:p>
      </dgm:t>
    </dgm:pt>
    <dgm:pt modelId="{9C571531-27FB-4D3E-9EEA-D078549E111B}" type="pres">
      <dgm:prSet presAssocID="{B30238F7-10C2-46A3-987C-E2A22D405C20}" presName="parentText" presStyleLbl="node1" presStyleIdx="1" presStyleCnt="3" custLinFactNeighborX="-2923" custLinFactNeighborY="2630">
        <dgm:presLayoutVars>
          <dgm:chMax val="0"/>
          <dgm:bulletEnabled val="1"/>
        </dgm:presLayoutVars>
      </dgm:prSet>
      <dgm:spPr/>
      <dgm:t>
        <a:bodyPr/>
        <a:lstStyle/>
        <a:p>
          <a:endParaRPr lang="en-US"/>
        </a:p>
      </dgm:t>
    </dgm:pt>
    <dgm:pt modelId="{A08F9C78-1474-4185-9E79-FA2F3F302C5A}" type="pres">
      <dgm:prSet presAssocID="{B30238F7-10C2-46A3-987C-E2A22D405C20}" presName="childText" presStyleLbl="revTx" presStyleIdx="1" presStyleCnt="3">
        <dgm:presLayoutVars>
          <dgm:bulletEnabled val="1"/>
        </dgm:presLayoutVars>
      </dgm:prSet>
      <dgm:spPr/>
      <dgm:t>
        <a:bodyPr/>
        <a:lstStyle/>
        <a:p>
          <a:endParaRPr lang="en-US"/>
        </a:p>
      </dgm:t>
    </dgm:pt>
    <dgm:pt modelId="{B3BE5520-1201-48A9-943D-344BB130F7C4}" type="pres">
      <dgm:prSet presAssocID="{41BE473B-5058-4BBC-8BEE-8C1BA2B8D435}" presName="parentText" presStyleLbl="node1" presStyleIdx="2" presStyleCnt="3">
        <dgm:presLayoutVars>
          <dgm:chMax val="0"/>
          <dgm:bulletEnabled val="1"/>
        </dgm:presLayoutVars>
      </dgm:prSet>
      <dgm:spPr/>
      <dgm:t>
        <a:bodyPr/>
        <a:lstStyle/>
        <a:p>
          <a:endParaRPr lang="en-US"/>
        </a:p>
      </dgm:t>
    </dgm:pt>
    <dgm:pt modelId="{0F0B531C-4FF5-4EE4-B4A5-6A117070D93B}" type="pres">
      <dgm:prSet presAssocID="{41BE473B-5058-4BBC-8BEE-8C1BA2B8D435}" presName="childText" presStyleLbl="revTx" presStyleIdx="2" presStyleCnt="3">
        <dgm:presLayoutVars>
          <dgm:bulletEnabled val="1"/>
        </dgm:presLayoutVars>
      </dgm:prSet>
      <dgm:spPr/>
      <dgm:t>
        <a:bodyPr/>
        <a:lstStyle/>
        <a:p>
          <a:endParaRPr lang="en-US"/>
        </a:p>
      </dgm:t>
    </dgm:pt>
  </dgm:ptLst>
  <dgm:cxnLst>
    <dgm:cxn modelId="{D2E5C809-6E43-44D1-B94A-AC3B1252B1A9}" type="presOf" srcId="{106D26F7-8471-42EF-B2C3-5F4D9561C8EF}" destId="{ECAE78BB-FF26-4AA1-8BE3-9AEA5C800A20}" srcOrd="0" destOrd="0" presId="urn:microsoft.com/office/officeart/2005/8/layout/vList2"/>
    <dgm:cxn modelId="{D4B26226-D882-4D34-B1F5-151945EB4CCC}" srcId="{106D26F7-8471-42EF-B2C3-5F4D9561C8EF}" destId="{B8B9547D-1B6C-4EE5-B4D1-9CF3AC491FD4}" srcOrd="0" destOrd="0" parTransId="{F5DD8AF6-E0B9-47BF-BF37-DB69D2E2A165}" sibTransId="{6052CFAA-2395-4E65-A7B6-62B1301189C8}"/>
    <dgm:cxn modelId="{D21F050C-6A86-42D1-B8DD-61A000D2E464}" srcId="{106D26F7-8471-42EF-B2C3-5F4D9561C8EF}" destId="{B30238F7-10C2-46A3-987C-E2A22D405C20}" srcOrd="1" destOrd="0" parTransId="{BE55BCDD-E731-4C3F-9764-511820F6AC6C}" sibTransId="{E40FA7B5-A1F6-4862-830B-A98386ED9381}"/>
    <dgm:cxn modelId="{461E44A7-94D1-4D0B-9EFA-57208F0247F8}" type="presOf" srcId="{B30238F7-10C2-46A3-987C-E2A22D405C20}" destId="{9C571531-27FB-4D3E-9EEA-D078549E111B}" srcOrd="0" destOrd="0" presId="urn:microsoft.com/office/officeart/2005/8/layout/vList2"/>
    <dgm:cxn modelId="{2710AFC1-3222-4506-BFA6-8E79DD9314FD}" srcId="{B8B9547D-1B6C-4EE5-B4D1-9CF3AC491FD4}" destId="{60FF5770-D2E9-4B0A-A1F9-005886B27D1D}" srcOrd="0" destOrd="0" parTransId="{C1545BE3-6BCD-444A-BA98-F18F625B5043}" sibTransId="{B29A1DEE-0E08-42FE-B6FA-D5B69884EE09}"/>
    <dgm:cxn modelId="{692B13BA-BC35-4216-A7E5-B0DA1DAF5EC1}" srcId="{B30238F7-10C2-46A3-987C-E2A22D405C20}" destId="{F5A039FC-2E2F-455E-81CC-7E75387893F0}" srcOrd="0" destOrd="0" parTransId="{065468E9-10F1-4DBD-B9B9-593C361152A8}" sibTransId="{C5451EE7-B7F1-40B8-807D-DF87BFBBC97E}"/>
    <dgm:cxn modelId="{9A4F201A-6BEF-4B10-8043-F3DA39E832FD}" srcId="{41BE473B-5058-4BBC-8BEE-8C1BA2B8D435}" destId="{A49B7EA3-2CD2-4E3E-8C7D-3299A358D9D9}" srcOrd="0" destOrd="0" parTransId="{BF1AD323-9C4E-4786-8F3F-6E3CEC025672}" sibTransId="{1053BADA-B84D-4DE7-8724-6AB4A8999BFB}"/>
    <dgm:cxn modelId="{71A4E4FC-7F64-4BFB-9E3B-4F134BD22A19}" type="presOf" srcId="{B8B9547D-1B6C-4EE5-B4D1-9CF3AC491FD4}" destId="{970858D6-8A11-4A40-8DCD-1B9FADA58903}" srcOrd="0" destOrd="0" presId="urn:microsoft.com/office/officeart/2005/8/layout/vList2"/>
    <dgm:cxn modelId="{6802CA76-0734-4348-9A87-B1E5E9625608}" type="presOf" srcId="{A49B7EA3-2CD2-4E3E-8C7D-3299A358D9D9}" destId="{0F0B531C-4FF5-4EE4-B4A5-6A117070D93B}" srcOrd="0" destOrd="0" presId="urn:microsoft.com/office/officeart/2005/8/layout/vList2"/>
    <dgm:cxn modelId="{B447CFEA-D53E-41D1-9758-1893275560BA}" type="presOf" srcId="{60FF5770-D2E9-4B0A-A1F9-005886B27D1D}" destId="{1CD1B1E2-F639-4DDF-A7A0-1DF4B4AA66B7}" srcOrd="0" destOrd="0" presId="urn:microsoft.com/office/officeart/2005/8/layout/vList2"/>
    <dgm:cxn modelId="{C73D01B3-FE2E-4B56-A058-6D2F9FDFDB68}" type="presOf" srcId="{41BE473B-5058-4BBC-8BEE-8C1BA2B8D435}" destId="{B3BE5520-1201-48A9-943D-344BB130F7C4}" srcOrd="0" destOrd="0" presId="urn:microsoft.com/office/officeart/2005/8/layout/vList2"/>
    <dgm:cxn modelId="{AE0BBF42-8753-4E2C-87ED-EE69D59D6A21}" srcId="{106D26F7-8471-42EF-B2C3-5F4D9561C8EF}" destId="{41BE473B-5058-4BBC-8BEE-8C1BA2B8D435}" srcOrd="2" destOrd="0" parTransId="{64661597-2504-41E2-8EB4-830BA3080444}" sibTransId="{BFC050A8-C02E-4E69-9EE1-67548C852AB3}"/>
    <dgm:cxn modelId="{A60DF4F2-EB87-4384-9DBE-542E734980BB}" type="presOf" srcId="{F5A039FC-2E2F-455E-81CC-7E75387893F0}" destId="{A08F9C78-1474-4185-9E79-FA2F3F302C5A}" srcOrd="0" destOrd="0" presId="urn:microsoft.com/office/officeart/2005/8/layout/vList2"/>
    <dgm:cxn modelId="{858F4D97-41DA-4260-89CD-6550F9D80FD0}" type="presParOf" srcId="{ECAE78BB-FF26-4AA1-8BE3-9AEA5C800A20}" destId="{970858D6-8A11-4A40-8DCD-1B9FADA58903}" srcOrd="0" destOrd="0" presId="urn:microsoft.com/office/officeart/2005/8/layout/vList2"/>
    <dgm:cxn modelId="{F7BBCF04-CBC4-4848-9848-11CD391921CE}" type="presParOf" srcId="{ECAE78BB-FF26-4AA1-8BE3-9AEA5C800A20}" destId="{1CD1B1E2-F639-4DDF-A7A0-1DF4B4AA66B7}" srcOrd="1" destOrd="0" presId="urn:microsoft.com/office/officeart/2005/8/layout/vList2"/>
    <dgm:cxn modelId="{9BBB3783-06B7-4979-AFEB-35AB7C079645}" type="presParOf" srcId="{ECAE78BB-FF26-4AA1-8BE3-9AEA5C800A20}" destId="{9C571531-27FB-4D3E-9EEA-D078549E111B}" srcOrd="2" destOrd="0" presId="urn:microsoft.com/office/officeart/2005/8/layout/vList2"/>
    <dgm:cxn modelId="{F8A5509A-BE1C-48BE-BCFA-05EAB557FB31}" type="presParOf" srcId="{ECAE78BB-FF26-4AA1-8BE3-9AEA5C800A20}" destId="{A08F9C78-1474-4185-9E79-FA2F3F302C5A}" srcOrd="3" destOrd="0" presId="urn:microsoft.com/office/officeart/2005/8/layout/vList2"/>
    <dgm:cxn modelId="{E4D43D09-EDD1-4376-85C7-F8DB184F3A32}" type="presParOf" srcId="{ECAE78BB-FF26-4AA1-8BE3-9AEA5C800A20}" destId="{B3BE5520-1201-48A9-943D-344BB130F7C4}" srcOrd="4" destOrd="0" presId="urn:microsoft.com/office/officeart/2005/8/layout/vList2"/>
    <dgm:cxn modelId="{1E1CD0F6-3001-4AE4-A8C5-5B201A241B02}" type="presParOf" srcId="{ECAE78BB-FF26-4AA1-8BE3-9AEA5C800A20}" destId="{0F0B531C-4FF5-4EE4-B4A5-6A117070D93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CAE7BF-7162-4D3A-8E49-E6A7AAD0EA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2034F6F-09CF-4056-8BF3-25E6B4C3AB64}">
      <dgm:prSet/>
      <dgm:spPr/>
      <dgm:t>
        <a:bodyPr/>
        <a:lstStyle/>
        <a:p>
          <a:r>
            <a:rPr lang="en-US" b="0" i="0" dirty="0">
              <a:latin typeface="Calibri" panose="020F0502020204030204" pitchFamily="34" charset="0"/>
            </a:rPr>
            <a:t>Lead Agency and Assessment Partners place households on the  List within 3 days of  assessment</a:t>
          </a:r>
          <a:endParaRPr lang="en-US" b="0" dirty="0">
            <a:latin typeface="Calibri" panose="020F0502020204030204" pitchFamily="34" charset="0"/>
          </a:endParaRPr>
        </a:p>
      </dgm:t>
    </dgm:pt>
    <dgm:pt modelId="{5989CDCC-034E-4350-A385-BBF682A81629}" type="parTrans" cxnId="{4E1D0679-E5E5-4D1D-A000-0CDFE579D34A}">
      <dgm:prSet/>
      <dgm:spPr/>
      <dgm:t>
        <a:bodyPr/>
        <a:lstStyle/>
        <a:p>
          <a:endParaRPr lang="en-US"/>
        </a:p>
      </dgm:t>
    </dgm:pt>
    <dgm:pt modelId="{64B99793-F8DC-4996-8B77-9951E66E3280}" type="sibTrans" cxnId="{4E1D0679-E5E5-4D1D-A000-0CDFE579D34A}">
      <dgm:prSet/>
      <dgm:spPr/>
      <dgm:t>
        <a:bodyPr/>
        <a:lstStyle/>
        <a:p>
          <a:endParaRPr lang="en-US"/>
        </a:p>
      </dgm:t>
    </dgm:pt>
    <dgm:pt modelId="{778FC7FA-94CE-4192-9062-701B2FAB231E}">
      <dgm:prSet/>
      <dgm:spPr/>
      <dgm:t>
        <a:bodyPr/>
        <a:lstStyle/>
        <a:p>
          <a:r>
            <a:rPr lang="en-US" b="0" i="0" dirty="0">
              <a:latin typeface="Calibri" panose="020F0502020204030204" pitchFamily="34" charset="0"/>
            </a:rPr>
            <a:t>Managed by the Local Lead Agency</a:t>
          </a:r>
          <a:endParaRPr lang="en-US" b="0" dirty="0">
            <a:latin typeface="Calibri" panose="020F0502020204030204" pitchFamily="34" charset="0"/>
          </a:endParaRPr>
        </a:p>
      </dgm:t>
    </dgm:pt>
    <dgm:pt modelId="{2694D4EF-2010-43EF-8E8A-57F48C9CDE72}" type="parTrans" cxnId="{DFFC8B78-7708-4211-A616-0AB41F701638}">
      <dgm:prSet/>
      <dgm:spPr/>
      <dgm:t>
        <a:bodyPr/>
        <a:lstStyle/>
        <a:p>
          <a:endParaRPr lang="en-US"/>
        </a:p>
      </dgm:t>
    </dgm:pt>
    <dgm:pt modelId="{FF549007-2411-49FD-A063-22EB29FFB6A9}" type="sibTrans" cxnId="{DFFC8B78-7708-4211-A616-0AB41F701638}">
      <dgm:prSet/>
      <dgm:spPr/>
      <dgm:t>
        <a:bodyPr/>
        <a:lstStyle/>
        <a:p>
          <a:endParaRPr lang="en-US"/>
        </a:p>
      </dgm:t>
    </dgm:pt>
    <dgm:pt modelId="{E0F96B55-FFF6-4AA3-AA52-6349AA1E0803}">
      <dgm:prSet/>
      <dgm:spPr/>
      <dgm:t>
        <a:bodyPr/>
        <a:lstStyle/>
        <a:p>
          <a:r>
            <a:rPr lang="en-US" b="0" i="0" dirty="0">
              <a:latin typeface="Calibri" panose="020F0502020204030204" pitchFamily="34" charset="0"/>
            </a:rPr>
            <a:t>First generated from HMIS, then others added to the manually, outside of HMIS </a:t>
          </a:r>
          <a:endParaRPr lang="en-US" b="0" dirty="0">
            <a:latin typeface="Calibri" panose="020F0502020204030204" pitchFamily="34" charset="0"/>
          </a:endParaRPr>
        </a:p>
      </dgm:t>
    </dgm:pt>
    <dgm:pt modelId="{C196EFBB-A8B9-4206-9FC7-63D100876224}" type="parTrans" cxnId="{614B433F-FDA3-4A77-9D78-37BF47345DD9}">
      <dgm:prSet/>
      <dgm:spPr/>
      <dgm:t>
        <a:bodyPr/>
        <a:lstStyle/>
        <a:p>
          <a:endParaRPr lang="en-US"/>
        </a:p>
      </dgm:t>
    </dgm:pt>
    <dgm:pt modelId="{3707BA77-A314-463F-95D8-D9AE3E93CCB1}" type="sibTrans" cxnId="{614B433F-FDA3-4A77-9D78-37BF47345DD9}">
      <dgm:prSet/>
      <dgm:spPr/>
      <dgm:t>
        <a:bodyPr/>
        <a:lstStyle/>
        <a:p>
          <a:endParaRPr lang="en-US"/>
        </a:p>
      </dgm:t>
    </dgm:pt>
    <dgm:pt modelId="{BC8435FC-54BC-4103-8372-1E45750DC6AE}">
      <dgm:prSet/>
      <dgm:spPr/>
      <dgm:t>
        <a:bodyPr/>
        <a:lstStyle/>
        <a:p>
          <a:r>
            <a:rPr lang="en-US" b="0" i="0" dirty="0">
              <a:latin typeface="Calibri" panose="020F0502020204030204" pitchFamily="34" charset="0"/>
            </a:rPr>
            <a:t>Reviewed at least monthly by the Local Partnership</a:t>
          </a:r>
          <a:endParaRPr lang="en-US" b="0" dirty="0">
            <a:latin typeface="Calibri" panose="020F0502020204030204" pitchFamily="34" charset="0"/>
          </a:endParaRPr>
        </a:p>
      </dgm:t>
    </dgm:pt>
    <dgm:pt modelId="{B564078B-74BE-4941-A245-5CE6217F32E0}" type="parTrans" cxnId="{765FD4C5-7381-4844-84B8-5807ACA2ED3A}">
      <dgm:prSet/>
      <dgm:spPr/>
      <dgm:t>
        <a:bodyPr/>
        <a:lstStyle/>
        <a:p>
          <a:endParaRPr lang="en-US"/>
        </a:p>
      </dgm:t>
    </dgm:pt>
    <dgm:pt modelId="{D279BD93-81B2-4787-A9E7-38B635BCE8E3}" type="sibTrans" cxnId="{765FD4C5-7381-4844-84B8-5807ACA2ED3A}">
      <dgm:prSet/>
      <dgm:spPr/>
      <dgm:t>
        <a:bodyPr/>
        <a:lstStyle/>
        <a:p>
          <a:endParaRPr lang="en-US"/>
        </a:p>
      </dgm:t>
    </dgm:pt>
    <dgm:pt modelId="{AFBBDC67-ECFA-403F-9128-614ABBA24700}">
      <dgm:prSet/>
      <dgm:spPr/>
      <dgm:t>
        <a:bodyPr/>
        <a:lstStyle/>
        <a:p>
          <a:r>
            <a:rPr lang="en-US" b="0" i="0" dirty="0">
              <a:latin typeface="Calibri" panose="020F0502020204030204" pitchFamily="34" charset="0"/>
            </a:rPr>
            <a:t>Refer and enroll from List into housing projects according to the prioritization policy</a:t>
          </a:r>
          <a:endParaRPr lang="en-US" b="0" dirty="0">
            <a:latin typeface="Calibri" panose="020F0502020204030204" pitchFamily="34" charset="0"/>
          </a:endParaRPr>
        </a:p>
      </dgm:t>
    </dgm:pt>
    <dgm:pt modelId="{2AF56E0E-4ECE-455B-9F00-A3D3C5506EBE}" type="parTrans" cxnId="{1C1DCA4B-3EE6-46E3-A9F5-59CBEED44851}">
      <dgm:prSet/>
      <dgm:spPr/>
      <dgm:t>
        <a:bodyPr/>
        <a:lstStyle/>
        <a:p>
          <a:endParaRPr lang="en-US"/>
        </a:p>
      </dgm:t>
    </dgm:pt>
    <dgm:pt modelId="{158FB1CC-E549-4851-8850-4B7DEF143C84}" type="sibTrans" cxnId="{1C1DCA4B-3EE6-46E3-A9F5-59CBEED44851}">
      <dgm:prSet/>
      <dgm:spPr/>
      <dgm:t>
        <a:bodyPr/>
        <a:lstStyle/>
        <a:p>
          <a:endParaRPr lang="en-US"/>
        </a:p>
      </dgm:t>
    </dgm:pt>
    <dgm:pt modelId="{700305ED-C129-4DCA-8026-EA0746C3BCF0}" type="pres">
      <dgm:prSet presAssocID="{EECAE7BF-7162-4D3A-8E49-E6A7AAD0EA45}" presName="diagram" presStyleCnt="0">
        <dgm:presLayoutVars>
          <dgm:dir/>
          <dgm:resizeHandles val="exact"/>
        </dgm:presLayoutVars>
      </dgm:prSet>
      <dgm:spPr/>
      <dgm:t>
        <a:bodyPr/>
        <a:lstStyle/>
        <a:p>
          <a:endParaRPr lang="en-US"/>
        </a:p>
      </dgm:t>
    </dgm:pt>
    <dgm:pt modelId="{BFC523AF-41E2-42BE-BDD6-0892871CCB58}" type="pres">
      <dgm:prSet presAssocID="{F2034F6F-09CF-4056-8BF3-25E6B4C3AB64}" presName="node" presStyleLbl="node1" presStyleIdx="0" presStyleCnt="5">
        <dgm:presLayoutVars>
          <dgm:bulletEnabled val="1"/>
        </dgm:presLayoutVars>
      </dgm:prSet>
      <dgm:spPr/>
      <dgm:t>
        <a:bodyPr/>
        <a:lstStyle/>
        <a:p>
          <a:endParaRPr lang="en-US"/>
        </a:p>
      </dgm:t>
    </dgm:pt>
    <dgm:pt modelId="{D8813C71-E697-4882-902B-7C6150D0B24E}" type="pres">
      <dgm:prSet presAssocID="{64B99793-F8DC-4996-8B77-9951E66E3280}" presName="sibTrans" presStyleCnt="0"/>
      <dgm:spPr/>
    </dgm:pt>
    <dgm:pt modelId="{F39CE993-F3A5-4C59-918E-442593123564}" type="pres">
      <dgm:prSet presAssocID="{778FC7FA-94CE-4192-9062-701B2FAB231E}" presName="node" presStyleLbl="node1" presStyleIdx="1" presStyleCnt="5">
        <dgm:presLayoutVars>
          <dgm:bulletEnabled val="1"/>
        </dgm:presLayoutVars>
      </dgm:prSet>
      <dgm:spPr/>
      <dgm:t>
        <a:bodyPr/>
        <a:lstStyle/>
        <a:p>
          <a:endParaRPr lang="en-US"/>
        </a:p>
      </dgm:t>
    </dgm:pt>
    <dgm:pt modelId="{4477C1B3-7AAE-420E-86F0-BF385837DBCB}" type="pres">
      <dgm:prSet presAssocID="{FF549007-2411-49FD-A063-22EB29FFB6A9}" presName="sibTrans" presStyleCnt="0"/>
      <dgm:spPr/>
    </dgm:pt>
    <dgm:pt modelId="{2F417218-5B89-4B52-A39F-E940290D16DF}" type="pres">
      <dgm:prSet presAssocID="{E0F96B55-FFF6-4AA3-AA52-6349AA1E0803}" presName="node" presStyleLbl="node1" presStyleIdx="2" presStyleCnt="5">
        <dgm:presLayoutVars>
          <dgm:bulletEnabled val="1"/>
        </dgm:presLayoutVars>
      </dgm:prSet>
      <dgm:spPr/>
      <dgm:t>
        <a:bodyPr/>
        <a:lstStyle/>
        <a:p>
          <a:endParaRPr lang="en-US"/>
        </a:p>
      </dgm:t>
    </dgm:pt>
    <dgm:pt modelId="{6FA036CC-9C8D-4248-8870-87C47749CD07}" type="pres">
      <dgm:prSet presAssocID="{3707BA77-A314-463F-95D8-D9AE3E93CCB1}" presName="sibTrans" presStyleCnt="0"/>
      <dgm:spPr/>
    </dgm:pt>
    <dgm:pt modelId="{42FBDFB7-F7FB-4BA4-ACC8-2F1A82212200}" type="pres">
      <dgm:prSet presAssocID="{BC8435FC-54BC-4103-8372-1E45750DC6AE}" presName="node" presStyleLbl="node1" presStyleIdx="3" presStyleCnt="5">
        <dgm:presLayoutVars>
          <dgm:bulletEnabled val="1"/>
        </dgm:presLayoutVars>
      </dgm:prSet>
      <dgm:spPr/>
      <dgm:t>
        <a:bodyPr/>
        <a:lstStyle/>
        <a:p>
          <a:endParaRPr lang="en-US"/>
        </a:p>
      </dgm:t>
    </dgm:pt>
    <dgm:pt modelId="{A763E251-F842-4EDC-9B69-2F4E1F32A410}" type="pres">
      <dgm:prSet presAssocID="{D279BD93-81B2-4787-A9E7-38B635BCE8E3}" presName="sibTrans" presStyleCnt="0"/>
      <dgm:spPr/>
    </dgm:pt>
    <dgm:pt modelId="{DD909A71-FEE4-4E07-BB01-A656632B28D1}" type="pres">
      <dgm:prSet presAssocID="{AFBBDC67-ECFA-403F-9128-614ABBA24700}" presName="node" presStyleLbl="node1" presStyleIdx="4" presStyleCnt="5">
        <dgm:presLayoutVars>
          <dgm:bulletEnabled val="1"/>
        </dgm:presLayoutVars>
      </dgm:prSet>
      <dgm:spPr/>
      <dgm:t>
        <a:bodyPr/>
        <a:lstStyle/>
        <a:p>
          <a:endParaRPr lang="en-US"/>
        </a:p>
      </dgm:t>
    </dgm:pt>
  </dgm:ptLst>
  <dgm:cxnLst>
    <dgm:cxn modelId="{BDD3AC9F-B00B-4D50-A506-EB2A61C76C1E}" type="presOf" srcId="{E0F96B55-FFF6-4AA3-AA52-6349AA1E0803}" destId="{2F417218-5B89-4B52-A39F-E940290D16DF}" srcOrd="0" destOrd="0" presId="urn:microsoft.com/office/officeart/2005/8/layout/default"/>
    <dgm:cxn modelId="{614B433F-FDA3-4A77-9D78-37BF47345DD9}" srcId="{EECAE7BF-7162-4D3A-8E49-E6A7AAD0EA45}" destId="{E0F96B55-FFF6-4AA3-AA52-6349AA1E0803}" srcOrd="2" destOrd="0" parTransId="{C196EFBB-A8B9-4206-9FC7-63D100876224}" sibTransId="{3707BA77-A314-463F-95D8-D9AE3E93CCB1}"/>
    <dgm:cxn modelId="{DFFC8B78-7708-4211-A616-0AB41F701638}" srcId="{EECAE7BF-7162-4D3A-8E49-E6A7AAD0EA45}" destId="{778FC7FA-94CE-4192-9062-701B2FAB231E}" srcOrd="1" destOrd="0" parTransId="{2694D4EF-2010-43EF-8E8A-57F48C9CDE72}" sibTransId="{FF549007-2411-49FD-A063-22EB29FFB6A9}"/>
    <dgm:cxn modelId="{F88D0CAC-A13E-4C12-845C-3DAA1B7A2BA8}" type="presOf" srcId="{BC8435FC-54BC-4103-8372-1E45750DC6AE}" destId="{42FBDFB7-F7FB-4BA4-ACC8-2F1A82212200}" srcOrd="0" destOrd="0" presId="urn:microsoft.com/office/officeart/2005/8/layout/default"/>
    <dgm:cxn modelId="{2B3E27F2-AF82-440E-9F2A-3C2E1C711D2F}" type="presOf" srcId="{F2034F6F-09CF-4056-8BF3-25E6B4C3AB64}" destId="{BFC523AF-41E2-42BE-BDD6-0892871CCB58}" srcOrd="0" destOrd="0" presId="urn:microsoft.com/office/officeart/2005/8/layout/default"/>
    <dgm:cxn modelId="{765FD4C5-7381-4844-84B8-5807ACA2ED3A}" srcId="{EECAE7BF-7162-4D3A-8E49-E6A7AAD0EA45}" destId="{BC8435FC-54BC-4103-8372-1E45750DC6AE}" srcOrd="3" destOrd="0" parTransId="{B564078B-74BE-4941-A245-5CE6217F32E0}" sibTransId="{D279BD93-81B2-4787-A9E7-38B635BCE8E3}"/>
    <dgm:cxn modelId="{1BD7A50D-36F6-4267-BED7-174C4950F7F5}" type="presOf" srcId="{778FC7FA-94CE-4192-9062-701B2FAB231E}" destId="{F39CE993-F3A5-4C59-918E-442593123564}" srcOrd="0" destOrd="0" presId="urn:microsoft.com/office/officeart/2005/8/layout/default"/>
    <dgm:cxn modelId="{4E1D0679-E5E5-4D1D-A000-0CDFE579D34A}" srcId="{EECAE7BF-7162-4D3A-8E49-E6A7AAD0EA45}" destId="{F2034F6F-09CF-4056-8BF3-25E6B4C3AB64}" srcOrd="0" destOrd="0" parTransId="{5989CDCC-034E-4350-A385-BBF682A81629}" sibTransId="{64B99793-F8DC-4996-8B77-9951E66E3280}"/>
    <dgm:cxn modelId="{37DC6C9B-EC69-4956-9672-8D2C77BCD2D3}" type="presOf" srcId="{AFBBDC67-ECFA-403F-9128-614ABBA24700}" destId="{DD909A71-FEE4-4E07-BB01-A656632B28D1}" srcOrd="0" destOrd="0" presId="urn:microsoft.com/office/officeart/2005/8/layout/default"/>
    <dgm:cxn modelId="{1C1DCA4B-3EE6-46E3-A9F5-59CBEED44851}" srcId="{EECAE7BF-7162-4D3A-8E49-E6A7AAD0EA45}" destId="{AFBBDC67-ECFA-403F-9128-614ABBA24700}" srcOrd="4" destOrd="0" parTransId="{2AF56E0E-4ECE-455B-9F00-A3D3C5506EBE}" sibTransId="{158FB1CC-E549-4851-8850-4B7DEF143C84}"/>
    <dgm:cxn modelId="{6ECAF988-CFC0-4004-82AB-D501C1632223}" type="presOf" srcId="{EECAE7BF-7162-4D3A-8E49-E6A7AAD0EA45}" destId="{700305ED-C129-4DCA-8026-EA0746C3BCF0}" srcOrd="0" destOrd="0" presId="urn:microsoft.com/office/officeart/2005/8/layout/default"/>
    <dgm:cxn modelId="{2B3F8CA9-EDA8-4942-B7BD-FB923C6D6BB6}" type="presParOf" srcId="{700305ED-C129-4DCA-8026-EA0746C3BCF0}" destId="{BFC523AF-41E2-42BE-BDD6-0892871CCB58}" srcOrd="0" destOrd="0" presId="urn:microsoft.com/office/officeart/2005/8/layout/default"/>
    <dgm:cxn modelId="{3EA78F05-ED58-4E95-9E49-AA9F1D6F1703}" type="presParOf" srcId="{700305ED-C129-4DCA-8026-EA0746C3BCF0}" destId="{D8813C71-E697-4882-902B-7C6150D0B24E}" srcOrd="1" destOrd="0" presId="urn:microsoft.com/office/officeart/2005/8/layout/default"/>
    <dgm:cxn modelId="{E11FCD98-AD8A-418E-BD40-E34B485356FE}" type="presParOf" srcId="{700305ED-C129-4DCA-8026-EA0746C3BCF0}" destId="{F39CE993-F3A5-4C59-918E-442593123564}" srcOrd="2" destOrd="0" presId="urn:microsoft.com/office/officeart/2005/8/layout/default"/>
    <dgm:cxn modelId="{C69A87FC-E050-448E-9137-ACCAA772E79E}" type="presParOf" srcId="{700305ED-C129-4DCA-8026-EA0746C3BCF0}" destId="{4477C1B3-7AAE-420E-86F0-BF385837DBCB}" srcOrd="3" destOrd="0" presId="urn:microsoft.com/office/officeart/2005/8/layout/default"/>
    <dgm:cxn modelId="{4AD0B14F-BE0B-413D-85F0-D7B4182A4699}" type="presParOf" srcId="{700305ED-C129-4DCA-8026-EA0746C3BCF0}" destId="{2F417218-5B89-4B52-A39F-E940290D16DF}" srcOrd="4" destOrd="0" presId="urn:microsoft.com/office/officeart/2005/8/layout/default"/>
    <dgm:cxn modelId="{173D439B-02B5-429B-B0BD-D4CAE1183D18}" type="presParOf" srcId="{700305ED-C129-4DCA-8026-EA0746C3BCF0}" destId="{6FA036CC-9C8D-4248-8870-87C47749CD07}" srcOrd="5" destOrd="0" presId="urn:microsoft.com/office/officeart/2005/8/layout/default"/>
    <dgm:cxn modelId="{5D34A4C2-E315-4436-A8B8-54100CA59815}" type="presParOf" srcId="{700305ED-C129-4DCA-8026-EA0746C3BCF0}" destId="{42FBDFB7-F7FB-4BA4-ACC8-2F1A82212200}" srcOrd="6" destOrd="0" presId="urn:microsoft.com/office/officeart/2005/8/layout/default"/>
    <dgm:cxn modelId="{7F60B55B-CC83-46BD-840F-5304DC290E26}" type="presParOf" srcId="{700305ED-C129-4DCA-8026-EA0746C3BCF0}" destId="{A763E251-F842-4EDC-9B69-2F4E1F32A410}" srcOrd="7" destOrd="0" presId="urn:microsoft.com/office/officeart/2005/8/layout/default"/>
    <dgm:cxn modelId="{F9BD235A-65AC-4AD8-8B0C-458D47236562}" type="presParOf" srcId="{700305ED-C129-4DCA-8026-EA0746C3BCF0}" destId="{DD909A71-FEE4-4E07-BB01-A656632B28D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1B324F-E8C7-42AA-A995-DFDB4D3CBCD3}"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0AF634A1-50DA-407A-809C-6E9370713B5C}">
      <dgm:prSet custT="1"/>
      <dgm:spPr/>
      <dgm:t>
        <a:bodyPr/>
        <a:lstStyle/>
        <a:p>
          <a:pPr algn="ctr">
            <a:spcAft>
              <a:spcPct val="35000"/>
            </a:spcAft>
          </a:pPr>
          <a:r>
            <a:rPr lang="en-US" sz="1800" b="1" i="0" dirty="0">
              <a:solidFill>
                <a:schemeClr val="tx2">
                  <a:lumMod val="50000"/>
                </a:schemeClr>
              </a:solidFill>
              <a:latin typeface="Open Sans" panose="020B0604020202020204" charset="0"/>
              <a:ea typeface="Open Sans" panose="020B0604020202020204" charset="0"/>
              <a:cs typeface="Open Sans" panose="020B0604020202020204" charset="0"/>
            </a:rPr>
            <a:t>Permanent Supportive Housing (Shelter + Care): </a:t>
          </a:r>
        </a:p>
        <a:p>
          <a:pPr algn="ctr">
            <a:spcAft>
              <a:spcPts val="0"/>
            </a:spcAft>
          </a:pPr>
          <a:r>
            <a:rPr lang="en-US" sz="1800" b="0" i="0" dirty="0">
              <a:solidFill>
                <a:schemeClr val="tx2">
                  <a:lumMod val="50000"/>
                </a:schemeClr>
              </a:solidFill>
              <a:latin typeface="Open Sans" panose="020B0604020202020204" charset="0"/>
              <a:ea typeface="Open Sans" panose="020B0604020202020204" charset="0"/>
              <a:cs typeface="Open Sans" panose="020B0604020202020204" charset="0"/>
            </a:rPr>
            <a:t>Order of priority + </a:t>
          </a:r>
        </a:p>
        <a:p>
          <a:pPr algn="ctr">
            <a:spcAft>
              <a:spcPct val="35000"/>
            </a:spcAft>
          </a:pPr>
          <a:r>
            <a:rPr lang="en-US" sz="1800" b="0" i="0" dirty="0">
              <a:solidFill>
                <a:schemeClr val="tx2">
                  <a:lumMod val="50000"/>
                </a:schemeClr>
              </a:solidFill>
              <a:latin typeface="Open Sans" panose="020B0604020202020204" charset="0"/>
              <a:ea typeface="Open Sans" panose="020B0604020202020204" charset="0"/>
              <a:cs typeface="Open Sans" panose="020B0604020202020204" charset="0"/>
            </a:rPr>
            <a:t>program-specific eligibility (e.g., youth, CRT, etc.)</a:t>
          </a:r>
          <a:endParaRPr lang="en-US" sz="1800" dirty="0">
            <a:solidFill>
              <a:schemeClr val="tx2">
                <a:lumMod val="50000"/>
              </a:schemeClr>
            </a:solidFill>
            <a:latin typeface="Open Sans" panose="020B0604020202020204" charset="0"/>
            <a:ea typeface="Open Sans" panose="020B0604020202020204" charset="0"/>
            <a:cs typeface="Open Sans" panose="020B0604020202020204" charset="0"/>
          </a:endParaRPr>
        </a:p>
      </dgm:t>
    </dgm:pt>
    <dgm:pt modelId="{3546C410-00CD-481F-BDF8-B7698C6547F3}" type="parTrans" cxnId="{3AB9A8F1-1D1F-414C-8110-B68E671027CC}">
      <dgm:prSet/>
      <dgm:spPr/>
      <dgm:t>
        <a:bodyPr/>
        <a:lstStyle/>
        <a:p>
          <a:endParaRPr lang="en-US"/>
        </a:p>
      </dgm:t>
    </dgm:pt>
    <dgm:pt modelId="{98438B9B-AF50-4D06-9164-C5FD6BA94CB1}" type="sibTrans" cxnId="{3AB9A8F1-1D1F-414C-8110-B68E671027CC}">
      <dgm:prSet/>
      <dgm:spPr/>
      <dgm:t>
        <a:bodyPr/>
        <a:lstStyle/>
        <a:p>
          <a:endParaRPr lang="en-US"/>
        </a:p>
      </dgm:t>
    </dgm:pt>
    <dgm:pt modelId="{896EC7F2-21BD-4DB9-9394-94CB9371764A}">
      <dgm:prSet custT="1"/>
      <dgm:spPr/>
      <dgm:t>
        <a:bodyPr/>
        <a:lstStyle/>
        <a:p>
          <a:r>
            <a:rPr lang="en-US" sz="1700" b="1" i="0" dirty="0">
              <a:solidFill>
                <a:schemeClr val="tx2">
                  <a:lumMod val="50000"/>
                </a:schemeClr>
              </a:solidFill>
              <a:latin typeface="Open Sans" panose="020B0604020202020204" charset="0"/>
              <a:ea typeface="Open Sans" panose="020B0604020202020204" charset="0"/>
              <a:cs typeface="Open Sans" panose="020B0604020202020204" charset="0"/>
            </a:rPr>
            <a:t>Rapid Re-housing (RRH): </a:t>
          </a:r>
          <a:endParaRPr lang="en-US" sz="1700" b="1" dirty="0">
            <a:solidFill>
              <a:schemeClr val="tx2">
                <a:lumMod val="50000"/>
              </a:schemeClr>
            </a:solidFill>
            <a:latin typeface="Open Sans" panose="020B0604020202020204" charset="0"/>
            <a:ea typeface="Open Sans" panose="020B0604020202020204" charset="0"/>
            <a:cs typeface="Open Sans" panose="020B0604020202020204" charset="0"/>
          </a:endParaRPr>
        </a:p>
      </dgm:t>
    </dgm:pt>
    <dgm:pt modelId="{AC8EC74B-42D6-4874-AC9D-708E6EB1CC9A}" type="parTrans" cxnId="{0574BFB9-D551-46E8-9B2D-577F93A1352E}">
      <dgm:prSet/>
      <dgm:spPr/>
      <dgm:t>
        <a:bodyPr/>
        <a:lstStyle/>
        <a:p>
          <a:endParaRPr lang="en-US"/>
        </a:p>
      </dgm:t>
    </dgm:pt>
    <dgm:pt modelId="{85417DA4-F026-42DB-91A4-BA47E5FF8BC7}" type="sibTrans" cxnId="{0574BFB9-D551-46E8-9B2D-577F93A1352E}">
      <dgm:prSet/>
      <dgm:spPr/>
      <dgm:t>
        <a:bodyPr/>
        <a:lstStyle/>
        <a:p>
          <a:endParaRPr lang="en-US"/>
        </a:p>
      </dgm:t>
    </dgm:pt>
    <dgm:pt modelId="{A5A902B7-67FB-4770-8C61-48F87C389B4E}">
      <dgm:prSet custT="1"/>
      <dgm:spPr/>
      <dgm:t>
        <a:bodyPr/>
        <a:lstStyle/>
        <a:p>
          <a:r>
            <a:rPr lang="en-US" sz="1700" b="0" i="0" dirty="0">
              <a:solidFill>
                <a:schemeClr val="tx2">
                  <a:lumMod val="50000"/>
                </a:schemeClr>
              </a:solidFill>
              <a:latin typeface="Open Sans" panose="020B0604020202020204" charset="0"/>
              <a:ea typeface="Open Sans" panose="020B0604020202020204" charset="0"/>
              <a:cs typeface="Open Sans" panose="020B0604020202020204" charset="0"/>
            </a:rPr>
            <a:t>Short-Term RRH: First-come, first-serve basis to households that screen in for short-term Level of Assistance</a:t>
          </a:r>
          <a:endParaRPr lang="en-US" sz="1700" dirty="0">
            <a:solidFill>
              <a:schemeClr val="tx2">
                <a:lumMod val="50000"/>
              </a:schemeClr>
            </a:solidFill>
            <a:latin typeface="Open Sans" panose="020B0604020202020204" charset="0"/>
            <a:ea typeface="Open Sans" panose="020B0604020202020204" charset="0"/>
            <a:cs typeface="Open Sans" panose="020B0604020202020204" charset="0"/>
          </a:endParaRPr>
        </a:p>
      </dgm:t>
    </dgm:pt>
    <dgm:pt modelId="{CF047402-9942-4124-9C41-35E9B846828E}" type="parTrans" cxnId="{729E12B8-5B09-42F1-BBBE-F3E3EF15775C}">
      <dgm:prSet/>
      <dgm:spPr/>
      <dgm:t>
        <a:bodyPr/>
        <a:lstStyle/>
        <a:p>
          <a:endParaRPr lang="en-US"/>
        </a:p>
      </dgm:t>
    </dgm:pt>
    <dgm:pt modelId="{C8033A34-D319-49C0-BFD4-C4C95422499A}" type="sibTrans" cxnId="{729E12B8-5B09-42F1-BBBE-F3E3EF15775C}">
      <dgm:prSet/>
      <dgm:spPr/>
      <dgm:t>
        <a:bodyPr/>
        <a:lstStyle/>
        <a:p>
          <a:endParaRPr lang="en-US"/>
        </a:p>
      </dgm:t>
    </dgm:pt>
    <dgm:pt modelId="{20B41687-4619-49D2-A7CB-2A81B865AB78}">
      <dgm:prSet custT="1"/>
      <dgm:spPr/>
      <dgm:t>
        <a:bodyPr/>
        <a:lstStyle/>
        <a:p>
          <a:r>
            <a:rPr lang="en-US" sz="1700" b="0" i="0" dirty="0">
              <a:solidFill>
                <a:schemeClr val="tx2">
                  <a:lumMod val="50000"/>
                </a:schemeClr>
              </a:solidFill>
              <a:latin typeface="Open Sans" panose="020B0604020202020204" charset="0"/>
              <a:ea typeface="Open Sans" panose="020B0604020202020204" charset="0"/>
              <a:cs typeface="Open Sans" panose="020B0604020202020204" charset="0"/>
            </a:rPr>
            <a:t>Medium-Term RRH: Order of priority for households that screen into medium-term Level of Assistance</a:t>
          </a:r>
          <a:endParaRPr lang="en-US" sz="1700" dirty="0">
            <a:solidFill>
              <a:schemeClr val="tx2">
                <a:lumMod val="50000"/>
              </a:schemeClr>
            </a:solidFill>
            <a:latin typeface="Open Sans" panose="020B0604020202020204" charset="0"/>
            <a:ea typeface="Open Sans" panose="020B0604020202020204" charset="0"/>
            <a:cs typeface="Open Sans" panose="020B0604020202020204" charset="0"/>
          </a:endParaRPr>
        </a:p>
      </dgm:t>
    </dgm:pt>
    <dgm:pt modelId="{C2B00E16-E82E-4AAB-8394-D7B88EFDA3D7}" type="parTrans" cxnId="{F214AD6B-D999-4DAF-8FF2-953CB82AD28E}">
      <dgm:prSet/>
      <dgm:spPr/>
      <dgm:t>
        <a:bodyPr/>
        <a:lstStyle/>
        <a:p>
          <a:endParaRPr lang="en-US"/>
        </a:p>
      </dgm:t>
    </dgm:pt>
    <dgm:pt modelId="{A1EF238E-E1C2-4F8E-943B-712214F269AB}" type="sibTrans" cxnId="{F214AD6B-D999-4DAF-8FF2-953CB82AD28E}">
      <dgm:prSet/>
      <dgm:spPr/>
      <dgm:t>
        <a:bodyPr/>
        <a:lstStyle/>
        <a:p>
          <a:endParaRPr lang="en-US"/>
        </a:p>
      </dgm:t>
    </dgm:pt>
    <dgm:pt modelId="{688420CC-4BB0-434A-88B4-73AD1B8ABF1E}" type="pres">
      <dgm:prSet presAssocID="{D11B324F-E8C7-42AA-A995-DFDB4D3CBCD3}" presName="compositeShape" presStyleCnt="0">
        <dgm:presLayoutVars>
          <dgm:chMax val="2"/>
          <dgm:dir/>
          <dgm:resizeHandles val="exact"/>
        </dgm:presLayoutVars>
      </dgm:prSet>
      <dgm:spPr/>
      <dgm:t>
        <a:bodyPr/>
        <a:lstStyle/>
        <a:p>
          <a:endParaRPr lang="en-US"/>
        </a:p>
      </dgm:t>
    </dgm:pt>
    <dgm:pt modelId="{92735A45-CEA4-4C88-8040-E0FA8446C533}" type="pres">
      <dgm:prSet presAssocID="{0AF634A1-50DA-407A-809C-6E9370713B5C}" presName="upArrow" presStyleLbl="node1" presStyleIdx="0" presStyleCnt="2" custAng="20073738" custLinFactNeighborX="13050" custLinFactNeighborY="1202"/>
      <dgm:spPr/>
    </dgm:pt>
    <dgm:pt modelId="{8DCFF085-1D3A-4865-8C33-466A8CC894E1}" type="pres">
      <dgm:prSet presAssocID="{0AF634A1-50DA-407A-809C-6E9370713B5C}" presName="upArrowText" presStyleLbl="revTx" presStyleIdx="0" presStyleCnt="2" custScaleX="126160" custLinFactNeighborX="17985" custLinFactNeighborY="-744">
        <dgm:presLayoutVars>
          <dgm:chMax val="0"/>
          <dgm:bulletEnabled val="1"/>
        </dgm:presLayoutVars>
      </dgm:prSet>
      <dgm:spPr/>
      <dgm:t>
        <a:bodyPr/>
        <a:lstStyle/>
        <a:p>
          <a:endParaRPr lang="en-US"/>
        </a:p>
      </dgm:t>
    </dgm:pt>
    <dgm:pt modelId="{B2E34460-B8FE-49E2-B797-3DFE10F550A7}" type="pres">
      <dgm:prSet presAssocID="{896EC7F2-21BD-4DB9-9394-94CB9371764A}" presName="downArrow" presStyleLbl="node1" presStyleIdx="1" presStyleCnt="2" custAng="20068049"/>
      <dgm:spPr/>
    </dgm:pt>
    <dgm:pt modelId="{1393A257-EDBB-4EFA-87F3-82BCB9341666}" type="pres">
      <dgm:prSet presAssocID="{896EC7F2-21BD-4DB9-9394-94CB9371764A}" presName="downArrowText" presStyleLbl="revTx" presStyleIdx="1" presStyleCnt="2" custScaleX="112484" custLinFactNeighborX="7225" custLinFactNeighborY="-10366">
        <dgm:presLayoutVars>
          <dgm:chMax val="0"/>
          <dgm:bulletEnabled val="1"/>
        </dgm:presLayoutVars>
      </dgm:prSet>
      <dgm:spPr/>
      <dgm:t>
        <a:bodyPr/>
        <a:lstStyle/>
        <a:p>
          <a:endParaRPr lang="en-US"/>
        </a:p>
      </dgm:t>
    </dgm:pt>
  </dgm:ptLst>
  <dgm:cxnLst>
    <dgm:cxn modelId="{F214AD6B-D999-4DAF-8FF2-953CB82AD28E}" srcId="{896EC7F2-21BD-4DB9-9394-94CB9371764A}" destId="{20B41687-4619-49D2-A7CB-2A81B865AB78}" srcOrd="1" destOrd="0" parTransId="{C2B00E16-E82E-4AAB-8394-D7B88EFDA3D7}" sibTransId="{A1EF238E-E1C2-4F8E-943B-712214F269AB}"/>
    <dgm:cxn modelId="{729E12B8-5B09-42F1-BBBE-F3E3EF15775C}" srcId="{896EC7F2-21BD-4DB9-9394-94CB9371764A}" destId="{A5A902B7-67FB-4770-8C61-48F87C389B4E}" srcOrd="0" destOrd="0" parTransId="{CF047402-9942-4124-9C41-35E9B846828E}" sibTransId="{C8033A34-D319-49C0-BFD4-C4C95422499A}"/>
    <dgm:cxn modelId="{9C914497-9B47-4332-9E71-04FD12D14A6F}" type="presOf" srcId="{A5A902B7-67FB-4770-8C61-48F87C389B4E}" destId="{1393A257-EDBB-4EFA-87F3-82BCB9341666}" srcOrd="0" destOrd="1" presId="urn:microsoft.com/office/officeart/2005/8/layout/arrow4"/>
    <dgm:cxn modelId="{C8BE035F-38DB-40ED-93A8-DD6675BB332D}" type="presOf" srcId="{896EC7F2-21BD-4DB9-9394-94CB9371764A}" destId="{1393A257-EDBB-4EFA-87F3-82BCB9341666}" srcOrd="0" destOrd="0" presId="urn:microsoft.com/office/officeart/2005/8/layout/arrow4"/>
    <dgm:cxn modelId="{CCB5FCF7-C00B-492B-9882-64D2BF2D65F1}" type="presOf" srcId="{20B41687-4619-49D2-A7CB-2A81B865AB78}" destId="{1393A257-EDBB-4EFA-87F3-82BCB9341666}" srcOrd="0" destOrd="2" presId="urn:microsoft.com/office/officeart/2005/8/layout/arrow4"/>
    <dgm:cxn modelId="{3AB9A8F1-1D1F-414C-8110-B68E671027CC}" srcId="{D11B324F-E8C7-42AA-A995-DFDB4D3CBCD3}" destId="{0AF634A1-50DA-407A-809C-6E9370713B5C}" srcOrd="0" destOrd="0" parTransId="{3546C410-00CD-481F-BDF8-B7698C6547F3}" sibTransId="{98438B9B-AF50-4D06-9164-C5FD6BA94CB1}"/>
    <dgm:cxn modelId="{C15BD67A-345B-4C46-BE68-45E7037C674B}" type="presOf" srcId="{D11B324F-E8C7-42AA-A995-DFDB4D3CBCD3}" destId="{688420CC-4BB0-434A-88B4-73AD1B8ABF1E}" srcOrd="0" destOrd="0" presId="urn:microsoft.com/office/officeart/2005/8/layout/arrow4"/>
    <dgm:cxn modelId="{0574BFB9-D551-46E8-9B2D-577F93A1352E}" srcId="{D11B324F-E8C7-42AA-A995-DFDB4D3CBCD3}" destId="{896EC7F2-21BD-4DB9-9394-94CB9371764A}" srcOrd="1" destOrd="0" parTransId="{AC8EC74B-42D6-4874-AC9D-708E6EB1CC9A}" sibTransId="{85417DA4-F026-42DB-91A4-BA47E5FF8BC7}"/>
    <dgm:cxn modelId="{8C93A128-872F-48D5-AFD3-BD0D361CDF91}" type="presOf" srcId="{0AF634A1-50DA-407A-809C-6E9370713B5C}" destId="{8DCFF085-1D3A-4865-8C33-466A8CC894E1}" srcOrd="0" destOrd="0" presId="urn:microsoft.com/office/officeart/2005/8/layout/arrow4"/>
    <dgm:cxn modelId="{3D964CE8-9A29-4EE9-9824-BEC19D016C88}" type="presParOf" srcId="{688420CC-4BB0-434A-88B4-73AD1B8ABF1E}" destId="{92735A45-CEA4-4C88-8040-E0FA8446C533}" srcOrd="0" destOrd="0" presId="urn:microsoft.com/office/officeart/2005/8/layout/arrow4"/>
    <dgm:cxn modelId="{C2F05BF2-CC5B-41B4-81A0-DC6FB386B3DC}" type="presParOf" srcId="{688420CC-4BB0-434A-88B4-73AD1B8ABF1E}" destId="{8DCFF085-1D3A-4865-8C33-466A8CC894E1}" srcOrd="1" destOrd="0" presId="urn:microsoft.com/office/officeart/2005/8/layout/arrow4"/>
    <dgm:cxn modelId="{E945E2E6-03AF-4CAD-B347-D6779B7AE5BE}" type="presParOf" srcId="{688420CC-4BB0-434A-88B4-73AD1B8ABF1E}" destId="{B2E34460-B8FE-49E2-B797-3DFE10F550A7}" srcOrd="2" destOrd="0" presId="urn:microsoft.com/office/officeart/2005/8/layout/arrow4"/>
    <dgm:cxn modelId="{37651B2C-2116-4B77-9AB6-9C0BE736BA9C}" type="presParOf" srcId="{688420CC-4BB0-434A-88B4-73AD1B8ABF1E}" destId="{1393A257-EDBB-4EFA-87F3-82BCB9341666}"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A137B9-EE49-47DB-87CC-624AAD68CC20}"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6CB16751-380B-49E8-BA05-473EBE1A51E1}">
      <dgm:prSet custT="1"/>
      <dgm:spPr/>
      <dgm:t>
        <a:bodyPr/>
        <a:lstStyle/>
        <a:p>
          <a:pPr>
            <a:lnSpc>
              <a:spcPct val="100000"/>
            </a:lnSpc>
            <a:spcAft>
              <a:spcPts val="600"/>
            </a:spcAft>
          </a:pPr>
          <a:r>
            <a:rPr lang="en-US" sz="1800" dirty="0">
              <a:solidFill>
                <a:schemeClr val="bg2"/>
              </a:solidFill>
              <a:latin typeface="Open Sans" panose="020B0604020202020204" charset="0"/>
              <a:ea typeface="Open Sans" panose="020B0604020202020204" charset="0"/>
              <a:cs typeface="Open Sans" panose="020B0604020202020204" charset="0"/>
            </a:rPr>
            <a:t>Victim service providers and non-victim service providers work together to ensure equal access to Coordinated Entry and all housing-related resources</a:t>
          </a:r>
        </a:p>
      </dgm:t>
    </dgm:pt>
    <dgm:pt modelId="{E20221CF-7064-4FA7-A9EF-CBA0383C9C6C}" type="parTrans" cxnId="{BB03C8AB-2EC3-45F2-9CD8-E74BEAB6F7E0}">
      <dgm:prSet/>
      <dgm:spPr/>
      <dgm:t>
        <a:bodyPr/>
        <a:lstStyle/>
        <a:p>
          <a:endParaRPr lang="en-US"/>
        </a:p>
      </dgm:t>
    </dgm:pt>
    <dgm:pt modelId="{6CF9F371-6BF5-48E4-855E-0124B1F01DF1}" type="sibTrans" cxnId="{BB03C8AB-2EC3-45F2-9CD8-E74BEAB6F7E0}">
      <dgm:prSet/>
      <dgm:spPr/>
      <dgm:t>
        <a:bodyPr/>
        <a:lstStyle/>
        <a:p>
          <a:endParaRPr lang="en-US"/>
        </a:p>
      </dgm:t>
    </dgm:pt>
    <dgm:pt modelId="{20BB0544-F339-4D1F-8286-769AFC96B18F}">
      <dgm:prSet custT="1"/>
      <dgm:spPr/>
      <dgm:t>
        <a:bodyPr/>
        <a:lstStyle/>
        <a:p>
          <a:r>
            <a:rPr lang="en-US" sz="1800" dirty="0">
              <a:solidFill>
                <a:schemeClr val="bg2"/>
              </a:solidFill>
              <a:latin typeface="Open Sans" panose="020B0604020202020204" charset="0"/>
              <a:ea typeface="Open Sans" panose="020B0604020202020204" charset="0"/>
              <a:cs typeface="Open Sans" panose="020B0604020202020204" charset="0"/>
            </a:rPr>
            <a:t>Client choice around where to access Coordinated Entry and be served</a:t>
          </a:r>
        </a:p>
      </dgm:t>
    </dgm:pt>
    <dgm:pt modelId="{FDB3E548-A674-41B5-8E5F-0B01FCFB2F39}" type="parTrans" cxnId="{65FA3178-42B7-4E4B-BF2F-F7BD975834DE}">
      <dgm:prSet/>
      <dgm:spPr/>
      <dgm:t>
        <a:bodyPr/>
        <a:lstStyle/>
        <a:p>
          <a:endParaRPr lang="en-US"/>
        </a:p>
      </dgm:t>
    </dgm:pt>
    <dgm:pt modelId="{F4406F9B-7F39-46F9-A33B-383994AF8C0A}" type="sibTrans" cxnId="{65FA3178-42B7-4E4B-BF2F-F7BD975834DE}">
      <dgm:prSet/>
      <dgm:spPr/>
      <dgm:t>
        <a:bodyPr/>
        <a:lstStyle/>
        <a:p>
          <a:endParaRPr lang="en-US"/>
        </a:p>
      </dgm:t>
    </dgm:pt>
    <dgm:pt modelId="{2A1A899A-9222-44E6-9F47-F6707522962F}" type="pres">
      <dgm:prSet presAssocID="{8BA137B9-EE49-47DB-87CC-624AAD68CC20}" presName="Name0" presStyleCnt="0">
        <dgm:presLayoutVars>
          <dgm:dir/>
        </dgm:presLayoutVars>
      </dgm:prSet>
      <dgm:spPr/>
      <dgm:t>
        <a:bodyPr/>
        <a:lstStyle/>
        <a:p>
          <a:endParaRPr lang="en-US"/>
        </a:p>
      </dgm:t>
    </dgm:pt>
    <dgm:pt modelId="{16CB1118-D0C1-4ECF-B947-E9AF502CD50D}" type="pres">
      <dgm:prSet presAssocID="{6CB16751-380B-49E8-BA05-473EBE1A51E1}" presName="noChildren" presStyleCnt="0"/>
      <dgm:spPr/>
    </dgm:pt>
    <dgm:pt modelId="{FE186442-D030-4D26-8AB8-973EE7A70DD4}" type="pres">
      <dgm:prSet presAssocID="{6CB16751-380B-49E8-BA05-473EBE1A51E1}" presName="gap" presStyleCnt="0"/>
      <dgm:spPr/>
    </dgm:pt>
    <dgm:pt modelId="{407693B5-8494-4B2E-AF1A-F9D9234997F3}" type="pres">
      <dgm:prSet presAssocID="{6CB16751-380B-49E8-BA05-473EBE1A51E1}" presName="medCircle2" presStyleLbl="vennNode1" presStyleIdx="0" presStyleCnt="2"/>
      <dgm:spPr>
        <a:solidFill>
          <a:schemeClr val="tx1">
            <a:lumMod val="75000"/>
            <a:alpha val="50000"/>
          </a:schemeClr>
        </a:solidFill>
      </dgm:spPr>
    </dgm:pt>
    <dgm:pt modelId="{43B1F429-1C41-4CA9-84FC-F9B40C297AFD}" type="pres">
      <dgm:prSet presAssocID="{6CB16751-380B-49E8-BA05-473EBE1A51E1}" presName="txLvlOnly1" presStyleLbl="revTx" presStyleIdx="0" presStyleCnt="2" custScaleX="98344" custScaleY="102209"/>
      <dgm:spPr/>
      <dgm:t>
        <a:bodyPr/>
        <a:lstStyle/>
        <a:p>
          <a:endParaRPr lang="en-US"/>
        </a:p>
      </dgm:t>
    </dgm:pt>
    <dgm:pt modelId="{43389F59-FE6E-4BD6-B08E-452A62E65E41}" type="pres">
      <dgm:prSet presAssocID="{20BB0544-F339-4D1F-8286-769AFC96B18F}" presName="noChildren" presStyleCnt="0"/>
      <dgm:spPr/>
    </dgm:pt>
    <dgm:pt modelId="{99A57A75-8C10-4ADC-B6A6-6C9B61CDA190}" type="pres">
      <dgm:prSet presAssocID="{20BB0544-F339-4D1F-8286-769AFC96B18F}" presName="gap" presStyleCnt="0"/>
      <dgm:spPr/>
    </dgm:pt>
    <dgm:pt modelId="{86EA1C42-3428-4463-AFC3-75F3CB62B406}" type="pres">
      <dgm:prSet presAssocID="{20BB0544-F339-4D1F-8286-769AFC96B18F}" presName="medCircle2" presStyleLbl="vennNode1" presStyleIdx="1" presStyleCnt="2"/>
      <dgm:spPr>
        <a:solidFill>
          <a:schemeClr val="tx1">
            <a:lumMod val="75000"/>
            <a:alpha val="50000"/>
          </a:schemeClr>
        </a:solidFill>
      </dgm:spPr>
    </dgm:pt>
    <dgm:pt modelId="{C1AF9566-24AE-4F05-BE16-5B365BC5F542}" type="pres">
      <dgm:prSet presAssocID="{20BB0544-F339-4D1F-8286-769AFC96B18F}" presName="txLvlOnly1" presStyleLbl="revTx" presStyleIdx="1" presStyleCnt="2"/>
      <dgm:spPr/>
      <dgm:t>
        <a:bodyPr/>
        <a:lstStyle/>
        <a:p>
          <a:endParaRPr lang="en-US"/>
        </a:p>
      </dgm:t>
    </dgm:pt>
  </dgm:ptLst>
  <dgm:cxnLst>
    <dgm:cxn modelId="{211ED10C-CD68-48FF-B5F7-269D3B29F73B}" type="presOf" srcId="{20BB0544-F339-4D1F-8286-769AFC96B18F}" destId="{C1AF9566-24AE-4F05-BE16-5B365BC5F542}" srcOrd="0" destOrd="0" presId="urn:microsoft.com/office/officeart/2008/layout/VerticalCircleList"/>
    <dgm:cxn modelId="{F48A1387-77A0-4130-9718-A2B43DDB64C8}" type="presOf" srcId="{8BA137B9-EE49-47DB-87CC-624AAD68CC20}" destId="{2A1A899A-9222-44E6-9F47-F6707522962F}" srcOrd="0" destOrd="0" presId="urn:microsoft.com/office/officeart/2008/layout/VerticalCircleList"/>
    <dgm:cxn modelId="{978DE1C9-3365-4BA6-8E16-833D782C52E3}" type="presOf" srcId="{6CB16751-380B-49E8-BA05-473EBE1A51E1}" destId="{43B1F429-1C41-4CA9-84FC-F9B40C297AFD}" srcOrd="0" destOrd="0" presId="urn:microsoft.com/office/officeart/2008/layout/VerticalCircleList"/>
    <dgm:cxn modelId="{65FA3178-42B7-4E4B-BF2F-F7BD975834DE}" srcId="{8BA137B9-EE49-47DB-87CC-624AAD68CC20}" destId="{20BB0544-F339-4D1F-8286-769AFC96B18F}" srcOrd="1" destOrd="0" parTransId="{FDB3E548-A674-41B5-8E5F-0B01FCFB2F39}" sibTransId="{F4406F9B-7F39-46F9-A33B-383994AF8C0A}"/>
    <dgm:cxn modelId="{BB03C8AB-2EC3-45F2-9CD8-E74BEAB6F7E0}" srcId="{8BA137B9-EE49-47DB-87CC-624AAD68CC20}" destId="{6CB16751-380B-49E8-BA05-473EBE1A51E1}" srcOrd="0" destOrd="0" parTransId="{E20221CF-7064-4FA7-A9EF-CBA0383C9C6C}" sibTransId="{6CF9F371-6BF5-48E4-855E-0124B1F01DF1}"/>
    <dgm:cxn modelId="{4D3624D9-62A7-4BFD-84CC-6378E325C62E}" type="presParOf" srcId="{2A1A899A-9222-44E6-9F47-F6707522962F}" destId="{16CB1118-D0C1-4ECF-B947-E9AF502CD50D}" srcOrd="0" destOrd="0" presId="urn:microsoft.com/office/officeart/2008/layout/VerticalCircleList"/>
    <dgm:cxn modelId="{FDC96030-D0C9-4FC9-B5BF-F6FBD6227116}" type="presParOf" srcId="{16CB1118-D0C1-4ECF-B947-E9AF502CD50D}" destId="{FE186442-D030-4D26-8AB8-973EE7A70DD4}" srcOrd="0" destOrd="0" presId="urn:microsoft.com/office/officeart/2008/layout/VerticalCircleList"/>
    <dgm:cxn modelId="{B051EC86-7D1E-40D6-BA0E-0C26CDD369E1}" type="presParOf" srcId="{16CB1118-D0C1-4ECF-B947-E9AF502CD50D}" destId="{407693B5-8494-4B2E-AF1A-F9D9234997F3}" srcOrd="1" destOrd="0" presId="urn:microsoft.com/office/officeart/2008/layout/VerticalCircleList"/>
    <dgm:cxn modelId="{18A085D7-03D9-49DD-AA81-2DD68656A395}" type="presParOf" srcId="{16CB1118-D0C1-4ECF-B947-E9AF502CD50D}" destId="{43B1F429-1C41-4CA9-84FC-F9B40C297AFD}" srcOrd="2" destOrd="0" presId="urn:microsoft.com/office/officeart/2008/layout/VerticalCircleList"/>
    <dgm:cxn modelId="{D9A0D1A6-A942-4751-A003-DE8D9A4CA23A}" type="presParOf" srcId="{2A1A899A-9222-44E6-9F47-F6707522962F}" destId="{43389F59-FE6E-4BD6-B08E-452A62E65E41}" srcOrd="1" destOrd="0" presId="urn:microsoft.com/office/officeart/2008/layout/VerticalCircleList"/>
    <dgm:cxn modelId="{57F0DA8E-352C-4FBE-8CAD-8F9FD02C878C}" type="presParOf" srcId="{43389F59-FE6E-4BD6-B08E-452A62E65E41}" destId="{99A57A75-8C10-4ADC-B6A6-6C9B61CDA190}" srcOrd="0" destOrd="0" presId="urn:microsoft.com/office/officeart/2008/layout/VerticalCircleList"/>
    <dgm:cxn modelId="{CFB7396F-4DC6-4AB3-9BA5-D284640A9A51}" type="presParOf" srcId="{43389F59-FE6E-4BD6-B08E-452A62E65E41}" destId="{86EA1C42-3428-4463-AFC3-75F3CB62B406}" srcOrd="1" destOrd="0" presId="urn:microsoft.com/office/officeart/2008/layout/VerticalCircleList"/>
    <dgm:cxn modelId="{6DFBD8C2-6C1D-4153-804C-8D5F1D413836}" type="presParOf" srcId="{43389F59-FE6E-4BD6-B08E-452A62E65E41}" destId="{C1AF9566-24AE-4F05-BE16-5B365BC5F542}"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BA137B9-EE49-47DB-87CC-624AAD68CC20}"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6CB16751-380B-49E8-BA05-473EBE1A51E1}">
      <dgm:prSet custT="1"/>
      <dgm:spPr/>
      <dgm:t>
        <a:bodyPr/>
        <a:lstStyle/>
        <a:p>
          <a:pPr>
            <a:lnSpc>
              <a:spcPct val="100000"/>
            </a:lnSpc>
            <a:spcAft>
              <a:spcPts val="600"/>
            </a:spcAft>
          </a:pPr>
          <a:r>
            <a:rPr lang="en-US" sz="1800" dirty="0">
              <a:solidFill>
                <a:schemeClr val="bg2"/>
              </a:solidFill>
              <a:latin typeface="Open Sans" panose="020B0604020202020204" charset="0"/>
              <a:ea typeface="Open Sans" panose="020B0604020202020204" charset="0"/>
              <a:cs typeface="Open Sans" panose="020B0604020202020204" charset="0"/>
            </a:rPr>
            <a:t>All partners trained in safety planning and clearly explain options of data sharing for clients to make an informed, safe decision</a:t>
          </a:r>
        </a:p>
      </dgm:t>
    </dgm:pt>
    <dgm:pt modelId="{E20221CF-7064-4FA7-A9EF-CBA0383C9C6C}" type="parTrans" cxnId="{BB03C8AB-2EC3-45F2-9CD8-E74BEAB6F7E0}">
      <dgm:prSet/>
      <dgm:spPr/>
      <dgm:t>
        <a:bodyPr/>
        <a:lstStyle/>
        <a:p>
          <a:endParaRPr lang="en-US"/>
        </a:p>
      </dgm:t>
    </dgm:pt>
    <dgm:pt modelId="{6CF9F371-6BF5-48E4-855E-0124B1F01DF1}" type="sibTrans" cxnId="{BB03C8AB-2EC3-45F2-9CD8-E74BEAB6F7E0}">
      <dgm:prSet/>
      <dgm:spPr/>
      <dgm:t>
        <a:bodyPr/>
        <a:lstStyle/>
        <a:p>
          <a:endParaRPr lang="en-US"/>
        </a:p>
      </dgm:t>
    </dgm:pt>
    <dgm:pt modelId="{20BB0544-F339-4D1F-8286-769AFC96B18F}">
      <dgm:prSet custT="1"/>
      <dgm:spPr/>
      <dgm:t>
        <a:bodyPr/>
        <a:lstStyle/>
        <a:p>
          <a:r>
            <a:rPr lang="en-US" sz="1800" dirty="0">
              <a:solidFill>
                <a:schemeClr val="bg2"/>
              </a:solidFill>
              <a:latin typeface="Open Sans" panose="020B0604020202020204" charset="0"/>
              <a:ea typeface="Open Sans" panose="020B0604020202020204" charset="0"/>
              <a:cs typeface="Open Sans" panose="020B0604020202020204" charset="0"/>
            </a:rPr>
            <a:t>Survivors have the option of having a non-identifiable unique ID to be placed on the Master List</a:t>
          </a:r>
        </a:p>
      </dgm:t>
    </dgm:pt>
    <dgm:pt modelId="{FDB3E548-A674-41B5-8E5F-0B01FCFB2F39}" type="parTrans" cxnId="{65FA3178-42B7-4E4B-BF2F-F7BD975834DE}">
      <dgm:prSet/>
      <dgm:spPr/>
      <dgm:t>
        <a:bodyPr/>
        <a:lstStyle/>
        <a:p>
          <a:endParaRPr lang="en-US"/>
        </a:p>
      </dgm:t>
    </dgm:pt>
    <dgm:pt modelId="{F4406F9B-7F39-46F9-A33B-383994AF8C0A}" type="sibTrans" cxnId="{65FA3178-42B7-4E4B-BF2F-F7BD975834DE}">
      <dgm:prSet/>
      <dgm:spPr/>
      <dgm:t>
        <a:bodyPr/>
        <a:lstStyle/>
        <a:p>
          <a:endParaRPr lang="en-US"/>
        </a:p>
      </dgm:t>
    </dgm:pt>
    <dgm:pt modelId="{4762DF99-C597-4A6A-8CB8-C8BB2AEE37F7}">
      <dgm:prSet custT="1"/>
      <dgm:spPr/>
      <dgm:t>
        <a:bodyPr/>
        <a:lstStyle/>
        <a:p>
          <a:pPr>
            <a:lnSpc>
              <a:spcPct val="100000"/>
            </a:lnSpc>
            <a:spcAft>
              <a:spcPts val="600"/>
            </a:spcAft>
          </a:pPr>
          <a:r>
            <a:rPr lang="en-US" sz="1800" dirty="0">
              <a:solidFill>
                <a:schemeClr val="bg2"/>
              </a:solidFill>
              <a:latin typeface="Open Sans" panose="020B0604020202020204" charset="0"/>
              <a:ea typeface="Open Sans" panose="020B0604020202020204" charset="0"/>
              <a:cs typeface="Open Sans" panose="020B0604020202020204" charset="0"/>
            </a:rPr>
            <a:t>Survivors assessed at DV agencies will </a:t>
          </a:r>
          <a:r>
            <a:rPr lang="en-US" sz="1800" b="1" i="1" dirty="0">
              <a:solidFill>
                <a:schemeClr val="bg2"/>
              </a:solidFill>
              <a:latin typeface="Open Sans" panose="020B0604020202020204" charset="0"/>
              <a:ea typeface="Open Sans" panose="020B0604020202020204" charset="0"/>
              <a:cs typeface="Open Sans" panose="020B0604020202020204" charset="0"/>
            </a:rPr>
            <a:t>not</a:t>
          </a:r>
          <a:r>
            <a:rPr lang="en-US" sz="1800" dirty="0">
              <a:solidFill>
                <a:schemeClr val="bg2"/>
              </a:solidFill>
              <a:latin typeface="Open Sans" panose="020B0604020202020204" charset="0"/>
              <a:ea typeface="Open Sans" panose="020B0604020202020204" charset="0"/>
              <a:cs typeface="Open Sans" panose="020B0604020202020204" charset="0"/>
            </a:rPr>
            <a:t> be entered into HMIS</a:t>
          </a:r>
        </a:p>
      </dgm:t>
    </dgm:pt>
    <dgm:pt modelId="{ECF306F9-A3D8-459B-84CC-24C5EF705E16}" type="parTrans" cxnId="{05D008EC-7437-499D-B31F-38F4697BD1ED}">
      <dgm:prSet/>
      <dgm:spPr/>
      <dgm:t>
        <a:bodyPr/>
        <a:lstStyle/>
        <a:p>
          <a:endParaRPr lang="en-US"/>
        </a:p>
      </dgm:t>
    </dgm:pt>
    <dgm:pt modelId="{3099FA62-1A92-4F98-8A73-F34A1CD8A721}" type="sibTrans" cxnId="{05D008EC-7437-499D-B31F-38F4697BD1ED}">
      <dgm:prSet/>
      <dgm:spPr/>
      <dgm:t>
        <a:bodyPr/>
        <a:lstStyle/>
        <a:p>
          <a:endParaRPr lang="en-US"/>
        </a:p>
      </dgm:t>
    </dgm:pt>
    <dgm:pt modelId="{2A1A899A-9222-44E6-9F47-F6707522962F}" type="pres">
      <dgm:prSet presAssocID="{8BA137B9-EE49-47DB-87CC-624AAD68CC20}" presName="Name0" presStyleCnt="0">
        <dgm:presLayoutVars>
          <dgm:dir/>
        </dgm:presLayoutVars>
      </dgm:prSet>
      <dgm:spPr/>
      <dgm:t>
        <a:bodyPr/>
        <a:lstStyle/>
        <a:p>
          <a:endParaRPr lang="en-US"/>
        </a:p>
      </dgm:t>
    </dgm:pt>
    <dgm:pt modelId="{16CB1118-D0C1-4ECF-B947-E9AF502CD50D}" type="pres">
      <dgm:prSet presAssocID="{6CB16751-380B-49E8-BA05-473EBE1A51E1}" presName="noChildren" presStyleCnt="0"/>
      <dgm:spPr/>
    </dgm:pt>
    <dgm:pt modelId="{FE186442-D030-4D26-8AB8-973EE7A70DD4}" type="pres">
      <dgm:prSet presAssocID="{6CB16751-380B-49E8-BA05-473EBE1A51E1}" presName="gap" presStyleCnt="0"/>
      <dgm:spPr/>
    </dgm:pt>
    <dgm:pt modelId="{407693B5-8494-4B2E-AF1A-F9D9234997F3}" type="pres">
      <dgm:prSet presAssocID="{6CB16751-380B-49E8-BA05-473EBE1A51E1}" presName="medCircle2" presStyleLbl="vennNode1" presStyleIdx="0" presStyleCnt="3"/>
      <dgm:spPr>
        <a:solidFill>
          <a:schemeClr val="tx1">
            <a:lumMod val="75000"/>
            <a:alpha val="50000"/>
          </a:schemeClr>
        </a:solidFill>
      </dgm:spPr>
    </dgm:pt>
    <dgm:pt modelId="{43B1F429-1C41-4CA9-84FC-F9B40C297AFD}" type="pres">
      <dgm:prSet presAssocID="{6CB16751-380B-49E8-BA05-473EBE1A51E1}" presName="txLvlOnly1" presStyleLbl="revTx" presStyleIdx="0" presStyleCnt="3" custScaleX="98344" custScaleY="102209"/>
      <dgm:spPr/>
      <dgm:t>
        <a:bodyPr/>
        <a:lstStyle/>
        <a:p>
          <a:endParaRPr lang="en-US"/>
        </a:p>
      </dgm:t>
    </dgm:pt>
    <dgm:pt modelId="{F51B701C-EDB0-4086-A2C9-9D322C77EDD2}" type="pres">
      <dgm:prSet presAssocID="{4762DF99-C597-4A6A-8CB8-C8BB2AEE37F7}" presName="noChildren" presStyleCnt="0"/>
      <dgm:spPr/>
    </dgm:pt>
    <dgm:pt modelId="{C5D6F270-4842-47DC-B2B4-AF380796CCEE}" type="pres">
      <dgm:prSet presAssocID="{4762DF99-C597-4A6A-8CB8-C8BB2AEE37F7}" presName="gap" presStyleCnt="0"/>
      <dgm:spPr/>
    </dgm:pt>
    <dgm:pt modelId="{40238AF5-6B9F-4059-BBB4-48F776A965DA}" type="pres">
      <dgm:prSet presAssocID="{4762DF99-C597-4A6A-8CB8-C8BB2AEE37F7}" presName="medCircle2" presStyleLbl="vennNode1" presStyleIdx="1" presStyleCnt="3"/>
      <dgm:spPr>
        <a:solidFill>
          <a:schemeClr val="tx1">
            <a:lumMod val="75000"/>
            <a:alpha val="50000"/>
          </a:schemeClr>
        </a:solidFill>
      </dgm:spPr>
    </dgm:pt>
    <dgm:pt modelId="{B9154BCE-2F81-46D6-8DED-FE07A99B8C68}" type="pres">
      <dgm:prSet presAssocID="{4762DF99-C597-4A6A-8CB8-C8BB2AEE37F7}" presName="txLvlOnly1" presStyleLbl="revTx" presStyleIdx="1" presStyleCnt="3"/>
      <dgm:spPr/>
      <dgm:t>
        <a:bodyPr/>
        <a:lstStyle/>
        <a:p>
          <a:endParaRPr lang="en-US"/>
        </a:p>
      </dgm:t>
    </dgm:pt>
    <dgm:pt modelId="{43389F59-FE6E-4BD6-B08E-452A62E65E41}" type="pres">
      <dgm:prSet presAssocID="{20BB0544-F339-4D1F-8286-769AFC96B18F}" presName="noChildren" presStyleCnt="0"/>
      <dgm:spPr/>
    </dgm:pt>
    <dgm:pt modelId="{99A57A75-8C10-4ADC-B6A6-6C9B61CDA190}" type="pres">
      <dgm:prSet presAssocID="{20BB0544-F339-4D1F-8286-769AFC96B18F}" presName="gap" presStyleCnt="0"/>
      <dgm:spPr/>
    </dgm:pt>
    <dgm:pt modelId="{86EA1C42-3428-4463-AFC3-75F3CB62B406}" type="pres">
      <dgm:prSet presAssocID="{20BB0544-F339-4D1F-8286-769AFC96B18F}" presName="medCircle2" presStyleLbl="vennNode1" presStyleIdx="2" presStyleCnt="3"/>
      <dgm:spPr>
        <a:solidFill>
          <a:schemeClr val="tx1">
            <a:lumMod val="75000"/>
            <a:alpha val="50000"/>
          </a:schemeClr>
        </a:solidFill>
      </dgm:spPr>
    </dgm:pt>
    <dgm:pt modelId="{C1AF9566-24AE-4F05-BE16-5B365BC5F542}" type="pres">
      <dgm:prSet presAssocID="{20BB0544-F339-4D1F-8286-769AFC96B18F}" presName="txLvlOnly1" presStyleLbl="revTx" presStyleIdx="2" presStyleCnt="3"/>
      <dgm:spPr/>
      <dgm:t>
        <a:bodyPr/>
        <a:lstStyle/>
        <a:p>
          <a:endParaRPr lang="en-US"/>
        </a:p>
      </dgm:t>
    </dgm:pt>
  </dgm:ptLst>
  <dgm:cxnLst>
    <dgm:cxn modelId="{BB03C8AB-2EC3-45F2-9CD8-E74BEAB6F7E0}" srcId="{8BA137B9-EE49-47DB-87CC-624AAD68CC20}" destId="{6CB16751-380B-49E8-BA05-473EBE1A51E1}" srcOrd="0" destOrd="0" parTransId="{E20221CF-7064-4FA7-A9EF-CBA0383C9C6C}" sibTransId="{6CF9F371-6BF5-48E4-855E-0124B1F01DF1}"/>
    <dgm:cxn modelId="{4E035465-2128-43F3-8630-8F274F9A1E1B}" type="presOf" srcId="{8BA137B9-EE49-47DB-87CC-624AAD68CC20}" destId="{2A1A899A-9222-44E6-9F47-F6707522962F}" srcOrd="0" destOrd="0" presId="urn:microsoft.com/office/officeart/2008/layout/VerticalCircleList"/>
    <dgm:cxn modelId="{4C7476B5-00EA-4123-8757-E389228AC0E6}" type="presOf" srcId="{6CB16751-380B-49E8-BA05-473EBE1A51E1}" destId="{43B1F429-1C41-4CA9-84FC-F9B40C297AFD}" srcOrd="0" destOrd="0" presId="urn:microsoft.com/office/officeart/2008/layout/VerticalCircleList"/>
    <dgm:cxn modelId="{05D008EC-7437-499D-B31F-38F4697BD1ED}" srcId="{8BA137B9-EE49-47DB-87CC-624AAD68CC20}" destId="{4762DF99-C597-4A6A-8CB8-C8BB2AEE37F7}" srcOrd="1" destOrd="0" parTransId="{ECF306F9-A3D8-459B-84CC-24C5EF705E16}" sibTransId="{3099FA62-1A92-4F98-8A73-F34A1CD8A721}"/>
    <dgm:cxn modelId="{2369F64E-8F11-45D8-83DE-75FD4DEAA19E}" type="presOf" srcId="{4762DF99-C597-4A6A-8CB8-C8BB2AEE37F7}" destId="{B9154BCE-2F81-46D6-8DED-FE07A99B8C68}" srcOrd="0" destOrd="0" presId="urn:microsoft.com/office/officeart/2008/layout/VerticalCircleList"/>
    <dgm:cxn modelId="{30FFE3F6-1091-4E1A-BBDB-FABD9E63242A}" type="presOf" srcId="{20BB0544-F339-4D1F-8286-769AFC96B18F}" destId="{C1AF9566-24AE-4F05-BE16-5B365BC5F542}" srcOrd="0" destOrd="0" presId="urn:microsoft.com/office/officeart/2008/layout/VerticalCircleList"/>
    <dgm:cxn modelId="{65FA3178-42B7-4E4B-BF2F-F7BD975834DE}" srcId="{8BA137B9-EE49-47DB-87CC-624AAD68CC20}" destId="{20BB0544-F339-4D1F-8286-769AFC96B18F}" srcOrd="2" destOrd="0" parTransId="{FDB3E548-A674-41B5-8E5F-0B01FCFB2F39}" sibTransId="{F4406F9B-7F39-46F9-A33B-383994AF8C0A}"/>
    <dgm:cxn modelId="{42A835A9-8092-48BC-A599-13CAF80ADF82}" type="presParOf" srcId="{2A1A899A-9222-44E6-9F47-F6707522962F}" destId="{16CB1118-D0C1-4ECF-B947-E9AF502CD50D}" srcOrd="0" destOrd="0" presId="urn:microsoft.com/office/officeart/2008/layout/VerticalCircleList"/>
    <dgm:cxn modelId="{E60CEE60-F7C3-46C5-9291-315A4B491C09}" type="presParOf" srcId="{16CB1118-D0C1-4ECF-B947-E9AF502CD50D}" destId="{FE186442-D030-4D26-8AB8-973EE7A70DD4}" srcOrd="0" destOrd="0" presId="urn:microsoft.com/office/officeart/2008/layout/VerticalCircleList"/>
    <dgm:cxn modelId="{EA188290-0BCA-49AB-B9D7-29438740C5F7}" type="presParOf" srcId="{16CB1118-D0C1-4ECF-B947-E9AF502CD50D}" destId="{407693B5-8494-4B2E-AF1A-F9D9234997F3}" srcOrd="1" destOrd="0" presId="urn:microsoft.com/office/officeart/2008/layout/VerticalCircleList"/>
    <dgm:cxn modelId="{00A646E9-D88D-447A-987F-B7E60F48BE08}" type="presParOf" srcId="{16CB1118-D0C1-4ECF-B947-E9AF502CD50D}" destId="{43B1F429-1C41-4CA9-84FC-F9B40C297AFD}" srcOrd="2" destOrd="0" presId="urn:microsoft.com/office/officeart/2008/layout/VerticalCircleList"/>
    <dgm:cxn modelId="{C7A67808-8C4A-45C2-9E89-E712F4C93D8B}" type="presParOf" srcId="{2A1A899A-9222-44E6-9F47-F6707522962F}" destId="{F51B701C-EDB0-4086-A2C9-9D322C77EDD2}" srcOrd="1" destOrd="0" presId="urn:microsoft.com/office/officeart/2008/layout/VerticalCircleList"/>
    <dgm:cxn modelId="{D38D8500-683E-4681-86EC-DA5943C34987}" type="presParOf" srcId="{F51B701C-EDB0-4086-A2C9-9D322C77EDD2}" destId="{C5D6F270-4842-47DC-B2B4-AF380796CCEE}" srcOrd="0" destOrd="0" presId="urn:microsoft.com/office/officeart/2008/layout/VerticalCircleList"/>
    <dgm:cxn modelId="{E24F5676-27CF-4D96-831E-A82774F02B83}" type="presParOf" srcId="{F51B701C-EDB0-4086-A2C9-9D322C77EDD2}" destId="{40238AF5-6B9F-4059-BBB4-48F776A965DA}" srcOrd="1" destOrd="0" presId="urn:microsoft.com/office/officeart/2008/layout/VerticalCircleList"/>
    <dgm:cxn modelId="{42537A68-BA3F-46E5-83BE-58E5E5F9A8C7}" type="presParOf" srcId="{F51B701C-EDB0-4086-A2C9-9D322C77EDD2}" destId="{B9154BCE-2F81-46D6-8DED-FE07A99B8C68}" srcOrd="2" destOrd="0" presId="urn:microsoft.com/office/officeart/2008/layout/VerticalCircleList"/>
    <dgm:cxn modelId="{8D3F11CD-4C4A-4B92-A30E-5561A9CF1886}" type="presParOf" srcId="{2A1A899A-9222-44E6-9F47-F6707522962F}" destId="{43389F59-FE6E-4BD6-B08E-452A62E65E41}" srcOrd="2" destOrd="0" presId="urn:microsoft.com/office/officeart/2008/layout/VerticalCircleList"/>
    <dgm:cxn modelId="{B5E5494C-FF58-4745-83AB-81A82F295D2B}" type="presParOf" srcId="{43389F59-FE6E-4BD6-B08E-452A62E65E41}" destId="{99A57A75-8C10-4ADC-B6A6-6C9B61CDA190}" srcOrd="0" destOrd="0" presId="urn:microsoft.com/office/officeart/2008/layout/VerticalCircleList"/>
    <dgm:cxn modelId="{7C195614-5E75-4657-BA47-C062AF103C60}" type="presParOf" srcId="{43389F59-FE6E-4BD6-B08E-452A62E65E41}" destId="{86EA1C42-3428-4463-AFC3-75F3CB62B406}" srcOrd="1" destOrd="0" presId="urn:microsoft.com/office/officeart/2008/layout/VerticalCircleList"/>
    <dgm:cxn modelId="{A79A0397-4382-477C-8336-3D64AF65A9C2}" type="presParOf" srcId="{43389F59-FE6E-4BD6-B08E-452A62E65E41}" destId="{C1AF9566-24AE-4F05-BE16-5B365BC5F542}"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693B5-8494-4B2E-AF1A-F9D9234997F3}">
      <dsp:nvSpPr>
        <dsp:cNvPr id="0" name=""/>
        <dsp:cNvSpPr/>
      </dsp:nvSpPr>
      <dsp:spPr>
        <a:xfrm>
          <a:off x="349490" y="285501"/>
          <a:ext cx="1229372" cy="1229372"/>
        </a:xfrm>
        <a:prstGeom prst="ellipse">
          <a:avLst/>
        </a:prstGeom>
        <a:solidFill>
          <a:schemeClr val="tx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3B1F429-1C41-4CA9-84FC-F9B40C297AFD}">
      <dsp:nvSpPr>
        <dsp:cNvPr id="0" name=""/>
        <dsp:cNvSpPr/>
      </dsp:nvSpPr>
      <dsp:spPr>
        <a:xfrm>
          <a:off x="1018486" y="271922"/>
          <a:ext cx="6450533" cy="1256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100000"/>
            </a:lnSpc>
            <a:spcBef>
              <a:spcPct val="0"/>
            </a:spcBef>
            <a:spcAft>
              <a:spcPts val="600"/>
            </a:spcAft>
          </a:pPr>
          <a:r>
            <a:rPr lang="en-US" sz="1800" kern="1200" dirty="0">
              <a:solidFill>
                <a:schemeClr val="bg2"/>
              </a:solidFill>
              <a:latin typeface="Open Sans" panose="020B0604020202020204" charset="0"/>
              <a:ea typeface="Open Sans" panose="020B0604020202020204" charset="0"/>
              <a:cs typeface="Open Sans" panose="020B0604020202020204" charset="0"/>
            </a:rPr>
            <a:t>Victim service providers and non-victim service providers work together to ensure equal access to Coordinated Entry and all housing-related resources</a:t>
          </a:r>
        </a:p>
      </dsp:txBody>
      <dsp:txXfrm>
        <a:off x="1018486" y="271922"/>
        <a:ext cx="6450533" cy="1256529"/>
      </dsp:txXfrm>
    </dsp:sp>
    <dsp:sp modelId="{86EA1C42-3428-4463-AFC3-75F3CB62B406}">
      <dsp:nvSpPr>
        <dsp:cNvPr id="0" name=""/>
        <dsp:cNvSpPr/>
      </dsp:nvSpPr>
      <dsp:spPr>
        <a:xfrm>
          <a:off x="322335" y="1528452"/>
          <a:ext cx="1229372" cy="1229372"/>
        </a:xfrm>
        <a:prstGeom prst="ellipse">
          <a:avLst/>
        </a:prstGeom>
        <a:solidFill>
          <a:schemeClr val="tx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1AF9566-24AE-4F05-BE16-5B365BC5F542}">
      <dsp:nvSpPr>
        <dsp:cNvPr id="0" name=""/>
        <dsp:cNvSpPr/>
      </dsp:nvSpPr>
      <dsp:spPr>
        <a:xfrm>
          <a:off x="937021" y="1528452"/>
          <a:ext cx="6559153" cy="122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a:solidFill>
                <a:schemeClr val="bg2"/>
              </a:solidFill>
              <a:latin typeface="Open Sans" panose="020B0604020202020204" charset="0"/>
              <a:ea typeface="Open Sans" panose="020B0604020202020204" charset="0"/>
              <a:cs typeface="Open Sans" panose="020B0604020202020204" charset="0"/>
            </a:rPr>
            <a:t>Client choice around where to access Coordinated Entry and be served</a:t>
          </a:r>
        </a:p>
      </dsp:txBody>
      <dsp:txXfrm>
        <a:off x="937021" y="1528452"/>
        <a:ext cx="6559153" cy="12293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693B5-8494-4B2E-AF1A-F9D9234997F3}">
      <dsp:nvSpPr>
        <dsp:cNvPr id="0" name=""/>
        <dsp:cNvSpPr/>
      </dsp:nvSpPr>
      <dsp:spPr>
        <a:xfrm>
          <a:off x="323733" y="374231"/>
          <a:ext cx="1138770" cy="1138770"/>
        </a:xfrm>
        <a:prstGeom prst="ellipse">
          <a:avLst/>
        </a:prstGeom>
        <a:solidFill>
          <a:schemeClr val="tx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3B1F429-1C41-4CA9-84FC-F9B40C297AFD}">
      <dsp:nvSpPr>
        <dsp:cNvPr id="0" name=""/>
        <dsp:cNvSpPr/>
      </dsp:nvSpPr>
      <dsp:spPr>
        <a:xfrm>
          <a:off x="943426" y="361653"/>
          <a:ext cx="5975144" cy="1163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100000"/>
            </a:lnSpc>
            <a:spcBef>
              <a:spcPct val="0"/>
            </a:spcBef>
            <a:spcAft>
              <a:spcPts val="600"/>
            </a:spcAft>
          </a:pPr>
          <a:r>
            <a:rPr lang="en-US" sz="1800" kern="1200" dirty="0">
              <a:solidFill>
                <a:schemeClr val="bg2"/>
              </a:solidFill>
              <a:latin typeface="Open Sans" panose="020B0604020202020204" charset="0"/>
              <a:ea typeface="Open Sans" panose="020B0604020202020204" charset="0"/>
              <a:cs typeface="Open Sans" panose="020B0604020202020204" charset="0"/>
            </a:rPr>
            <a:t>All partners trained in safety planning and clearly explain options of data sharing for clients to make an informed, safe decision</a:t>
          </a:r>
        </a:p>
      </dsp:txBody>
      <dsp:txXfrm>
        <a:off x="943426" y="361653"/>
        <a:ext cx="5975144" cy="1163926"/>
      </dsp:txXfrm>
    </dsp:sp>
    <dsp:sp modelId="{40238AF5-6B9F-4059-BBB4-48F776A965DA}">
      <dsp:nvSpPr>
        <dsp:cNvPr id="0" name=""/>
        <dsp:cNvSpPr/>
      </dsp:nvSpPr>
      <dsp:spPr>
        <a:xfrm>
          <a:off x="298580" y="1525579"/>
          <a:ext cx="1138770" cy="1138770"/>
        </a:xfrm>
        <a:prstGeom prst="ellipse">
          <a:avLst/>
        </a:prstGeom>
        <a:solidFill>
          <a:schemeClr val="tx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9154BCE-2F81-46D6-8DED-FE07A99B8C68}">
      <dsp:nvSpPr>
        <dsp:cNvPr id="0" name=""/>
        <dsp:cNvSpPr/>
      </dsp:nvSpPr>
      <dsp:spPr>
        <a:xfrm>
          <a:off x="867965" y="1525579"/>
          <a:ext cx="6075759" cy="1138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100000"/>
            </a:lnSpc>
            <a:spcBef>
              <a:spcPct val="0"/>
            </a:spcBef>
            <a:spcAft>
              <a:spcPts val="600"/>
            </a:spcAft>
          </a:pPr>
          <a:r>
            <a:rPr lang="en-US" sz="1800" kern="1200" dirty="0">
              <a:solidFill>
                <a:schemeClr val="bg2"/>
              </a:solidFill>
              <a:latin typeface="Open Sans" panose="020B0604020202020204" charset="0"/>
              <a:ea typeface="Open Sans" panose="020B0604020202020204" charset="0"/>
              <a:cs typeface="Open Sans" panose="020B0604020202020204" charset="0"/>
            </a:rPr>
            <a:t>Survivors assessed at DV agencies will </a:t>
          </a:r>
          <a:r>
            <a:rPr lang="en-US" sz="1800" b="1" i="1" kern="1200" dirty="0">
              <a:solidFill>
                <a:schemeClr val="bg2"/>
              </a:solidFill>
              <a:latin typeface="Open Sans" panose="020B0604020202020204" charset="0"/>
              <a:ea typeface="Open Sans" panose="020B0604020202020204" charset="0"/>
              <a:cs typeface="Open Sans" panose="020B0604020202020204" charset="0"/>
            </a:rPr>
            <a:t>not</a:t>
          </a:r>
          <a:r>
            <a:rPr lang="en-US" sz="1800" kern="1200" dirty="0">
              <a:solidFill>
                <a:schemeClr val="bg2"/>
              </a:solidFill>
              <a:latin typeface="Open Sans" panose="020B0604020202020204" charset="0"/>
              <a:ea typeface="Open Sans" panose="020B0604020202020204" charset="0"/>
              <a:cs typeface="Open Sans" panose="020B0604020202020204" charset="0"/>
            </a:rPr>
            <a:t> be entered into HMIS</a:t>
          </a:r>
        </a:p>
      </dsp:txBody>
      <dsp:txXfrm>
        <a:off x="867965" y="1525579"/>
        <a:ext cx="6075759" cy="1138770"/>
      </dsp:txXfrm>
    </dsp:sp>
    <dsp:sp modelId="{86EA1C42-3428-4463-AFC3-75F3CB62B406}">
      <dsp:nvSpPr>
        <dsp:cNvPr id="0" name=""/>
        <dsp:cNvSpPr/>
      </dsp:nvSpPr>
      <dsp:spPr>
        <a:xfrm>
          <a:off x="298580" y="2664350"/>
          <a:ext cx="1138770" cy="1138770"/>
        </a:xfrm>
        <a:prstGeom prst="ellipse">
          <a:avLst/>
        </a:prstGeom>
        <a:solidFill>
          <a:schemeClr val="tx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1AF9566-24AE-4F05-BE16-5B365BC5F542}">
      <dsp:nvSpPr>
        <dsp:cNvPr id="0" name=""/>
        <dsp:cNvSpPr/>
      </dsp:nvSpPr>
      <dsp:spPr>
        <a:xfrm>
          <a:off x="867965" y="2664350"/>
          <a:ext cx="6075759" cy="1138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a:solidFill>
                <a:schemeClr val="bg2"/>
              </a:solidFill>
              <a:latin typeface="Open Sans" panose="020B0604020202020204" charset="0"/>
              <a:ea typeface="Open Sans" panose="020B0604020202020204" charset="0"/>
              <a:cs typeface="Open Sans" panose="020B0604020202020204" charset="0"/>
            </a:rPr>
            <a:t>Survivors have the option of having a non-identifiable unique ID to be placed on the Master List</a:t>
          </a:r>
        </a:p>
      </dsp:txBody>
      <dsp:txXfrm>
        <a:off x="867965" y="2664350"/>
        <a:ext cx="6075759" cy="11387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E7D10EB-3473-4339-BB2D-3A01C2752DBA}"/>
              </a:ext>
            </a:extLst>
          </p:cNvPr>
          <p:cNvSpPr>
            <a:spLocks noGrp="1"/>
          </p:cNvSpPr>
          <p:nvPr>
            <p:ph type="hdr" sz="quarter"/>
          </p:nvPr>
        </p:nvSpPr>
        <p:spPr>
          <a:xfrm>
            <a:off x="0" y="0"/>
            <a:ext cx="3169698" cy="481875"/>
          </a:xfrm>
          <a:prstGeom prst="rect">
            <a:avLst/>
          </a:prstGeom>
        </p:spPr>
        <p:txBody>
          <a:bodyPr vert="horz" lIns="95564" tIns="47782" rIns="95564" bIns="47782" rtlCol="0"/>
          <a:lstStyle>
            <a:lvl1pPr algn="l">
              <a:defRPr sz="1300"/>
            </a:lvl1pPr>
          </a:lstStyle>
          <a:p>
            <a:endParaRPr lang="en-US"/>
          </a:p>
        </p:txBody>
      </p:sp>
      <p:sp>
        <p:nvSpPr>
          <p:cNvPr id="3" name="Date Placeholder 2">
            <a:extLst>
              <a:ext uri="{FF2B5EF4-FFF2-40B4-BE49-F238E27FC236}">
                <a16:creationId xmlns:a16="http://schemas.microsoft.com/office/drawing/2014/main" xmlns="" id="{94DA1D6C-4BEC-4489-B5E3-6E57BD1FFD10}"/>
              </a:ext>
            </a:extLst>
          </p:cNvPr>
          <p:cNvSpPr>
            <a:spLocks noGrp="1"/>
          </p:cNvSpPr>
          <p:nvPr>
            <p:ph type="dt" sz="quarter" idx="1"/>
          </p:nvPr>
        </p:nvSpPr>
        <p:spPr>
          <a:xfrm>
            <a:off x="4143832" y="0"/>
            <a:ext cx="3169698" cy="481875"/>
          </a:xfrm>
          <a:prstGeom prst="rect">
            <a:avLst/>
          </a:prstGeom>
        </p:spPr>
        <p:txBody>
          <a:bodyPr vert="horz" lIns="95564" tIns="47782" rIns="95564" bIns="47782" rtlCol="0"/>
          <a:lstStyle>
            <a:lvl1pPr algn="r">
              <a:defRPr sz="1300"/>
            </a:lvl1pPr>
          </a:lstStyle>
          <a:p>
            <a:fld id="{08D0687A-46B3-4DB6-A703-F98806110CE1}" type="datetimeFigureOut">
              <a:rPr lang="en-US" smtClean="0"/>
              <a:t>2/21/2018</a:t>
            </a:fld>
            <a:endParaRPr lang="en-US"/>
          </a:p>
        </p:txBody>
      </p:sp>
      <p:sp>
        <p:nvSpPr>
          <p:cNvPr id="4" name="Footer Placeholder 3">
            <a:extLst>
              <a:ext uri="{FF2B5EF4-FFF2-40B4-BE49-F238E27FC236}">
                <a16:creationId xmlns:a16="http://schemas.microsoft.com/office/drawing/2014/main" xmlns="" id="{8C295541-3B48-4CF3-92D8-2780D7757CD3}"/>
              </a:ext>
            </a:extLst>
          </p:cNvPr>
          <p:cNvSpPr>
            <a:spLocks noGrp="1"/>
          </p:cNvSpPr>
          <p:nvPr>
            <p:ph type="ftr" sz="quarter" idx="2"/>
          </p:nvPr>
        </p:nvSpPr>
        <p:spPr>
          <a:xfrm>
            <a:off x="0" y="9119325"/>
            <a:ext cx="3169698" cy="481875"/>
          </a:xfrm>
          <a:prstGeom prst="rect">
            <a:avLst/>
          </a:prstGeom>
        </p:spPr>
        <p:txBody>
          <a:bodyPr vert="horz" lIns="95564" tIns="47782" rIns="95564" bIns="47782"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xmlns="" id="{C2C71C88-7A67-49B9-A178-A62CAD9353E6}"/>
              </a:ext>
            </a:extLst>
          </p:cNvPr>
          <p:cNvSpPr>
            <a:spLocks noGrp="1"/>
          </p:cNvSpPr>
          <p:nvPr>
            <p:ph type="sldNum" sz="quarter" idx="3"/>
          </p:nvPr>
        </p:nvSpPr>
        <p:spPr>
          <a:xfrm>
            <a:off x="4143832" y="9119325"/>
            <a:ext cx="3169698" cy="481875"/>
          </a:xfrm>
          <a:prstGeom prst="rect">
            <a:avLst/>
          </a:prstGeom>
        </p:spPr>
        <p:txBody>
          <a:bodyPr vert="horz" lIns="95564" tIns="47782" rIns="95564" bIns="47782" rtlCol="0" anchor="b"/>
          <a:lstStyle>
            <a:lvl1pPr algn="r">
              <a:defRPr sz="1300"/>
            </a:lvl1pPr>
          </a:lstStyle>
          <a:p>
            <a:fld id="{65354302-60C0-4065-A403-63D7364D5EE0}" type="slidenum">
              <a:rPr lang="en-US" smtClean="0"/>
              <a:t>‹#›</a:t>
            </a:fld>
            <a:endParaRPr lang="en-US"/>
          </a:p>
        </p:txBody>
      </p:sp>
    </p:spTree>
    <p:extLst>
      <p:ext uri="{BB962C8B-B14F-4D97-AF65-F5344CB8AC3E}">
        <p14:creationId xmlns:p14="http://schemas.microsoft.com/office/powerpoint/2010/main" val="838628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21" y="4560571"/>
            <a:ext cx="5852160" cy="4320540"/>
          </a:xfrm>
          <a:prstGeom prst="rect">
            <a:avLst/>
          </a:prstGeom>
          <a:noFill/>
          <a:ln>
            <a:noFill/>
          </a:ln>
        </p:spPr>
        <p:txBody>
          <a:bodyPr wrap="square" lIns="96647" tIns="96647" rIns="96647" bIns="96647"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5853678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endParaRPr sz="1300" dirty="0"/>
          </a:p>
        </p:txBody>
      </p:sp>
    </p:spTree>
    <p:extLst>
      <p:ext uri="{BB962C8B-B14F-4D97-AF65-F5344CB8AC3E}">
        <p14:creationId xmlns:p14="http://schemas.microsoft.com/office/powerpoint/2010/main" val="4139533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buNone/>
            </a:pPr>
            <a:endParaRPr lang="en-US" sz="1200" b="0" i="0" u="none" strike="noStrike" kern="1200" baseline="0" dirty="0">
              <a:solidFill>
                <a:schemeClr val="tx1"/>
              </a:solidFill>
              <a:latin typeface="+mn-lt"/>
              <a:ea typeface="+mn-ea"/>
              <a:cs typeface="+mn-cs"/>
            </a:endParaRPr>
          </a:p>
          <a:p>
            <a:pPr>
              <a:buNone/>
            </a:pPr>
            <a:r>
              <a:rPr lang="en-US" sz="1200" b="0" i="0" u="none" strike="noStrike" kern="1200" baseline="0" dirty="0">
                <a:solidFill>
                  <a:schemeClr val="tx1"/>
                </a:solidFill>
                <a:latin typeface="+mn-lt"/>
                <a:ea typeface="+mn-ea"/>
                <a:cs typeface="+mn-cs"/>
              </a:rPr>
              <a:t>The Vermont Coalition to End Homelessness (as the Balance of State Continuum of Care) is required by the US Department of Housing and Urban Development (HUD) to adopt a “centralized or coordinated assessment system” to coordinate program participant intake, assessment, and provision of referrals.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requirements of this system are: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To cover the geographic area (the WHOLE Balance of State)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 easily accessed by individuals and families seeking housing or services, be well advertised,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Include one or more comprehensive and standardized assessment tools.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BUT</a:t>
            </a:r>
            <a:r>
              <a:rPr lang="en-US" sz="1200" baseline="0" dirty="0"/>
              <a:t> it’s so much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It’s not really about HUD or a mandate – It’s really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Different homeless programs coming together at the local level to create changes that result in better outcomes for clients facing a housing crisis.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a:t>
            </a:r>
            <a:r>
              <a:rPr lang="en-US" sz="1200" baseline="0" dirty="0"/>
              <a:t> Vermont partners really believe that Coordinated entry can make a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EEF7B29B-5E5F-4B98-86C7-21792A6AC9FD}" type="slidenum">
              <a:rPr lang="en-US" smtClean="0"/>
              <a:t>10</a:t>
            </a:fld>
            <a:endParaRPr lang="en-US"/>
          </a:p>
        </p:txBody>
      </p:sp>
    </p:spTree>
    <p:extLst>
      <p:ext uri="{BB962C8B-B14F-4D97-AF65-F5344CB8AC3E}">
        <p14:creationId xmlns:p14="http://schemas.microsoft.com/office/powerpoint/2010/main" val="811228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a:buNone/>
            </a:pPr>
            <a:endParaRPr lang="en-US" sz="1300" dirty="0"/>
          </a:p>
        </p:txBody>
      </p:sp>
    </p:spTree>
    <p:extLst>
      <p:ext uri="{BB962C8B-B14F-4D97-AF65-F5344CB8AC3E}">
        <p14:creationId xmlns:p14="http://schemas.microsoft.com/office/powerpoint/2010/main" val="2137507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 sz="1300" dirty="0"/>
              <a:t>Our Coordinated Entry </a:t>
            </a:r>
            <a:r>
              <a:rPr lang="en-US" sz="1300" dirty="0"/>
              <a:t>system</a:t>
            </a:r>
            <a:r>
              <a:rPr lang="en" sz="1300" dirty="0"/>
              <a:t> covers all of Vermont except for Chittenden County – this includes 11 local CoCs.</a:t>
            </a:r>
          </a:p>
          <a:p>
            <a:pPr>
              <a:buNone/>
            </a:pPr>
            <a:endParaRPr lang="en" sz="1300" dirty="0"/>
          </a:p>
          <a:p>
            <a:pPr>
              <a:buNone/>
            </a:pPr>
            <a:r>
              <a:rPr lang="en-US" sz="1300" dirty="0"/>
              <a:t>The Chittenden Continuum of Care has its</a:t>
            </a:r>
            <a:r>
              <a:rPr lang="en" sz="1300" dirty="0"/>
              <a:t> own Coordinated Entry </a:t>
            </a:r>
            <a:r>
              <a:rPr lang="en-US" sz="1300" dirty="0"/>
              <a:t>process.</a:t>
            </a:r>
            <a:endParaRPr lang="en" sz="1300" dirty="0"/>
          </a:p>
          <a:p>
            <a:pPr>
              <a:buNone/>
            </a:pPr>
            <a:endParaRPr lang="en" sz="1300" dirty="0"/>
          </a:p>
          <a:p>
            <a:pPr>
              <a:buNone/>
            </a:pPr>
            <a:r>
              <a:rPr lang="en-US" sz="1300" dirty="0"/>
              <a:t>Coordinated Entry focuses on serving a</a:t>
            </a:r>
            <a:r>
              <a:rPr lang="en" sz="1300" dirty="0"/>
              <a:t>ll individuals and families that are </a:t>
            </a:r>
            <a:r>
              <a:rPr lang="en-US" sz="1300" dirty="0"/>
              <a:t>experiencing or </a:t>
            </a:r>
            <a:r>
              <a:rPr lang="en" sz="1300" dirty="0"/>
              <a:t>at-risk of homelessnes</a:t>
            </a:r>
            <a:r>
              <a:rPr lang="en-US" sz="1300" dirty="0"/>
              <a:t>s, and uses the HUD/AHS definitions.</a:t>
            </a:r>
          </a:p>
          <a:p>
            <a:pPr>
              <a:buNone/>
            </a:pPr>
            <a:endParaRPr lang="en-US" sz="1300" dirty="0"/>
          </a:p>
          <a:p>
            <a:pPr>
              <a:buNone/>
            </a:pPr>
            <a:endParaRPr lang="en" sz="1300" dirty="0"/>
          </a:p>
        </p:txBody>
      </p:sp>
    </p:spTree>
    <p:extLst>
      <p:ext uri="{BB962C8B-B14F-4D97-AF65-F5344CB8AC3E}">
        <p14:creationId xmlns:p14="http://schemas.microsoft.com/office/powerpoint/2010/main" val="601631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The Coordinated Entry Committee is a committee of the Vermont Council to End Homelessness – this committee provides planning and oversight of the Balance-of-State </a:t>
            </a:r>
            <a:r>
              <a:rPr lang="en-US" sz="1300" dirty="0" err="1"/>
              <a:t>CoC</a:t>
            </a:r>
            <a:r>
              <a:rPr lang="en-US" sz="1300" dirty="0"/>
              <a:t>-wide Coordinated Entry implementation.</a:t>
            </a:r>
          </a:p>
          <a:p>
            <a:pPr>
              <a:buNone/>
            </a:pPr>
            <a:endParaRPr lang="en-US" sz="1300" dirty="0"/>
          </a:p>
          <a:p>
            <a:pPr>
              <a:buNone/>
            </a:pPr>
            <a:r>
              <a:rPr lang="en-US" sz="1300" dirty="0"/>
              <a:t>In our local </a:t>
            </a:r>
            <a:r>
              <a:rPr lang="en-US" sz="1300" dirty="0" err="1"/>
              <a:t>CoC</a:t>
            </a:r>
            <a:r>
              <a:rPr lang="en-US" sz="1300" dirty="0"/>
              <a:t>, ________&lt;agencies&gt;_________________________ participate on this committee.  </a:t>
            </a:r>
          </a:p>
          <a:p>
            <a:pPr>
              <a:buNone/>
            </a:pPr>
            <a:endParaRPr lang="en-US" sz="1300" dirty="0"/>
          </a:p>
          <a:p>
            <a:pPr>
              <a:buNone/>
            </a:pPr>
            <a:r>
              <a:rPr lang="en-US" sz="1300" dirty="0"/>
              <a:t>______&lt;the local lead agency&gt;_________________ reports back to this committee.  The committee’s meetings are open to all and partners are invited to participate in the work of the committee.</a:t>
            </a:r>
          </a:p>
        </p:txBody>
      </p:sp>
    </p:spTree>
    <p:extLst>
      <p:ext uri="{BB962C8B-B14F-4D97-AF65-F5344CB8AC3E}">
        <p14:creationId xmlns:p14="http://schemas.microsoft.com/office/powerpoint/2010/main" val="932799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The Vermont Coalition has adopted a local Coordinated Entry Partnership model that identifies three roles in each local </a:t>
            </a:r>
            <a:r>
              <a:rPr lang="en-US" sz="1300" dirty="0" err="1"/>
              <a:t>CoC</a:t>
            </a:r>
            <a:r>
              <a:rPr lang="en-US" sz="1300" dirty="0"/>
              <a:t> – a local lead agency, assessment partners and referral partners.  </a:t>
            </a:r>
          </a:p>
          <a:p>
            <a:pPr>
              <a:buNone/>
            </a:pPr>
            <a:endParaRPr lang="en-US" sz="1300" dirty="0"/>
          </a:p>
          <a:p>
            <a:pPr>
              <a:buNone/>
            </a:pPr>
            <a:r>
              <a:rPr lang="en-US" sz="1300" dirty="0"/>
              <a:t>Lead agencies play a key role in shepherding the local partnership – identifying and training partners and supporting the overall flow of work.  Lead agencies also act as the local “go to” for general housing crisis referrals.  Looking to get connected to housing help?  Go to your local lead agency.  The Lead Agency can complete the housing assessment and refer households to the local list, and appropriate housing resource.  </a:t>
            </a:r>
          </a:p>
          <a:p>
            <a:pPr>
              <a:buNone/>
            </a:pPr>
            <a:endParaRPr lang="en-US" sz="1300" dirty="0"/>
          </a:p>
          <a:p>
            <a:pPr>
              <a:buNone/>
            </a:pPr>
            <a:r>
              <a:rPr lang="en-US" sz="1300" dirty="0"/>
              <a:t>Assessment partners also complete the housing assessment and work closely with the Lead Agency to support prioritization and referrals to housing programs.</a:t>
            </a:r>
          </a:p>
          <a:p>
            <a:pPr>
              <a:buNone/>
            </a:pPr>
            <a:endParaRPr lang="en-US" sz="1300" dirty="0"/>
          </a:p>
          <a:p>
            <a:pPr>
              <a:buNone/>
            </a:pPr>
            <a:r>
              <a:rPr lang="en-US" sz="1300" dirty="0"/>
              <a:t>Finally, referral partners are educated organizations that know how to screen and make an appropriate referral to help individuals and families get connected through Coordinated Entry.</a:t>
            </a:r>
            <a:endParaRPr sz="1300" dirty="0"/>
          </a:p>
        </p:txBody>
      </p:sp>
    </p:spTree>
    <p:extLst>
      <p:ext uri="{BB962C8B-B14F-4D97-AF65-F5344CB8AC3E}">
        <p14:creationId xmlns:p14="http://schemas.microsoft.com/office/powerpoint/2010/main" val="1733926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Lead agencies, assessment partners and referral partners are all participating providers in Coordinated Entry and they have different roles, but coordinated entry relies on shared accountability.</a:t>
            </a:r>
          </a:p>
          <a:p>
            <a:pPr>
              <a:buNone/>
            </a:pPr>
            <a:endParaRPr lang="en-US" sz="1300" dirty="0"/>
          </a:p>
          <a:p>
            <a:pPr>
              <a:buNone/>
            </a:pPr>
            <a:r>
              <a:rPr lang="en-US" sz="1300" dirty="0"/>
              <a:t>First, if an individual or family is homeless or has a housing crisis, participating providers help the household get connected through Coordinated Entry</a:t>
            </a:r>
          </a:p>
          <a:p>
            <a:pPr>
              <a:buNone/>
            </a:pPr>
            <a:endParaRPr lang="en-US" sz="1300" dirty="0"/>
          </a:p>
          <a:p>
            <a:pPr>
              <a:buNone/>
            </a:pPr>
            <a:r>
              <a:rPr lang="en-US" sz="1300" dirty="0"/>
              <a:t>Second, certain projects and housing programs only accept clients into their program through the coordinated entry process.</a:t>
            </a:r>
          </a:p>
          <a:p>
            <a:pPr>
              <a:buNone/>
            </a:pPr>
            <a:endParaRPr lang="en-US" sz="1300" dirty="0"/>
          </a:p>
          <a:p>
            <a:pPr>
              <a:buNone/>
            </a:pPr>
            <a:r>
              <a:rPr lang="en-US" sz="1300" dirty="0"/>
              <a:t>Finally, coordinated entry relies deeply on our collaborative spirit to help people access what they need to find housing stability.</a:t>
            </a:r>
          </a:p>
        </p:txBody>
      </p:sp>
    </p:spTree>
    <p:extLst>
      <p:ext uri="{BB962C8B-B14F-4D97-AF65-F5344CB8AC3E}">
        <p14:creationId xmlns:p14="http://schemas.microsoft.com/office/powerpoint/2010/main" val="1586079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The Housing Crisis Referral Form is really a tool for partners to be able to screen and make appropriate referrals.  It collects basic information about the household, how to reach the head of household, and their current housing status.  The referral form gives the lead agency the info they need to reach out and make contact with the client.</a:t>
            </a:r>
          </a:p>
          <a:p>
            <a:pPr>
              <a:buNone/>
            </a:pPr>
            <a:endParaRPr lang="en-US" sz="1300" dirty="0"/>
          </a:p>
          <a:p>
            <a:pPr>
              <a:buNone/>
            </a:pPr>
            <a:r>
              <a:rPr lang="en-US" sz="1300" dirty="0"/>
              <a:t>Client choice is fundamental in coordinated entry.  So, while all clients are given the opportunity to participate, no one is required to participate.  Partners should be able to explain coordinated entry in plain language to help people make informed choices.  We’ll practice this later today.</a:t>
            </a:r>
          </a:p>
          <a:p>
            <a:pPr>
              <a:buNone/>
            </a:pPr>
            <a:endParaRPr lang="en-US" sz="1300" dirty="0"/>
          </a:p>
        </p:txBody>
      </p:sp>
    </p:spTree>
    <p:extLst>
      <p:ext uri="{BB962C8B-B14F-4D97-AF65-F5344CB8AC3E}">
        <p14:creationId xmlns:p14="http://schemas.microsoft.com/office/powerpoint/2010/main" val="1792836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HANDOUT copies and/or open a copy of the referral form.  </a:t>
            </a:r>
          </a:p>
          <a:p>
            <a:pPr>
              <a:buNone/>
            </a:pPr>
            <a:endParaRPr lang="en-US" sz="1300" dirty="0"/>
          </a:p>
          <a:p>
            <a:pPr>
              <a:buNone/>
            </a:pPr>
            <a:r>
              <a:rPr lang="en-US" sz="1300" dirty="0"/>
              <a:t>The pdf version has a drop down menu.  </a:t>
            </a:r>
          </a:p>
          <a:p>
            <a:pPr>
              <a:buNone/>
            </a:pPr>
            <a:r>
              <a:rPr lang="en-US" sz="1300" dirty="0"/>
              <a:t>Referral forms are sent to _____&lt;Local Lead Agency&gt;_________________</a:t>
            </a:r>
          </a:p>
          <a:p>
            <a:pPr>
              <a:buNone/>
            </a:pPr>
            <a:endParaRPr lang="en-US" sz="1300" dirty="0"/>
          </a:p>
          <a:p>
            <a:pPr>
              <a:buNone/>
            </a:pPr>
            <a:endParaRPr lang="en-US" sz="1300" dirty="0"/>
          </a:p>
          <a:p>
            <a:pPr>
              <a:buNone/>
            </a:pPr>
            <a:r>
              <a:rPr lang="en-US" sz="1300" dirty="0"/>
              <a:t>Add information about where/how to send (email, </a:t>
            </a:r>
            <a:r>
              <a:rPr lang="en-US" sz="1300" dirty="0" err="1"/>
              <a:t>etc</a:t>
            </a:r>
            <a:r>
              <a:rPr lang="en-US" sz="1300" dirty="0"/>
              <a:t>).</a:t>
            </a:r>
          </a:p>
          <a:p>
            <a:pPr>
              <a:buNone/>
            </a:pPr>
            <a:r>
              <a:rPr lang="en-US" sz="1300" dirty="0"/>
              <a:t>Forms can be sent electronically to: _____________________________</a:t>
            </a:r>
          </a:p>
          <a:p>
            <a:pPr>
              <a:buNone/>
            </a:pPr>
            <a:endParaRPr lang="en-US" sz="1300" dirty="0"/>
          </a:p>
          <a:p>
            <a:pPr>
              <a:buNone/>
            </a:pPr>
            <a:endParaRPr lang="en-US" sz="1300" dirty="0"/>
          </a:p>
          <a:p>
            <a:pPr>
              <a:buNone/>
            </a:pPr>
            <a:endParaRPr lang="en-US" sz="1300" dirty="0"/>
          </a:p>
          <a:p>
            <a:pPr>
              <a:buNone/>
            </a:pPr>
            <a:r>
              <a:rPr lang="en-US" sz="1300" b="0" i="0" u="none" strike="noStrike" kern="1200" baseline="0" dirty="0">
                <a:solidFill>
                  <a:schemeClr val="tx1"/>
                </a:solidFill>
                <a:latin typeface="+mn-lt"/>
                <a:ea typeface="+mn-ea"/>
                <a:cs typeface="+mn-cs"/>
              </a:rPr>
              <a:t>______&lt;Lead Agency&gt;______ will reach out to the client as soon as possible (within 3 days) to schedule an appointment to complete the Housing Assessment. </a:t>
            </a:r>
            <a:endParaRPr lang="en-US" sz="1300" dirty="0"/>
          </a:p>
        </p:txBody>
      </p:sp>
    </p:spTree>
    <p:extLst>
      <p:ext uri="{BB962C8B-B14F-4D97-AF65-F5344CB8AC3E}">
        <p14:creationId xmlns:p14="http://schemas.microsoft.com/office/powerpoint/2010/main" val="2954949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defTabSz="955639">
              <a:buNone/>
            </a:pPr>
            <a:r>
              <a:rPr lang="en-US" sz="1300" dirty="0"/>
              <a:t>The Referral Form includes a back page that provides “one-way”, “one-time” permission for the Referral Partner to share the form with the Lead Agency.  This release does not allow the Lead Agency to share client information with another partner, or to communicate in an ongoing way with the Referral Partner.</a:t>
            </a:r>
          </a:p>
        </p:txBody>
      </p:sp>
    </p:spTree>
    <p:extLst>
      <p:ext uri="{BB962C8B-B14F-4D97-AF65-F5344CB8AC3E}">
        <p14:creationId xmlns:p14="http://schemas.microsoft.com/office/powerpoint/2010/main" val="135942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A uniform housing assessment is a requirement and key step in coordinated entry.  </a:t>
            </a:r>
          </a:p>
          <a:p>
            <a:pPr>
              <a:buNone/>
            </a:pPr>
            <a:endParaRPr lang="en-US" sz="1300" dirty="0"/>
          </a:p>
          <a:p>
            <a:pPr>
              <a:buNone/>
            </a:pPr>
            <a:r>
              <a:rPr lang="en-US" sz="1300" dirty="0"/>
              <a:t>The housing assessment collects some key information:</a:t>
            </a:r>
          </a:p>
          <a:p>
            <a:pPr marL="181243" indent="-181243"/>
            <a:r>
              <a:rPr lang="en-US" sz="1300" dirty="0"/>
              <a:t>HMIS universal data elements, like demographics, income and housing status</a:t>
            </a:r>
          </a:p>
          <a:p>
            <a:pPr marL="181243" indent="-181243"/>
            <a:r>
              <a:rPr lang="en-US" sz="1300" dirty="0"/>
              <a:t>Information to match a household to a housing program based, and information about previous service use and service needs</a:t>
            </a:r>
          </a:p>
          <a:p>
            <a:pPr marL="181243" indent="-181243"/>
            <a:r>
              <a:rPr lang="en-US" sz="1300" dirty="0"/>
              <a:t>Questions to help identify barriers to housing stability.</a:t>
            </a:r>
          </a:p>
          <a:p>
            <a:pPr marL="181243" indent="-181243"/>
            <a:r>
              <a:rPr lang="en-US" sz="1300" dirty="0"/>
              <a:t>Screens for other household needs in order to make referrals for other services.</a:t>
            </a:r>
          </a:p>
          <a:p>
            <a:pPr>
              <a:buNone/>
            </a:pPr>
            <a:endParaRPr lang="en-US" sz="1300" dirty="0"/>
          </a:p>
          <a:p>
            <a:pPr>
              <a:buNone/>
            </a:pPr>
            <a:r>
              <a:rPr lang="en-US" sz="1300" dirty="0"/>
              <a:t>Some parts of the Housing Assessment are optional, while others are required to be asked.  And as always, a client can refuse to answer some or all of the questions.</a:t>
            </a:r>
          </a:p>
          <a:p>
            <a:pPr>
              <a:buNone/>
            </a:pPr>
            <a:endParaRPr lang="en-US" sz="1300" dirty="0"/>
          </a:p>
          <a:p>
            <a:pPr defTabSz="966630">
              <a:buNone/>
              <a:defRPr/>
            </a:pPr>
            <a:r>
              <a:rPr lang="en-US" sz="1300" dirty="0"/>
              <a:t>The role of the housing assessment is to screen for eligibility and help make a decision about which housing program a household is referred to – will program A, B or C provide the right level of assistance?  </a:t>
            </a:r>
          </a:p>
          <a:p>
            <a:pPr>
              <a:buNone/>
            </a:pPr>
            <a:endParaRPr lang="en-US" sz="1300" dirty="0"/>
          </a:p>
          <a:p>
            <a:pPr>
              <a:buNone/>
            </a:pPr>
            <a:r>
              <a:rPr lang="en-US" sz="1300" dirty="0"/>
              <a:t>Because the assessment is a key step in accessing housing resources, we want people to have the chance to complete the assessment as soon as they want, but we also know there are real constraints on our staffing across the State.  </a:t>
            </a:r>
          </a:p>
          <a:p>
            <a:pPr>
              <a:buNone/>
            </a:pPr>
            <a:endParaRPr lang="en-US" sz="1300" dirty="0"/>
          </a:p>
          <a:p>
            <a:pPr>
              <a:buNone/>
            </a:pPr>
            <a:r>
              <a:rPr lang="en-US" sz="1300" dirty="0"/>
              <a:t>For that reason, we’ve set a goal of one week for the assessment.  We will see how close we can get to meeting this goal – and that will help us understand where we may need to shift or find resources to support the assessment process.</a:t>
            </a:r>
          </a:p>
        </p:txBody>
      </p:sp>
    </p:spTree>
    <p:extLst>
      <p:ext uri="{BB962C8B-B14F-4D97-AF65-F5344CB8AC3E}">
        <p14:creationId xmlns:p14="http://schemas.microsoft.com/office/powerpoint/2010/main" val="257566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defTabSz="966630">
              <a:buNone/>
              <a:defRPr/>
            </a:pPr>
            <a:r>
              <a:rPr lang="en-US" sz="1300" dirty="0"/>
              <a:t>After Introductions – Optional Discussion Question</a:t>
            </a:r>
          </a:p>
          <a:p>
            <a:pPr defTabSz="966630">
              <a:buNone/>
              <a:defRPr/>
            </a:pPr>
            <a:endParaRPr lang="en-US" sz="1300" dirty="0"/>
          </a:p>
          <a:p>
            <a:pPr lvl="0"/>
            <a:r>
              <a:rPr lang="en-US" sz="1100" kern="1200" dirty="0">
                <a:solidFill>
                  <a:schemeClr val="tx1"/>
                </a:solidFill>
                <a:effectLst/>
                <a:latin typeface="+mn-lt"/>
                <a:ea typeface="+mn-ea"/>
                <a:cs typeface="+mn-cs"/>
              </a:rPr>
              <a:t>What burning questions do you have about Coordinated Entry?</a:t>
            </a:r>
          </a:p>
          <a:p>
            <a:pPr>
              <a:buNone/>
            </a:pPr>
            <a:endParaRPr lang="en-US" sz="1100" kern="1200" dirty="0">
              <a:solidFill>
                <a:schemeClr val="tx1"/>
              </a:solidFill>
              <a:effectLst/>
              <a:latin typeface="+mn-lt"/>
              <a:ea typeface="+mn-ea"/>
              <a:cs typeface="+mn-cs"/>
            </a:endParaRPr>
          </a:p>
          <a:p>
            <a:pPr>
              <a:buNone/>
            </a:pPr>
            <a:r>
              <a:rPr lang="en-US" sz="1100" i="1" kern="1200" dirty="0">
                <a:solidFill>
                  <a:schemeClr val="tx1"/>
                </a:solidFill>
                <a:effectLst/>
                <a:latin typeface="+mn-lt"/>
                <a:ea typeface="+mn-ea"/>
                <a:cs typeface="+mn-cs"/>
              </a:rPr>
              <a:t>Record the answers on whiteboard or flip chart.  Review at the end of training.  If there are still questions that have not been answered, discuss those questions or offer to bring back answers to the training attendees at a later time.</a:t>
            </a:r>
            <a:endParaRPr lang="en-US" sz="1100" kern="1200" dirty="0">
              <a:solidFill>
                <a:schemeClr val="tx1"/>
              </a:solidFill>
              <a:effectLst/>
              <a:latin typeface="+mn-lt"/>
              <a:ea typeface="+mn-ea"/>
              <a:cs typeface="+mn-cs"/>
            </a:endParaRPr>
          </a:p>
          <a:p>
            <a:pPr defTabSz="966630">
              <a:buNone/>
              <a:defRPr/>
            </a:pPr>
            <a:endParaRPr sz="1300" dirty="0"/>
          </a:p>
        </p:txBody>
      </p:sp>
    </p:spTree>
    <p:extLst>
      <p:ext uri="{BB962C8B-B14F-4D97-AF65-F5344CB8AC3E}">
        <p14:creationId xmlns:p14="http://schemas.microsoft.com/office/powerpoint/2010/main" val="654794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HANDOUT Assessment.</a:t>
            </a:r>
          </a:p>
          <a:p>
            <a:pPr>
              <a:buNone/>
            </a:pPr>
            <a:endParaRPr lang="en-US" sz="1300" dirty="0"/>
          </a:p>
          <a:p>
            <a:pPr>
              <a:buNone/>
            </a:pPr>
            <a:r>
              <a:rPr lang="en-US" sz="1300" dirty="0"/>
              <a:t>We aren’t going to walk through every section of the assessment.  Instead, we want to highlight some parts.  </a:t>
            </a:r>
          </a:p>
          <a:p>
            <a:pPr>
              <a:buNone/>
            </a:pPr>
            <a:endParaRPr lang="en-US" sz="1300" dirty="0"/>
          </a:p>
          <a:p>
            <a:pPr>
              <a:buNone/>
            </a:pPr>
            <a:r>
              <a:rPr lang="en-US" sz="1300" dirty="0"/>
              <a:t>The assessment is intended to be completed through an interview with a trained assessor.  There is a separate required training for all assessors.  The form includes instructions for the assessor, and guiding questions.  </a:t>
            </a:r>
          </a:p>
          <a:p>
            <a:pPr>
              <a:buNone/>
            </a:pPr>
            <a:endParaRPr lang="en-US" sz="1300" dirty="0"/>
          </a:p>
          <a:p>
            <a:pPr>
              <a:buNone/>
            </a:pPr>
            <a:r>
              <a:rPr lang="en-US" sz="1300" dirty="0"/>
              <a:t>Some people may directly input the assessment into HMIS, but it’s expected that many will first record answers on paper. The form includes space to record responses and make notes.</a:t>
            </a:r>
          </a:p>
          <a:p>
            <a:pPr>
              <a:buNone/>
            </a:pPr>
            <a:endParaRPr lang="en-US" sz="1300" dirty="0"/>
          </a:p>
          <a:p>
            <a:pPr>
              <a:buNone/>
            </a:pPr>
            <a:r>
              <a:rPr lang="en-US" sz="1300" dirty="0"/>
              <a:t>You can also see that HMIS data elements are marked – Once that information is collected through the Assessment, it would only need to be updated later as household circumstances change.</a:t>
            </a:r>
          </a:p>
          <a:p>
            <a:pPr>
              <a:buNone/>
            </a:pPr>
            <a:endParaRPr lang="en-US" sz="1300" dirty="0"/>
          </a:p>
          <a:p>
            <a:pPr>
              <a:buNone/>
            </a:pPr>
            <a:r>
              <a:rPr lang="en-US" sz="1300" dirty="0"/>
              <a:t>The Assessment also notes which questions are being asked simply to make a service referral – for example medical care or insurance, employment supports, or connection to a homeless education liaison.</a:t>
            </a:r>
          </a:p>
        </p:txBody>
      </p:sp>
    </p:spTree>
    <p:extLst>
      <p:ext uri="{BB962C8B-B14F-4D97-AF65-F5344CB8AC3E}">
        <p14:creationId xmlns:p14="http://schemas.microsoft.com/office/powerpoint/2010/main" val="2545529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One goal of the coordinated entry committee has been to match clients to the right level of homeless housing assistance.  Does this client need short, medium or long-term help?   </a:t>
            </a:r>
          </a:p>
          <a:p>
            <a:pPr>
              <a:buNone/>
            </a:pPr>
            <a:endParaRPr lang="en-US" sz="1300" dirty="0"/>
          </a:p>
          <a:p>
            <a:pPr>
              <a:buNone/>
            </a:pPr>
            <a:r>
              <a:rPr lang="en-US" sz="1300" dirty="0"/>
              <a:t>This section of the housing assessment uses a few measures of income, opportunity and situation to identify whether a household is best matched for one-time or few months of assistance with a  connection to mainstream support services, a rental subsidy with services that lasts from a few months up to 2 years, or a long-term voucher combined with long-term support services.</a:t>
            </a:r>
          </a:p>
          <a:p>
            <a:pPr>
              <a:buNone/>
            </a:pPr>
            <a:endParaRPr lang="en-US" sz="1300" dirty="0"/>
          </a:p>
          <a:p>
            <a:pPr>
              <a:buNone/>
            </a:pPr>
            <a:endParaRPr lang="en-US" sz="1300" dirty="0"/>
          </a:p>
          <a:p>
            <a:pPr>
              <a:buNone/>
            </a:pPr>
            <a:endParaRPr lang="en-US" sz="1300" dirty="0"/>
          </a:p>
          <a:p>
            <a:pPr>
              <a:buNone/>
            </a:pPr>
            <a:endParaRPr lang="en-US" sz="1300" b="1" dirty="0"/>
          </a:p>
        </p:txBody>
      </p:sp>
    </p:spTree>
    <p:extLst>
      <p:ext uri="{BB962C8B-B14F-4D97-AF65-F5344CB8AC3E}">
        <p14:creationId xmlns:p14="http://schemas.microsoft.com/office/powerpoint/2010/main" val="3075594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Complex service needs section looks at frequent use of other systems by household members, and combines this information with current circumstances and the length of homelessness over a lifetime.  </a:t>
            </a:r>
          </a:p>
          <a:p>
            <a:pPr>
              <a:buNone/>
            </a:pPr>
            <a:endParaRPr lang="en-US" sz="1300" dirty="0"/>
          </a:p>
          <a:p>
            <a:pPr>
              <a:buNone/>
            </a:pPr>
            <a:r>
              <a:rPr lang="en-US" sz="1300" dirty="0"/>
              <a:t>This information is combined to calculate a complex service needs score which is used when housing resources are prioritized through the Master List.  </a:t>
            </a:r>
          </a:p>
          <a:p>
            <a:pPr>
              <a:buNone/>
            </a:pPr>
            <a:endParaRPr lang="en-US" sz="1300" dirty="0"/>
          </a:p>
          <a:p>
            <a:pPr>
              <a:buNone/>
            </a:pPr>
            <a:r>
              <a:rPr lang="en-US" sz="1300" dirty="0"/>
              <a:t>This section and the information collected to determine the complex service needs score or points was previously approved by the Coalition last year as part of the policy on prioritization for permanent supportive housing.</a:t>
            </a:r>
          </a:p>
          <a:p>
            <a:pPr>
              <a:buNone/>
            </a:pPr>
            <a:endParaRPr lang="en-US" sz="1300" dirty="0"/>
          </a:p>
          <a:p>
            <a:pPr>
              <a:buNone/>
            </a:pPr>
            <a:r>
              <a:rPr lang="en-US" sz="1300" dirty="0"/>
              <a:t>Households that screen in for short-term assistance do not need to answer these questions.</a:t>
            </a:r>
          </a:p>
          <a:p>
            <a:pPr>
              <a:buNone/>
            </a:pPr>
            <a:endParaRPr lang="en-US" sz="1300" dirty="0"/>
          </a:p>
        </p:txBody>
      </p:sp>
    </p:spTree>
    <p:extLst>
      <p:ext uri="{BB962C8B-B14F-4D97-AF65-F5344CB8AC3E}">
        <p14:creationId xmlns:p14="http://schemas.microsoft.com/office/powerpoint/2010/main" val="3506832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defTabSz="955639">
              <a:buNone/>
            </a:pPr>
            <a:r>
              <a:rPr lang="en-US" sz="1300" dirty="0"/>
              <a:t>HANDOUT copies of the Permission to Share Information (ROI) and Staff Review Tool.</a:t>
            </a:r>
          </a:p>
          <a:p>
            <a:pPr defTabSz="955639">
              <a:buNone/>
            </a:pPr>
            <a:endParaRPr lang="en-US" sz="1300" dirty="0"/>
          </a:p>
          <a:p>
            <a:pPr defTabSz="955639">
              <a:buNone/>
            </a:pPr>
            <a:r>
              <a:rPr lang="en-US" sz="1300" dirty="0"/>
              <a:t>Last year, the Coalition approved an Coordinated Entry Release of Information</a:t>
            </a:r>
          </a:p>
          <a:p>
            <a:pPr defTabSz="966630">
              <a:buNone/>
            </a:pPr>
            <a:endParaRPr lang="en-US" sz="1300" dirty="0"/>
          </a:p>
          <a:p>
            <a:pPr defTabSz="966630">
              <a:buNone/>
            </a:pPr>
            <a:r>
              <a:rPr lang="en-US" sz="1300" dirty="0"/>
              <a:t>This is an important tool for coordinated entry, that documents permission on which agencies have permission to communicate and disclose specific information in HMIS and/or through coordinated entry general.</a:t>
            </a:r>
          </a:p>
          <a:p>
            <a:pPr defTabSz="966630">
              <a:buNone/>
            </a:pPr>
            <a:r>
              <a:rPr lang="en-US" sz="1300" dirty="0"/>
              <a:t/>
            </a:r>
            <a:br>
              <a:rPr lang="en-US" sz="1300" dirty="0"/>
            </a:br>
            <a:r>
              <a:rPr lang="en-US" sz="1300" dirty="0"/>
              <a:t>The ROI and the staff review tool are on the Coalition’s website.  </a:t>
            </a:r>
          </a:p>
          <a:p>
            <a:pPr defTabSz="966630">
              <a:buNone/>
            </a:pPr>
            <a:endParaRPr lang="en-US" sz="1300" dirty="0"/>
          </a:p>
          <a:p>
            <a:pPr defTabSz="966630">
              <a:buNone/>
            </a:pPr>
            <a:r>
              <a:rPr lang="en-US" sz="1300" dirty="0"/>
              <a:t>The release has an expiration data.  Having a current release is necessary for a household to be on the Master List.</a:t>
            </a:r>
          </a:p>
          <a:p>
            <a:pPr>
              <a:buNone/>
            </a:pPr>
            <a:endParaRPr lang="en-US" sz="1300" dirty="0"/>
          </a:p>
        </p:txBody>
      </p:sp>
    </p:spTree>
    <p:extLst>
      <p:ext uri="{BB962C8B-B14F-4D97-AF65-F5344CB8AC3E}">
        <p14:creationId xmlns:p14="http://schemas.microsoft.com/office/powerpoint/2010/main" val="568842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Give</a:t>
            </a:r>
            <a:r>
              <a:rPr lang="en-US" baseline="0" dirty="0"/>
              <a:t> 10-15 mins for small groups to determine complex service needs scores and level of assistance</a:t>
            </a:r>
            <a:endParaRPr lang="en-US" dirty="0"/>
          </a:p>
        </p:txBody>
      </p:sp>
    </p:spTree>
    <p:extLst>
      <p:ext uri="{BB962C8B-B14F-4D97-AF65-F5344CB8AC3E}">
        <p14:creationId xmlns:p14="http://schemas.microsoft.com/office/powerpoint/2010/main" val="2187909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Once an assessment is completed, a household is placed on a local Master List.  This is a community-wide list of all households that have been identified as currently homeless and seeking housing help. </a:t>
            </a:r>
          </a:p>
          <a:p>
            <a:pPr>
              <a:buNone/>
            </a:pPr>
            <a:endParaRPr lang="en-US" sz="1300" dirty="0"/>
          </a:p>
          <a:p>
            <a:pPr>
              <a:buNone/>
            </a:pPr>
            <a:r>
              <a:rPr lang="en-US" sz="1300" dirty="0"/>
              <a:t>When Rapid Re-housing and Permanent Supportive Housing programs have openings, they will enroll individuals and families from the Master List.</a:t>
            </a:r>
          </a:p>
          <a:p>
            <a:pPr>
              <a:buNone/>
            </a:pPr>
            <a:endParaRPr lang="en-US" sz="1300" dirty="0"/>
          </a:p>
          <a:p>
            <a:pPr>
              <a:buNone/>
            </a:pPr>
            <a:r>
              <a:rPr lang="en-US" sz="1300" dirty="0"/>
              <a:t>At this point, you may have realized that we haven’t been talking about homelessness prevention or transitional housing designated for homeless households.  These resources will be come part of the Coordinated Entry process in 2018, but there are no specific policies and procedures yet for prevention. </a:t>
            </a:r>
          </a:p>
          <a:p>
            <a:pPr>
              <a:buNone/>
            </a:pPr>
            <a:endParaRPr lang="en-US" sz="1300" dirty="0"/>
          </a:p>
          <a:p>
            <a:pPr>
              <a:buNone/>
            </a:pPr>
            <a:r>
              <a:rPr lang="en-US" sz="1300" dirty="0"/>
              <a:t>Also, one of the areas we want feedback is naming the list – “master list” is descriptive, but perhaps others have a better suggestion.</a:t>
            </a:r>
            <a:endParaRPr sz="1300" dirty="0"/>
          </a:p>
        </p:txBody>
      </p:sp>
    </p:spTree>
    <p:extLst>
      <p:ext uri="{BB962C8B-B14F-4D97-AF65-F5344CB8AC3E}">
        <p14:creationId xmlns:p14="http://schemas.microsoft.com/office/powerpoint/2010/main" val="3835138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defTabSz="966630">
              <a:buNone/>
              <a:defRPr/>
            </a:pPr>
            <a:r>
              <a:rPr lang="en-US" sz="1300" dirty="0"/>
              <a:t>Each </a:t>
            </a:r>
            <a:r>
              <a:rPr lang="en-US" sz="1300" dirty="0" err="1"/>
              <a:t>CoC</a:t>
            </a:r>
            <a:r>
              <a:rPr lang="en-US" sz="1300" dirty="0"/>
              <a:t> has their own Master List.  Only &lt;LEAD AGENCY&gt; and Assessment Partners can place households onto the list, and the goal is to complete this process (placing a household on the Master List) within 3 days of an assessment.</a:t>
            </a:r>
          </a:p>
          <a:p>
            <a:pPr defTabSz="966630">
              <a:buNone/>
              <a:defRPr/>
            </a:pPr>
            <a:endParaRPr lang="en-US" sz="1300" dirty="0"/>
          </a:p>
          <a:p>
            <a:pPr defTabSz="966630">
              <a:buNone/>
              <a:defRPr/>
            </a:pPr>
            <a:r>
              <a:rPr lang="en-US" sz="1300" dirty="0"/>
              <a:t>Those agencies using HMIS for coordinated entry will place a household on the Master List simply by entering the household into coordinated entry.  </a:t>
            </a:r>
            <a:r>
              <a:rPr lang="en-US" sz="1300" dirty="0" err="1"/>
              <a:t>Servicepoint</a:t>
            </a:r>
            <a:r>
              <a:rPr lang="en-US" sz="1300" dirty="0"/>
              <a:t> can generate and export the list, and other households can be added to the list manually (outside of HMIS). The Master List can use unique IDs in place of names.</a:t>
            </a:r>
          </a:p>
          <a:p>
            <a:pPr defTabSz="966630">
              <a:buNone/>
              <a:defRPr/>
            </a:pPr>
            <a:endParaRPr lang="en-US" sz="1300" dirty="0"/>
          </a:p>
          <a:p>
            <a:pPr defTabSz="966630">
              <a:buNone/>
              <a:defRPr/>
            </a:pPr>
            <a:r>
              <a:rPr lang="en-US" sz="1300" dirty="0"/>
              <a:t>It’s important that Coordinated Entry Partners review the list at least monthly to keep it current.  Only agencies that are part of the Local Coordinated Entry Partnership (and have signed the Partnership Agreement) should review the list.  And all clients on the Master List must have signed a ROI form.</a:t>
            </a:r>
          </a:p>
          <a:p>
            <a:pPr lvl="0">
              <a:buNone/>
            </a:pPr>
            <a:endParaRPr lang="en-US" sz="1300" dirty="0"/>
          </a:p>
          <a:p>
            <a:pPr defTabSz="966630">
              <a:buNone/>
              <a:defRPr/>
            </a:pPr>
            <a:r>
              <a:rPr lang="en-US" sz="1300" dirty="0">
                <a:latin typeface="Calibri" panose="020F0502020204030204" pitchFamily="34" charset="0"/>
              </a:rPr>
              <a:t>We all share accountability to refer and enroll households from the List into housing projects according to the prioritization policy.</a:t>
            </a:r>
          </a:p>
          <a:p>
            <a:pPr defTabSz="966630">
              <a:buNone/>
              <a:defRPr/>
            </a:pPr>
            <a:endParaRPr lang="en-US" sz="1300" dirty="0">
              <a:latin typeface="Calibri" panose="020F0502020204030204" pitchFamily="34" charset="0"/>
            </a:endParaRPr>
          </a:p>
          <a:p>
            <a:pPr defTabSz="966630">
              <a:buNone/>
              <a:defRPr/>
            </a:pPr>
            <a:r>
              <a:rPr lang="en-US" sz="1300" dirty="0">
                <a:latin typeface="Calibri" panose="020F0502020204030204" pitchFamily="34" charset="0"/>
              </a:rPr>
              <a:t>In our </a:t>
            </a:r>
            <a:r>
              <a:rPr lang="en-US" sz="1300" dirty="0" err="1">
                <a:latin typeface="Calibri" panose="020F0502020204030204" pitchFamily="34" charset="0"/>
              </a:rPr>
              <a:t>CoC</a:t>
            </a:r>
            <a:r>
              <a:rPr lang="en-US" sz="1300" dirty="0">
                <a:latin typeface="Calibri" panose="020F0502020204030204" pitchFamily="34" charset="0"/>
              </a:rPr>
              <a:t>, we review the Master List:  &lt;Add information here&gt;</a:t>
            </a:r>
          </a:p>
          <a:p>
            <a:pPr>
              <a:buNone/>
            </a:pPr>
            <a:endParaRPr sz="1300" dirty="0"/>
          </a:p>
        </p:txBody>
      </p:sp>
    </p:spTree>
    <p:extLst>
      <p:ext uri="{BB962C8B-B14F-4D97-AF65-F5344CB8AC3E}">
        <p14:creationId xmlns:p14="http://schemas.microsoft.com/office/powerpoint/2010/main" val="2628237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Households on the Master List are sorted according to the order on the slide.  </a:t>
            </a:r>
          </a:p>
          <a:p>
            <a:pPr>
              <a:buNone/>
            </a:pPr>
            <a:r>
              <a:rPr lang="en-US" sz="1300" dirty="0"/>
              <a:t>This order of priority was developed and approved last year by the Coalition as part of the permanent supportive housing policy.  It follows federal guidance prioritization for Permanent Supportive Housing.</a:t>
            </a:r>
          </a:p>
          <a:p>
            <a:pPr>
              <a:buNone/>
            </a:pPr>
            <a:endParaRPr lang="en-US" sz="1300" dirty="0"/>
          </a:p>
          <a:p>
            <a:pPr>
              <a:buNone/>
            </a:pPr>
            <a:r>
              <a:rPr lang="en-US" sz="1300" dirty="0"/>
              <a:t>You can see how the complex service needs information from the housing assessment used here.</a:t>
            </a:r>
          </a:p>
          <a:p>
            <a:pPr>
              <a:buNone/>
            </a:pPr>
            <a:endParaRPr lang="en-US" sz="1300" dirty="0"/>
          </a:p>
          <a:p>
            <a:pPr>
              <a:buNone/>
            </a:pPr>
            <a:r>
              <a:rPr lang="en-US" sz="1300" dirty="0"/>
              <a:t>You can also see that those households experiencing chronic homelessness are near the top of the list.  Let’s reminder ourselves how chronic homelessness is defined.</a:t>
            </a:r>
          </a:p>
          <a:p>
            <a:pPr>
              <a:buNone/>
            </a:pPr>
            <a:endParaRPr lang="en-US" sz="1300" dirty="0"/>
          </a:p>
        </p:txBody>
      </p:sp>
    </p:spTree>
    <p:extLst>
      <p:ext uri="{BB962C8B-B14F-4D97-AF65-F5344CB8AC3E}">
        <p14:creationId xmlns:p14="http://schemas.microsoft.com/office/powerpoint/2010/main" val="1374918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To meet the definition, an individual or the head of a household must have a long-term disability </a:t>
            </a:r>
          </a:p>
          <a:p>
            <a:pPr>
              <a:buNone/>
            </a:pPr>
            <a:endParaRPr lang="en-US" sz="1300" dirty="0"/>
          </a:p>
          <a:p>
            <a:pPr>
              <a:buNone/>
            </a:pPr>
            <a:r>
              <a:rPr lang="en-US" sz="1300" dirty="0"/>
              <a:t>And be literally homeless – (for example, camping outside, in an emergency shelter, a publicly-funded motel stay, and so on)</a:t>
            </a:r>
          </a:p>
          <a:p>
            <a:pPr>
              <a:buNone/>
            </a:pPr>
            <a:endParaRPr lang="en-US" sz="1300" dirty="0"/>
          </a:p>
          <a:p>
            <a:pPr>
              <a:buNone/>
            </a:pPr>
            <a:r>
              <a:rPr lang="en-US" sz="1300" dirty="0"/>
              <a:t>Finally, they need to have been continuously homeless for the past 12 months or more.  Or, if they could have had at least 4 episodes of homelessness in the past 3 years that add up to 12 months of total time homeless.</a:t>
            </a:r>
          </a:p>
          <a:p>
            <a:pPr>
              <a:buNone/>
            </a:pPr>
            <a:endParaRPr lang="en-US" sz="1300" b="1" dirty="0"/>
          </a:p>
          <a:p>
            <a:pPr>
              <a:buNone/>
            </a:pPr>
            <a:endParaRPr lang="en-US" sz="1300" b="1" dirty="0"/>
          </a:p>
          <a:p>
            <a:pPr>
              <a:buNone/>
            </a:pPr>
            <a:endParaRPr lang="en-US" sz="1300" b="1" dirty="0"/>
          </a:p>
        </p:txBody>
      </p:sp>
    </p:spTree>
    <p:extLst>
      <p:ext uri="{BB962C8B-B14F-4D97-AF65-F5344CB8AC3E}">
        <p14:creationId xmlns:p14="http://schemas.microsoft.com/office/powerpoint/2010/main" val="4284867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These programs are required to enroll households through the coordinated entry process.  </a:t>
            </a:r>
          </a:p>
          <a:p>
            <a:pPr>
              <a:buNone/>
            </a:pPr>
            <a:endParaRPr lang="en-US" sz="1300" dirty="0"/>
          </a:p>
          <a:p>
            <a:pPr>
              <a:buNone/>
            </a:pPr>
            <a:r>
              <a:rPr lang="en-US" sz="1300" dirty="0"/>
              <a:t>Referrals can happen at regularly scheduled monthly or bi-weekly meetings.</a:t>
            </a:r>
          </a:p>
          <a:p>
            <a:pPr>
              <a:buNone/>
            </a:pPr>
            <a:r>
              <a:rPr lang="en-US" sz="1300" dirty="0"/>
              <a:t>But households should be referred to programs and enroll in between meetings when there program openings.  Don’t wait for a meeting.</a:t>
            </a:r>
          </a:p>
          <a:p>
            <a:pPr>
              <a:buNone/>
            </a:pPr>
            <a:endParaRPr lang="en-US" sz="1300" dirty="0"/>
          </a:p>
          <a:p>
            <a:pPr>
              <a:buNone/>
            </a:pPr>
            <a:r>
              <a:rPr lang="en-US" sz="1300" dirty="0"/>
              <a:t>Others housing programs are encouraged to use Coordinated Entry and the Master List process to enroll clients also.</a:t>
            </a:r>
            <a:endParaRPr sz="1300" dirty="0"/>
          </a:p>
        </p:txBody>
      </p:sp>
    </p:spTree>
    <p:extLst>
      <p:ext uri="{BB962C8B-B14F-4D97-AF65-F5344CB8AC3E}">
        <p14:creationId xmlns:p14="http://schemas.microsoft.com/office/powerpoint/2010/main" val="125529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defTabSz="966630">
              <a:buNone/>
              <a:defRPr/>
            </a:pPr>
            <a:r>
              <a:rPr lang="en-US" sz="1300" baseline="0" dirty="0"/>
              <a:t>Discuss for five minutes in small groups of 3-4 people, then have folks share out. </a:t>
            </a:r>
            <a:endParaRPr sz="1300" dirty="0"/>
          </a:p>
        </p:txBody>
      </p:sp>
    </p:spTree>
    <p:extLst>
      <p:ext uri="{BB962C8B-B14F-4D97-AF65-F5344CB8AC3E}">
        <p14:creationId xmlns:p14="http://schemas.microsoft.com/office/powerpoint/2010/main" val="2258013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100" kern="1200" dirty="0">
                <a:solidFill>
                  <a:schemeClr val="tx1"/>
                </a:solidFill>
                <a:effectLst/>
                <a:latin typeface="+mn-lt"/>
                <a:ea typeface="+mn-ea"/>
                <a:cs typeface="+mn-cs"/>
              </a:rPr>
              <a:t>Optional Discussion Question:</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100" kern="1200" dirty="0">
                <a:solidFill>
                  <a:schemeClr val="tx1"/>
                </a:solidFill>
                <a:effectLst/>
                <a:latin typeface="+mn-lt"/>
                <a:ea typeface="+mn-ea"/>
                <a:cs typeface="+mn-cs"/>
              </a:rPr>
              <a:t>What other housing projects/programs in our area could potentially fill openings from the master list that are not required to?</a:t>
            </a:r>
          </a:p>
          <a:p>
            <a:pPr>
              <a:buNone/>
            </a:pPr>
            <a:endParaRPr lang="en-US" sz="1300" dirty="0"/>
          </a:p>
        </p:txBody>
      </p:sp>
    </p:spTree>
    <p:extLst>
      <p:ext uri="{BB962C8B-B14F-4D97-AF65-F5344CB8AC3E}">
        <p14:creationId xmlns:p14="http://schemas.microsoft.com/office/powerpoint/2010/main" val="2291671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When there is an opening in a Shelter Plus Care program, that household at the top of the Master List is the first household referred for that opening.</a:t>
            </a:r>
          </a:p>
          <a:p>
            <a:pPr>
              <a:buNone/>
            </a:pPr>
            <a:endParaRPr lang="en-US" sz="1300" dirty="0"/>
          </a:p>
          <a:p>
            <a:pPr>
              <a:buNone/>
            </a:pPr>
            <a:r>
              <a:rPr lang="en-US" sz="1300" dirty="0"/>
              <a:t>Short-term Rapid Re-housing (less than 3 months of assistance) can be provided on a first-come, first-serve basis to households that screen in for a short-term Level of assistance.</a:t>
            </a:r>
          </a:p>
          <a:p>
            <a:pPr>
              <a:buNone/>
            </a:pPr>
            <a:endParaRPr lang="en-US" sz="1300" dirty="0"/>
          </a:p>
          <a:p>
            <a:pPr>
              <a:buNone/>
            </a:pPr>
            <a:r>
              <a:rPr lang="en-US" sz="1300" dirty="0"/>
              <a:t>Openings for Medium-term Rapid Re-housing, like a </a:t>
            </a:r>
            <a:r>
              <a:rPr lang="en-US" sz="1300" dirty="0" err="1"/>
              <a:t>CoC</a:t>
            </a:r>
            <a:r>
              <a:rPr lang="en-US" sz="1300" dirty="0"/>
              <a:t> RRH voucher, are offered based on both the order or priority and those that screen in for a medium-term level of assistance.  We’ll look at some examples in a moment.  </a:t>
            </a:r>
          </a:p>
          <a:p>
            <a:pPr>
              <a:buNone/>
            </a:pPr>
            <a:endParaRPr lang="en-US" sz="1300" dirty="0"/>
          </a:p>
          <a:p>
            <a:pPr>
              <a:buNone/>
            </a:pPr>
            <a:r>
              <a:rPr lang="en-US" sz="1300" dirty="0"/>
              <a:t>Individuals and families still need to meet the eligibility requirements for the program – for example, verified chronic homeless status, eligible for services, etc.  </a:t>
            </a:r>
          </a:p>
          <a:p>
            <a:pPr>
              <a:buNone/>
            </a:pPr>
            <a:endParaRPr lang="en-US" sz="1300" dirty="0"/>
          </a:p>
          <a:p>
            <a:pPr>
              <a:buNone/>
            </a:pPr>
            <a:r>
              <a:rPr lang="en-US" sz="1300" dirty="0"/>
              <a:t>If a client is not accepted into the program after being referred.  The Housing program will document the reason in </a:t>
            </a:r>
            <a:r>
              <a:rPr lang="en-US" sz="1300" dirty="0" err="1"/>
              <a:t>ServicePoint</a:t>
            </a:r>
            <a:r>
              <a:rPr lang="en-US" sz="1300" dirty="0"/>
              <a:t> and/or writing and share with the Partnership.  </a:t>
            </a:r>
          </a:p>
          <a:p>
            <a:pPr>
              <a:buNone/>
            </a:pPr>
            <a:endParaRPr lang="en-US" sz="1300" dirty="0"/>
          </a:p>
        </p:txBody>
      </p:sp>
    </p:spTree>
    <p:extLst>
      <p:ext uri="{BB962C8B-B14F-4D97-AF65-F5344CB8AC3E}">
        <p14:creationId xmlns:p14="http://schemas.microsoft.com/office/powerpoint/2010/main" val="114828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Remember that the housing assessment identifies households as a good match for short-term, medium-term or long-term assistance.  But what if a family wants to enroll in a medium-term Rapid Re-housing program but the Housing Assessment has screened the family in for long-term assistance?</a:t>
            </a:r>
          </a:p>
          <a:p>
            <a:pPr>
              <a:buNone/>
            </a:pPr>
            <a:endParaRPr lang="en-US" sz="1300" dirty="0"/>
          </a:p>
          <a:p>
            <a:pPr>
              <a:buNone/>
            </a:pPr>
            <a:r>
              <a:rPr lang="en-US" sz="1300" dirty="0"/>
              <a:t>Households who have higher housing barriers or service needs </a:t>
            </a:r>
            <a:r>
              <a:rPr lang="en-US" sz="1300"/>
              <a:t>can  access </a:t>
            </a:r>
            <a:r>
              <a:rPr lang="en-US" sz="1300" dirty="0"/>
              <a:t>time-limited rental assistance, as long as they have a documented “housing sustainability plan”, and we’ve identified specifically what criteria needs to be a part of a housing sustainability plan.</a:t>
            </a:r>
          </a:p>
          <a:p>
            <a:pPr>
              <a:buNone/>
            </a:pPr>
            <a:endParaRPr lang="en-US" sz="1300" dirty="0"/>
          </a:p>
          <a:p>
            <a:pPr>
              <a:buNone/>
            </a:pPr>
            <a:r>
              <a:rPr lang="en-US" sz="1300" dirty="0"/>
              <a:t>While all households should have a housing stability plan, we’ve only recommended that households need this high level of documentation – that is, only those households who want to enroll in lower level of assistance than identified by the housing assessment.  </a:t>
            </a:r>
          </a:p>
        </p:txBody>
      </p:sp>
    </p:spTree>
    <p:extLst>
      <p:ext uri="{BB962C8B-B14F-4D97-AF65-F5344CB8AC3E}">
        <p14:creationId xmlns:p14="http://schemas.microsoft.com/office/powerpoint/2010/main" val="2389075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b="0" dirty="0"/>
              <a:t>Provide</a:t>
            </a:r>
            <a:r>
              <a:rPr lang="en-US" sz="1300" b="0" baseline="0" dirty="0"/>
              <a:t> small groups 5-10 minutes to complete. </a:t>
            </a:r>
            <a:endParaRPr lang="en-US" sz="1300" b="0" dirty="0"/>
          </a:p>
        </p:txBody>
      </p:sp>
    </p:spTree>
    <p:extLst>
      <p:ext uri="{BB962C8B-B14F-4D97-AF65-F5344CB8AC3E}">
        <p14:creationId xmlns:p14="http://schemas.microsoft.com/office/powerpoint/2010/main" val="1442696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endParaRPr lang="en-US" sz="1300" b="1" dirty="0"/>
          </a:p>
        </p:txBody>
      </p:sp>
    </p:spTree>
    <p:extLst>
      <p:ext uri="{BB962C8B-B14F-4D97-AF65-F5344CB8AC3E}">
        <p14:creationId xmlns:p14="http://schemas.microsoft.com/office/powerpoint/2010/main" val="624161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marL="342900" marR="0" lvl="0" indent="-342900" algn="l" defTabSz="914400" rtl="0" eaLnBrk="1" fontAlgn="auto" latinLnBrk="0" hangingPunct="1">
              <a:lnSpc>
                <a:spcPct val="100000"/>
              </a:lnSpc>
              <a:spcBef>
                <a:spcPts val="0"/>
              </a:spcBef>
              <a:spcAft>
                <a:spcPts val="0"/>
              </a:spcAft>
              <a:buClrTx/>
              <a:buSzPct val="100000"/>
              <a:buFontTx/>
              <a:buAutoNum type="arabicPeriod"/>
              <a:tabLst/>
              <a:defRPr/>
            </a:pPr>
            <a:r>
              <a:rPr lang="en-US" sz="1300" dirty="0">
                <a:latin typeface="Calibri" panose="020F0502020204030204" pitchFamily="34" charset="0"/>
              </a:rPr>
              <a:t>RW – because RW meets the definition of chronically homeless and has the highest complex service needs score, so long as RW met the basic eligibility requirements for the project and chooses to participate.  The next opening would be offered to Doug, and so on.</a:t>
            </a:r>
          </a:p>
          <a:p>
            <a:pPr marL="342900" marR="0" lvl="0" indent="-342900" algn="l" defTabSz="914400" rtl="0" eaLnBrk="1" fontAlgn="auto" latinLnBrk="0" hangingPunct="1">
              <a:lnSpc>
                <a:spcPct val="100000"/>
              </a:lnSpc>
              <a:spcBef>
                <a:spcPts val="0"/>
              </a:spcBef>
              <a:spcAft>
                <a:spcPts val="0"/>
              </a:spcAft>
              <a:buClrTx/>
              <a:buSzPct val="100000"/>
              <a:buFontTx/>
              <a:buAutoNum type="arabicPeriod"/>
              <a:tabLst/>
              <a:defRPr/>
            </a:pPr>
            <a:endParaRPr lang="en-US" sz="1300" dirty="0">
              <a:latin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Pct val="100000"/>
              <a:buFontTx/>
              <a:buAutoNum type="arabicPeriod"/>
              <a:tabLst/>
              <a:defRPr/>
            </a:pPr>
            <a:r>
              <a:rPr lang="en-US" sz="1300" dirty="0">
                <a:latin typeface="Calibri" panose="020F0502020204030204" pitchFamily="34" charset="0"/>
              </a:rPr>
              <a:t>Emily, JD, Pete and Osnium612</a:t>
            </a:r>
          </a:p>
          <a:p>
            <a:pPr>
              <a:spcBef>
                <a:spcPts val="634"/>
              </a:spcBef>
              <a:spcAft>
                <a:spcPts val="634"/>
              </a:spcAft>
              <a:buNone/>
            </a:pPr>
            <a:r>
              <a:rPr lang="en-US" sz="1300" dirty="0">
                <a:latin typeface="Calibri" panose="020F0502020204030204" pitchFamily="34" charset="0"/>
              </a:rPr>
              <a:t>      </a:t>
            </a:r>
          </a:p>
          <a:p>
            <a:pPr>
              <a:spcBef>
                <a:spcPts val="634"/>
              </a:spcBef>
              <a:spcAft>
                <a:spcPts val="634"/>
              </a:spcAft>
              <a:buNone/>
            </a:pPr>
            <a:r>
              <a:rPr lang="en-US" sz="1300" dirty="0">
                <a:latin typeface="Calibri" panose="020F0502020204030204" pitchFamily="34" charset="0"/>
              </a:rPr>
              <a:t>3.      Amos, JD, Deb, and Sarah;</a:t>
            </a:r>
            <a:r>
              <a:rPr lang="en-US" sz="1300" baseline="0" dirty="0">
                <a:latin typeface="Calibri" panose="020F0502020204030204" pitchFamily="34" charset="0"/>
              </a:rPr>
              <a:t> </a:t>
            </a:r>
            <a:r>
              <a:rPr lang="en-US" sz="1300" dirty="0">
                <a:latin typeface="Calibri" panose="020F0502020204030204" pitchFamily="34" charset="0"/>
              </a:rPr>
              <a:t>Deb and Sarah have both been identified as good candidates for short-term assistance.  JD and Amos have been identified as good candidates for medium-term assistance, but have their Housing Sustainability Plans documented.</a:t>
            </a:r>
          </a:p>
          <a:p>
            <a:pPr marL="342900" marR="0" lvl="0" indent="-342900" algn="l" defTabSz="914400" rtl="0" eaLnBrk="1" fontAlgn="auto" latinLnBrk="0" hangingPunct="1">
              <a:lnSpc>
                <a:spcPct val="100000"/>
              </a:lnSpc>
              <a:spcBef>
                <a:spcPts val="0"/>
              </a:spcBef>
              <a:spcAft>
                <a:spcPts val="0"/>
              </a:spcAft>
              <a:buClrTx/>
              <a:buSzPct val="100000"/>
              <a:buFontTx/>
              <a:buAutoNum type="arabicPeriod"/>
              <a:tabLst/>
              <a:defRPr/>
            </a:pPr>
            <a:endParaRPr lang="en-US" sz="1300" dirty="0">
              <a:latin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Pct val="100000"/>
              <a:buFontTx/>
              <a:buAutoNum type="arabicPeriod"/>
              <a:tabLst/>
              <a:defRPr/>
            </a:pPr>
            <a:endParaRPr lang="en-US" sz="1300" dirty="0">
              <a:latin typeface="Calibri" panose="020F0502020204030204" pitchFamily="34" charset="0"/>
            </a:endParaRPr>
          </a:p>
          <a:p>
            <a:pPr>
              <a:buNone/>
            </a:pPr>
            <a:endParaRPr lang="en-US" sz="1300" b="1" dirty="0"/>
          </a:p>
        </p:txBody>
      </p:sp>
    </p:spTree>
    <p:extLst>
      <p:ext uri="{BB962C8B-B14F-4D97-AF65-F5344CB8AC3E}">
        <p14:creationId xmlns:p14="http://schemas.microsoft.com/office/powerpoint/2010/main" val="1315076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defTabSz="955639">
              <a:buNone/>
            </a:pPr>
            <a:r>
              <a:rPr lang="en-US" sz="1300" dirty="0"/>
              <a:t>What if a client says “no” when they are offered the chance to enroll in a program?  </a:t>
            </a:r>
          </a:p>
          <a:p>
            <a:pPr>
              <a:buNone/>
            </a:pPr>
            <a:r>
              <a:rPr lang="en-US" sz="1300" dirty="0"/>
              <a:t>We’ve decided that client choice is paramount.  </a:t>
            </a:r>
          </a:p>
          <a:p>
            <a:pPr>
              <a:buNone/>
            </a:pPr>
            <a:r>
              <a:rPr lang="en-US" sz="1300" dirty="0"/>
              <a:t>If a client says “no”, they simply go back on the Master List until they are no longer homeless.</a:t>
            </a:r>
          </a:p>
          <a:p>
            <a:pPr>
              <a:buNone/>
            </a:pPr>
            <a:endParaRPr lang="en-US" sz="1300" b="1" dirty="0"/>
          </a:p>
          <a:p>
            <a:pPr>
              <a:buNone/>
            </a:pPr>
            <a:endParaRPr sz="1300" b="1" dirty="0"/>
          </a:p>
        </p:txBody>
      </p:sp>
    </p:spTree>
    <p:extLst>
      <p:ext uri="{BB962C8B-B14F-4D97-AF65-F5344CB8AC3E}">
        <p14:creationId xmlns:p14="http://schemas.microsoft.com/office/powerpoint/2010/main" val="1934251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endParaRPr sz="1300" b="1" dirty="0"/>
          </a:p>
        </p:txBody>
      </p:sp>
    </p:spTree>
    <p:extLst>
      <p:ext uri="{BB962C8B-B14F-4D97-AF65-F5344CB8AC3E}">
        <p14:creationId xmlns:p14="http://schemas.microsoft.com/office/powerpoint/2010/main" val="785200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It’s fundamental to coordination that partners be ability to share information and data appropriately.</a:t>
            </a:r>
          </a:p>
          <a:p>
            <a:pPr>
              <a:buNone/>
            </a:pPr>
            <a:endParaRPr lang="en-US" sz="1300" dirty="0"/>
          </a:p>
          <a:p>
            <a:pPr>
              <a:buNone/>
            </a:pPr>
            <a:r>
              <a:rPr lang="en-US" sz="1300" dirty="0"/>
              <a:t>Why?</a:t>
            </a:r>
          </a:p>
          <a:p>
            <a:pPr>
              <a:buNone/>
            </a:pPr>
            <a:endParaRPr lang="en-US" sz="1300" dirty="0"/>
          </a:p>
          <a:p>
            <a:r>
              <a:rPr lang="en-US" sz="1300" dirty="0"/>
              <a:t>Reduce the amount of time spent clients spend answering basic questions</a:t>
            </a:r>
          </a:p>
          <a:p>
            <a:r>
              <a:rPr lang="en-US" sz="1300" dirty="0"/>
              <a:t>Reduce the amount of time someone spends telling their story to service providers</a:t>
            </a:r>
          </a:p>
          <a:p>
            <a:r>
              <a:rPr lang="en-US" sz="1300" dirty="0"/>
              <a:t>Faster access to services and housing help</a:t>
            </a:r>
          </a:p>
          <a:p>
            <a:r>
              <a:rPr lang="en-US" sz="1300" dirty="0"/>
              <a:t>Allows agencies to focus on meeting someone’s unique needs</a:t>
            </a:r>
          </a:p>
          <a:p>
            <a:r>
              <a:rPr lang="en-US" sz="1300" dirty="0"/>
              <a:t>Eliminate duplicate intake paperwork</a:t>
            </a:r>
          </a:p>
          <a:p>
            <a:r>
              <a:rPr lang="en-US" sz="1300" dirty="0"/>
              <a:t>Coordinate multiple services better</a:t>
            </a:r>
          </a:p>
          <a:p>
            <a:pPr>
              <a:buNone/>
            </a:pPr>
            <a:endParaRPr lang="en-US" sz="1300" dirty="0"/>
          </a:p>
          <a:p>
            <a:pPr>
              <a:buNone/>
            </a:pPr>
            <a:r>
              <a:rPr lang="en-US" sz="1300" dirty="0"/>
              <a:t>We have a variety of tools, policies and procedures to help us make sure we share information and data appropriately.  Even so, we will all need to remember to take a common sense approach that recognizes the dignity and privacy of every client.</a:t>
            </a:r>
          </a:p>
          <a:p>
            <a:pPr>
              <a:buNone/>
            </a:pPr>
            <a:endParaRPr lang="en-US" sz="1300" dirty="0"/>
          </a:p>
          <a:p>
            <a:pPr>
              <a:buNone/>
            </a:pPr>
            <a:endParaRPr sz="1300" b="1" dirty="0"/>
          </a:p>
        </p:txBody>
      </p:sp>
    </p:spTree>
    <p:extLst>
      <p:ext uri="{BB962C8B-B14F-4D97-AF65-F5344CB8AC3E}">
        <p14:creationId xmlns:p14="http://schemas.microsoft.com/office/powerpoint/2010/main" val="51301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a:buNone/>
            </a:pPr>
            <a:r>
              <a:rPr lang="en-US" dirty="0"/>
              <a:t>We’ve developed strong principles and policies on confidentiality, and Coordinated Entry protocols that allow for the maximum client choice in how to participate, and what personal information can be shared with other agencies.</a:t>
            </a:r>
          </a:p>
          <a:p>
            <a:pPr>
              <a:buNone/>
            </a:pPr>
            <a:r>
              <a:rPr lang="en-US" dirty="0"/>
              <a:t> </a:t>
            </a:r>
          </a:p>
          <a:p>
            <a:pPr>
              <a:buNone/>
            </a:pPr>
            <a:r>
              <a:rPr lang="en-US" dirty="0"/>
              <a:t>With this client-centered approach to information sharing comes a lot of shared responsibility for making share that all partners are respecting client consent on including what information is shared, how it is shared (for example in HMIS or not), and who information is shared with.  </a:t>
            </a:r>
          </a:p>
          <a:p>
            <a:pPr>
              <a:buNone/>
            </a:pPr>
            <a:endParaRPr lang="en-US" dirty="0"/>
          </a:p>
          <a:p>
            <a:pPr>
              <a:buNone/>
            </a:pPr>
            <a:r>
              <a:rPr lang="en-US" dirty="0"/>
              <a:t>Sharing information is not “all or nothing” – a client could choose to participate and be added to the Master List, but without use of their name.</a:t>
            </a:r>
          </a:p>
          <a:p>
            <a:pPr>
              <a:buNone/>
            </a:pPr>
            <a:endParaRPr lang="en-US" dirty="0"/>
          </a:p>
          <a:p>
            <a:pPr>
              <a:buNone/>
            </a:pPr>
            <a:r>
              <a:rPr lang="en-US" dirty="0"/>
              <a:t>For those using HMIS, there is also annual security training required.</a:t>
            </a:r>
          </a:p>
          <a:p>
            <a:pPr>
              <a:buNone/>
            </a:pPr>
            <a:endParaRPr lang="en-US" dirty="0"/>
          </a:p>
        </p:txBody>
      </p:sp>
    </p:spTree>
    <p:extLst>
      <p:ext uri="{BB962C8B-B14F-4D97-AF65-F5344CB8AC3E}">
        <p14:creationId xmlns:p14="http://schemas.microsoft.com/office/powerpoint/2010/main" val="985605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defTabSz="966630">
              <a:buNone/>
              <a:defRPr/>
            </a:pPr>
            <a:endParaRPr sz="1300" dirty="0"/>
          </a:p>
        </p:txBody>
      </p:sp>
    </p:spTree>
    <p:extLst>
      <p:ext uri="{BB962C8B-B14F-4D97-AF65-F5344CB8AC3E}">
        <p14:creationId xmlns:p14="http://schemas.microsoft.com/office/powerpoint/2010/main" val="1540454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15-20 minutes.  Have participants complete the quiz on their own or in small groups.  Regroup and </a:t>
            </a:r>
            <a:r>
              <a:rPr lang="en-US"/>
              <a:t>discuss answers.</a:t>
            </a:r>
            <a:endParaRPr lang="en-US" baseline="0" dirty="0"/>
          </a:p>
        </p:txBody>
      </p:sp>
    </p:spTree>
    <p:extLst>
      <p:ext uri="{BB962C8B-B14F-4D97-AF65-F5344CB8AC3E}">
        <p14:creationId xmlns:p14="http://schemas.microsoft.com/office/powerpoint/2010/main" val="1043268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It’s really important that Coordinated Entry be implemented in a way that allows for victims fleeing domestic violence to access housing resources safely.</a:t>
            </a:r>
          </a:p>
          <a:p>
            <a:pPr>
              <a:buNone/>
            </a:pPr>
            <a:endParaRPr lang="en-US" sz="1300" dirty="0"/>
          </a:p>
          <a:p>
            <a:pPr>
              <a:buNone/>
            </a:pPr>
            <a:r>
              <a:rPr lang="en-US" sz="1300" dirty="0"/>
              <a:t>On the next few slides, we’ll explain options for how victim service providers and victims can participate safely in coordinated entry.  Victim service providers refer to those agencies whose primary purpose is to serve victims fleeing domestic or sexual violence.  </a:t>
            </a:r>
          </a:p>
          <a:p>
            <a:pPr>
              <a:buNone/>
            </a:pPr>
            <a:endParaRPr lang="en-US" sz="1300" dirty="0"/>
          </a:p>
          <a:p>
            <a:pPr>
              <a:buNone/>
            </a:pPr>
            <a:r>
              <a:rPr lang="en-US" sz="1300" dirty="0"/>
              <a:t>In our </a:t>
            </a:r>
            <a:r>
              <a:rPr lang="en-US" sz="1300" dirty="0" err="1"/>
              <a:t>CoC</a:t>
            </a:r>
            <a:r>
              <a:rPr lang="en-US" sz="1300" dirty="0"/>
              <a:t> – this is ______&lt;INSERT AGENCY NAME&gt;______________.</a:t>
            </a:r>
          </a:p>
          <a:p>
            <a:pPr marL="0" marR="0" lvl="0" indent="0" algn="l" defTabSz="914400" rtl="0" eaLnBrk="1" fontAlgn="auto" latinLnBrk="0" hangingPunct="1">
              <a:lnSpc>
                <a:spcPct val="100000"/>
              </a:lnSpc>
              <a:spcBef>
                <a:spcPts val="0"/>
              </a:spcBef>
              <a:spcAft>
                <a:spcPts val="0"/>
              </a:spcAft>
              <a:buClrTx/>
              <a:buSzPct val="100000"/>
              <a:buFontTx/>
              <a:buNone/>
              <a:tabLst/>
              <a:defRPr/>
            </a:pPr>
            <a:endParaRPr lang="en-US" sz="1300"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300" dirty="0"/>
              <a:t>Meeting the needs of survivors requires all of us, not just domestic violence shelters, to be working together, so that no matter where a client presents for help, they can be served safely and quickly.</a:t>
            </a:r>
          </a:p>
          <a:p>
            <a:pPr>
              <a:buNone/>
            </a:pPr>
            <a:endParaRPr lang="en-US" sz="1300" dirty="0"/>
          </a:p>
        </p:txBody>
      </p:sp>
    </p:spTree>
    <p:extLst>
      <p:ext uri="{BB962C8B-B14F-4D97-AF65-F5344CB8AC3E}">
        <p14:creationId xmlns:p14="http://schemas.microsoft.com/office/powerpoint/2010/main" val="917210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Here’s a few key points about safety and confidentiality.  Some of these points have been mentioned earlier.</a:t>
            </a:r>
          </a:p>
          <a:p>
            <a:pPr>
              <a:buNone/>
            </a:pPr>
            <a:endParaRPr lang="en-US" sz="1300" dirty="0"/>
          </a:p>
          <a:p>
            <a:pPr>
              <a:buNone/>
            </a:pPr>
            <a:r>
              <a:rPr lang="en-US" sz="1300" dirty="0"/>
              <a:t>All partners will be trained on safety planning and how to explain options to clients so they can make safe, informed, choices.</a:t>
            </a:r>
          </a:p>
          <a:p>
            <a:pPr>
              <a:buNone/>
            </a:pPr>
            <a:endParaRPr lang="en-US" sz="1300" dirty="0"/>
          </a:p>
          <a:p>
            <a:pPr>
              <a:buNone/>
            </a:pPr>
            <a:r>
              <a:rPr lang="en-US" sz="1300" dirty="0"/>
              <a:t>Victim Service providers are prevented from using </a:t>
            </a:r>
            <a:r>
              <a:rPr lang="en-US" sz="1300" dirty="0" err="1"/>
              <a:t>ServicePoint</a:t>
            </a:r>
            <a:r>
              <a:rPr lang="en-US" sz="1300" dirty="0"/>
              <a:t>.</a:t>
            </a:r>
          </a:p>
          <a:p>
            <a:pPr>
              <a:buNone/>
            </a:pPr>
            <a:endParaRPr lang="en-US" sz="1300" dirty="0"/>
          </a:p>
          <a:p>
            <a:pPr>
              <a:buNone/>
            </a:pPr>
            <a:r>
              <a:rPr lang="en-US" sz="1300" dirty="0"/>
              <a:t>Survivors can participate anonymously in the coordinated entry process by using a non-identifiable unique ID.</a:t>
            </a:r>
            <a:endParaRPr sz="1300" dirty="0"/>
          </a:p>
        </p:txBody>
      </p:sp>
    </p:spTree>
    <p:extLst>
      <p:ext uri="{BB962C8B-B14F-4D97-AF65-F5344CB8AC3E}">
        <p14:creationId xmlns:p14="http://schemas.microsoft.com/office/powerpoint/2010/main" val="4158553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At each step of the coordinated entry process – screening and assessment, the forms help to screen clients and offer the opportunity to refer the client first to the local domestic violence shelter for help.</a:t>
            </a:r>
            <a:endParaRPr sz="1300" dirty="0"/>
          </a:p>
        </p:txBody>
      </p:sp>
    </p:spTree>
    <p:extLst>
      <p:ext uri="{BB962C8B-B14F-4D97-AF65-F5344CB8AC3E}">
        <p14:creationId xmlns:p14="http://schemas.microsoft.com/office/powerpoint/2010/main" val="17749185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At each step of the coordinated entry process – screening and assessment, the forms help to screen clients and offer the opportunity to refer the client first to the local domestic violence shelter for help.</a:t>
            </a:r>
            <a:endParaRPr sz="1300" dirty="0"/>
          </a:p>
        </p:txBody>
      </p:sp>
    </p:spTree>
    <p:extLst>
      <p:ext uri="{BB962C8B-B14F-4D97-AF65-F5344CB8AC3E}">
        <p14:creationId xmlns:p14="http://schemas.microsoft.com/office/powerpoint/2010/main" val="26462722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endParaRPr sz="1300" dirty="0"/>
          </a:p>
        </p:txBody>
      </p:sp>
    </p:spTree>
    <p:extLst>
      <p:ext uri="{BB962C8B-B14F-4D97-AF65-F5344CB8AC3E}">
        <p14:creationId xmlns:p14="http://schemas.microsoft.com/office/powerpoint/2010/main" val="31805089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98917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30405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974940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232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Coordinated entry is about ensuring that access to homeless services in our community is streamlined and that people experiencing or at-risk for homelessness are able to quickly access the assistance they need and for which they are eligible, without having to call or be turned away from multiple programs. </a:t>
            </a:r>
          </a:p>
          <a:p>
            <a:endParaRPr lang="en-US" sz="1300" dirty="0"/>
          </a:p>
          <a:p>
            <a:pPr>
              <a:buNone/>
            </a:pPr>
            <a:r>
              <a:rPr lang="en-US" sz="1300" dirty="0"/>
              <a:t>Review Goals.</a:t>
            </a:r>
          </a:p>
          <a:p>
            <a:endParaRPr lang="en-US" sz="1300" dirty="0"/>
          </a:p>
          <a:p>
            <a:pPr>
              <a:buNone/>
            </a:pPr>
            <a:r>
              <a:rPr lang="en-US" sz="1300" dirty="0"/>
              <a:t>Coordinated entry provides clarity around access, assessment, prioritization and referrals</a:t>
            </a:r>
          </a:p>
        </p:txBody>
      </p:sp>
    </p:spTree>
    <p:extLst>
      <p:ext uri="{BB962C8B-B14F-4D97-AF65-F5344CB8AC3E}">
        <p14:creationId xmlns:p14="http://schemas.microsoft.com/office/powerpoint/2010/main" val="35119559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The most important thing to say here is that no one needs to go through the assessment process, go through the lead agency, or be on the master list in order to access emergency shelter.  The coordinated entry process does not interfere with accessing emergency shelter and services.</a:t>
            </a:r>
          </a:p>
          <a:p>
            <a:pPr>
              <a:buNone/>
            </a:pPr>
            <a:endParaRPr lang="en-US" sz="1300" dirty="0"/>
          </a:p>
          <a:p>
            <a:pPr>
              <a:buNone/>
            </a:pPr>
            <a:r>
              <a:rPr lang="en-US" sz="1300" dirty="0"/>
              <a:t>In fact, at each step in the process, it’s very important for partners to first triage urgent needs.  </a:t>
            </a:r>
          </a:p>
          <a:p>
            <a:pPr>
              <a:buNone/>
            </a:pPr>
            <a:endParaRPr lang="en-US" sz="1300" dirty="0"/>
          </a:p>
          <a:p>
            <a:pPr>
              <a:buNone/>
            </a:pPr>
            <a:r>
              <a:rPr lang="en-US" sz="1300" dirty="0"/>
              <a:t>That said, the Coordinated Entry requires that there is a written protocol in each local </a:t>
            </a:r>
            <a:r>
              <a:rPr lang="en-US" sz="1300" dirty="0" err="1"/>
              <a:t>CoC</a:t>
            </a:r>
            <a:r>
              <a:rPr lang="en-US" sz="1300" dirty="0"/>
              <a:t> between all of the providers who help clients access emergency shelters or emergency housing through general assistance at Economic Services.   </a:t>
            </a:r>
          </a:p>
          <a:p>
            <a:pPr>
              <a:buNone/>
            </a:pPr>
            <a:endParaRPr lang="en" sz="1300" dirty="0"/>
          </a:p>
          <a:p>
            <a:pPr>
              <a:buNone/>
            </a:pPr>
            <a:r>
              <a:rPr lang="en" sz="1300" dirty="0"/>
              <a:t>The protocol should emphasize ease of access for people seeking </a:t>
            </a:r>
            <a:r>
              <a:rPr lang="en-US" sz="1300" dirty="0"/>
              <a:t>emergency shelter, and also clearly document </a:t>
            </a:r>
            <a:r>
              <a:rPr lang="en" sz="1300" dirty="0"/>
              <a:t>contact info</a:t>
            </a:r>
            <a:r>
              <a:rPr lang="en-US" sz="1300" dirty="0" err="1"/>
              <a:t>rmation</a:t>
            </a:r>
            <a:r>
              <a:rPr lang="en-US" sz="1300" dirty="0"/>
              <a:t> for agencies</a:t>
            </a:r>
            <a:r>
              <a:rPr lang="en" sz="1300" dirty="0"/>
              <a:t>, intake hours, shelter hours, population(s) served, and the intake process for each agency.</a:t>
            </a:r>
          </a:p>
          <a:p>
            <a:pPr>
              <a:buNone/>
            </a:pPr>
            <a:endParaRPr sz="1300" dirty="0"/>
          </a:p>
        </p:txBody>
      </p:sp>
    </p:spTree>
    <p:extLst>
      <p:ext uri="{BB962C8B-B14F-4D97-AF65-F5344CB8AC3E}">
        <p14:creationId xmlns:p14="http://schemas.microsoft.com/office/powerpoint/2010/main" val="24088205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Customize this slide.</a:t>
            </a:r>
          </a:p>
          <a:p>
            <a:pPr>
              <a:buNone/>
            </a:pPr>
            <a:endParaRPr lang="en-US" sz="1300" dirty="0"/>
          </a:p>
          <a:p>
            <a:pPr>
              <a:buNone/>
            </a:pPr>
            <a:r>
              <a:rPr lang="en-US" sz="1300" dirty="0"/>
              <a:t>Emergency shelters may choose to participate in coordinated entry as a referral partner or assessment partner.  </a:t>
            </a:r>
          </a:p>
          <a:p>
            <a:pPr>
              <a:buNone/>
            </a:pPr>
            <a:endParaRPr lang="en-US" sz="1300" dirty="0"/>
          </a:p>
          <a:p>
            <a:pPr>
              <a:buNone/>
            </a:pPr>
            <a:r>
              <a:rPr lang="en-US" sz="1300" dirty="0"/>
              <a:t>If a shelter is a referral partner, they are encouraged to make a referral as soon as possible.  </a:t>
            </a:r>
          </a:p>
          <a:p>
            <a:pPr>
              <a:buNone/>
            </a:pPr>
            <a:endParaRPr lang="en-US" sz="1300" dirty="0"/>
          </a:p>
          <a:p>
            <a:pPr>
              <a:buNone/>
            </a:pPr>
            <a:r>
              <a:rPr lang="en-US" sz="1300" dirty="0"/>
              <a:t>For shelters that are assessment partners, guests would be offered the opportunity to complete the Housing Assessment within 1 week.  We recognize that sometimes guests need time to stabilize when they come into shelter.</a:t>
            </a:r>
          </a:p>
          <a:p>
            <a:pPr>
              <a:buNone/>
            </a:pPr>
            <a:endParaRPr lang="en-US" sz="1300" dirty="0"/>
          </a:p>
        </p:txBody>
      </p:sp>
    </p:spTree>
    <p:extLst>
      <p:ext uri="{BB962C8B-B14F-4D97-AF65-F5344CB8AC3E}">
        <p14:creationId xmlns:p14="http://schemas.microsoft.com/office/powerpoint/2010/main" val="26986202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For coordinated entry to work, people need to know about it.</a:t>
            </a:r>
          </a:p>
          <a:p>
            <a:pPr>
              <a:buNone/>
            </a:pPr>
            <a:endParaRPr lang="en-US" sz="1300" dirty="0"/>
          </a:p>
          <a:p>
            <a:pPr>
              <a:buNone/>
            </a:pPr>
            <a:r>
              <a:rPr lang="en-US" sz="1300" dirty="0"/>
              <a:t>We need to make sure that community agencies know how to make a referral, and use the process developed.  We also want to make sure that agencies know how to become a formal partner.</a:t>
            </a:r>
          </a:p>
          <a:p>
            <a:pPr>
              <a:buNone/>
            </a:pPr>
            <a:endParaRPr lang="en-US" sz="1300"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300" dirty="0"/>
              <a:t>OPTIONAL DISCUSSION QUESTION:  </a:t>
            </a:r>
            <a:r>
              <a:rPr lang="en-US" sz="1100" kern="1200" dirty="0">
                <a:solidFill>
                  <a:schemeClr val="tx1"/>
                </a:solidFill>
                <a:effectLst/>
                <a:latin typeface="+mn-lt"/>
                <a:ea typeface="+mn-ea"/>
                <a:cs typeface="+mn-cs"/>
              </a:rPr>
              <a:t>What other community partners do you feel need to know about or participate in Coordinated Entry?  Who else in your organization needs to understand Coordinated Entry?</a:t>
            </a:r>
            <a:endParaRPr lang="en-US" sz="1300" dirty="0"/>
          </a:p>
          <a:p>
            <a:pPr>
              <a:buNone/>
            </a:pPr>
            <a:endParaRPr lang="en-US" sz="1300" dirty="0"/>
          </a:p>
          <a:p>
            <a:pPr>
              <a:buNone/>
            </a:pPr>
            <a:r>
              <a:rPr lang="en-US" sz="1300" dirty="0"/>
              <a:t>And, we need to make sure that people having a housing crisis know where to turn for help. </a:t>
            </a:r>
          </a:p>
          <a:p>
            <a:pPr>
              <a:buNone/>
            </a:pPr>
            <a:endParaRPr lang="en-US" sz="1300" dirty="0"/>
          </a:p>
          <a:p>
            <a:pPr>
              <a:buNone/>
            </a:pPr>
            <a:r>
              <a:rPr lang="en-US" sz="1300" dirty="0"/>
              <a:t>HANDOUT Flyers. Our local Partnerships is responsible for advertising coordinated entry with flyers, at events or through the Point in Time count to make sure that the public knows how to access help. </a:t>
            </a:r>
          </a:p>
          <a:p>
            <a:pPr>
              <a:buNone/>
            </a:pPr>
            <a:endParaRPr lang="en-US" sz="1300" dirty="0"/>
          </a:p>
          <a:p>
            <a:pPr>
              <a:buNone/>
            </a:pPr>
            <a:r>
              <a:rPr lang="en-US" sz="1300" b="1" u="sng" dirty="0"/>
              <a:t>Advertising for Coordinated Entry might mean that each organization is promoting publicly that people in housing crisis seek help from another agency.  </a:t>
            </a:r>
          </a:p>
        </p:txBody>
      </p:sp>
    </p:spTree>
    <p:extLst>
      <p:ext uri="{BB962C8B-B14F-4D97-AF65-F5344CB8AC3E}">
        <p14:creationId xmlns:p14="http://schemas.microsoft.com/office/powerpoint/2010/main" val="23805864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We also have to make sure that everyone is able to access the coordinated entry process and that we are fair in the way that referrals and assessments are completed.  Equal access regardless of the households characteristics.</a:t>
            </a:r>
          </a:p>
          <a:p>
            <a:pPr>
              <a:buNone/>
            </a:pPr>
            <a:endParaRPr lang="en-US" dirty="0"/>
          </a:p>
          <a:p>
            <a:pPr>
              <a:buNone/>
            </a:pPr>
            <a:r>
              <a:rPr lang="en-US" dirty="0"/>
              <a:t>In particular, we need to make sure that we are reaching out to populations that may have a hard time accessing help because of their disability or English language skills.</a:t>
            </a:r>
          </a:p>
          <a:p>
            <a:pPr>
              <a:buNone/>
            </a:pPr>
            <a:endParaRPr lang="en-US" dirty="0"/>
          </a:p>
          <a:p>
            <a:pPr>
              <a:buNone/>
            </a:pPr>
            <a:r>
              <a:rPr lang="en-US" b="1" dirty="0"/>
              <a:t>Optional Facilitator Questions:</a:t>
            </a:r>
          </a:p>
          <a:p>
            <a:pPr>
              <a:buNone/>
            </a:pPr>
            <a:endParaRPr lang="en-US" dirty="0"/>
          </a:p>
          <a:p>
            <a:pPr>
              <a:buNone/>
            </a:pPr>
            <a:r>
              <a:rPr lang="en-US" dirty="0"/>
              <a:t>As a Lead Agency, we will: &lt;Insert Affirmative Outreach&gt;</a:t>
            </a:r>
          </a:p>
          <a:p>
            <a:pPr>
              <a:buNone/>
            </a:pPr>
            <a:endParaRPr lang="en-US" dirty="0"/>
          </a:p>
          <a:p>
            <a:pPr>
              <a:buNone/>
            </a:pPr>
            <a:r>
              <a:rPr lang="en-US" dirty="0"/>
              <a:t>What are some ways that your agency reaches out to these groups now?</a:t>
            </a:r>
          </a:p>
          <a:p>
            <a:pPr>
              <a:buNone/>
            </a:pPr>
            <a:endParaRPr lang="en-US" dirty="0"/>
          </a:p>
          <a:p>
            <a:pPr>
              <a:buNone/>
            </a:pPr>
            <a:r>
              <a:rPr lang="en-US" dirty="0"/>
              <a:t>What are some ways that we could make sure the process is fair, welcoming and that everyone has equal access?</a:t>
            </a:r>
          </a:p>
          <a:p>
            <a:pPr>
              <a:buNone/>
            </a:pPr>
            <a:endParaRPr lang="en-US" dirty="0"/>
          </a:p>
        </p:txBody>
      </p:sp>
    </p:spTree>
    <p:extLst>
      <p:ext uri="{BB962C8B-B14F-4D97-AF65-F5344CB8AC3E}">
        <p14:creationId xmlns:p14="http://schemas.microsoft.com/office/powerpoint/2010/main" val="3430155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All </a:t>
            </a:r>
            <a:r>
              <a:rPr lang="en-US" dirty="0" err="1"/>
              <a:t>CoCs</a:t>
            </a:r>
            <a:r>
              <a:rPr lang="en-US" dirty="0"/>
              <a:t> are using the same form to describe coordinated entry and make sure all clients now how to file a complaint.</a:t>
            </a:r>
          </a:p>
          <a:p>
            <a:pPr>
              <a:buNone/>
            </a:pPr>
            <a:endParaRPr lang="en-US" dirty="0"/>
          </a:p>
          <a:p>
            <a:pPr>
              <a:buNone/>
            </a:pPr>
            <a:r>
              <a:rPr lang="en-US" dirty="0"/>
              <a:t>Handout Participant Info &amp; Complaint Form.</a:t>
            </a:r>
          </a:p>
        </p:txBody>
      </p:sp>
    </p:spTree>
    <p:extLst>
      <p:ext uri="{BB962C8B-B14F-4D97-AF65-F5344CB8AC3E}">
        <p14:creationId xmlns:p14="http://schemas.microsoft.com/office/powerpoint/2010/main" val="13308691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7546742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Give</a:t>
            </a:r>
            <a:r>
              <a:rPr lang="en-US" baseline="0" dirty="0"/>
              <a:t> 6 minutes for pairs to practice.  4 minutes to report back.</a:t>
            </a:r>
          </a:p>
        </p:txBody>
      </p:sp>
    </p:spTree>
    <p:extLst>
      <p:ext uri="{BB962C8B-B14F-4D97-AF65-F5344CB8AC3E}">
        <p14:creationId xmlns:p14="http://schemas.microsoft.com/office/powerpoint/2010/main" val="23805201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This is the Coordinated Entry Overview that all Partners receive.</a:t>
            </a:r>
          </a:p>
          <a:p>
            <a:pPr>
              <a:buNone/>
            </a:pPr>
            <a:endParaRPr lang="en-US" sz="1300" dirty="0"/>
          </a:p>
          <a:p>
            <a:pPr>
              <a:buNone/>
            </a:pPr>
            <a:r>
              <a:rPr lang="en-US" sz="1300" dirty="0"/>
              <a:t>All staff administering the Housing Assessment need to attend a training on the Housing Assessment.   And all staff using </a:t>
            </a:r>
            <a:r>
              <a:rPr lang="en-US" sz="1300" dirty="0" err="1"/>
              <a:t>ServicePoint</a:t>
            </a:r>
            <a:r>
              <a:rPr lang="en-US" sz="1300" dirty="0"/>
              <a:t> for coordinated entry would receive HMIS training.</a:t>
            </a:r>
          </a:p>
          <a:p>
            <a:pPr>
              <a:buNone/>
            </a:pPr>
            <a:endParaRPr lang="en-US" sz="1300" dirty="0"/>
          </a:p>
          <a:p>
            <a:pPr>
              <a:buNone/>
            </a:pPr>
            <a:r>
              <a:rPr lang="en-US" sz="1300" b="1" dirty="0"/>
              <a:t>Next Assessment Training is: &lt;Insert Here&gt;</a:t>
            </a:r>
          </a:p>
          <a:p>
            <a:pPr>
              <a:buNone/>
            </a:pPr>
            <a:endParaRPr lang="en-US" sz="1300" b="1"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300" b="1" dirty="0"/>
              <a:t>Next </a:t>
            </a:r>
            <a:r>
              <a:rPr lang="en-US" sz="1300" b="1" dirty="0" err="1"/>
              <a:t>ServicePoint</a:t>
            </a:r>
            <a:r>
              <a:rPr lang="en-US" sz="1300" b="1" dirty="0"/>
              <a:t> HMIS Training is: &lt;Insert Here&gt;</a:t>
            </a:r>
          </a:p>
          <a:p>
            <a:pPr>
              <a:buNone/>
            </a:pPr>
            <a:endParaRPr lang="en-US" sz="1300" dirty="0"/>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100" kern="1200" dirty="0">
                <a:solidFill>
                  <a:schemeClr val="tx1"/>
                </a:solidFill>
                <a:effectLst/>
                <a:latin typeface="+mn-lt"/>
                <a:ea typeface="+mn-ea"/>
                <a:cs typeface="+mn-cs"/>
              </a:rPr>
              <a:t>OPTIONAL DISCUSSION QUESTION: As a local Coordinated Entry Partnership, what would an effective training plan to ensure that we train new Coordinated Entry staff and partners?</a:t>
            </a:r>
          </a:p>
          <a:p>
            <a:pPr>
              <a:buNone/>
            </a:pPr>
            <a:endParaRPr lang="en-US" sz="1300" dirty="0"/>
          </a:p>
          <a:p>
            <a:pPr>
              <a:buNone/>
            </a:pPr>
            <a:endParaRPr lang="en-US" sz="1300" dirty="0"/>
          </a:p>
        </p:txBody>
      </p:sp>
    </p:spTree>
    <p:extLst>
      <p:ext uri="{BB962C8B-B14F-4D97-AF65-F5344CB8AC3E}">
        <p14:creationId xmlns:p14="http://schemas.microsoft.com/office/powerpoint/2010/main" val="6230096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It’s really important to continuously improve the process by understanding what’s working locally and across the state.  We need to make sure that coordinated entry is working for clients.</a:t>
            </a:r>
          </a:p>
          <a:p>
            <a:pPr defTabSz="966630">
              <a:buNone/>
              <a:defRPr/>
            </a:pPr>
            <a:endParaRPr lang="en-US" sz="1300" dirty="0"/>
          </a:p>
          <a:p>
            <a:pPr defTabSz="966630">
              <a:buNone/>
              <a:defRPr/>
            </a:pPr>
            <a:r>
              <a:rPr lang="en-US" sz="1300" dirty="0"/>
              <a:t>Evaluation is a part of the VCEH Coordinated Entry Committee’s work.  </a:t>
            </a:r>
          </a:p>
          <a:p>
            <a:pPr defTabSz="966630">
              <a:buNone/>
              <a:defRPr/>
            </a:pPr>
            <a:endParaRPr lang="en-US" sz="1300" dirty="0"/>
          </a:p>
          <a:p>
            <a:pPr defTabSz="966630">
              <a:buNone/>
              <a:defRPr/>
            </a:pPr>
            <a:r>
              <a:rPr lang="en-US" sz="1300" dirty="0"/>
              <a:t>&lt;LEAD AGENCY&gt; will work with the partnership to make sure we are surveying local partners and collecting feedback from consumers through a survey or focus group. </a:t>
            </a:r>
          </a:p>
          <a:p>
            <a:pPr defTabSz="966630">
              <a:buNone/>
              <a:defRPr/>
            </a:pPr>
            <a:endParaRPr lang="en-US" sz="1300" dirty="0"/>
          </a:p>
          <a:p>
            <a:pPr defTabSz="966630">
              <a:buNone/>
              <a:defRPr/>
            </a:pPr>
            <a:r>
              <a:rPr lang="en-US" sz="1300" dirty="0"/>
              <a:t>We’ve also proposed some key data points that will help the Coalition to understand the effectiveness of Coordinated Entry, and help us understand unmet needs in different regions and across the state.</a:t>
            </a:r>
          </a:p>
          <a:p>
            <a:pPr defTabSz="966630">
              <a:buNone/>
              <a:defRPr/>
            </a:pPr>
            <a:endParaRPr lang="en-US" sz="1300" dirty="0"/>
          </a:p>
          <a:p>
            <a:pPr defTabSz="966630">
              <a:buNone/>
              <a:defRPr/>
            </a:pPr>
            <a:r>
              <a:rPr lang="en-US" sz="1300" dirty="0"/>
              <a:t>The VCEH committee would present an annual summary report with analysis to the VCEH Board.</a:t>
            </a:r>
          </a:p>
          <a:p>
            <a:pPr defTabSz="966630">
              <a:buNone/>
              <a:defRPr/>
            </a:pPr>
            <a:endParaRPr lang="en-US" sz="1300" dirty="0"/>
          </a:p>
          <a:p>
            <a:pPr defTabSz="966630">
              <a:buNone/>
              <a:defRPr/>
            </a:pPr>
            <a:endParaRPr lang="en-US" sz="1300" dirty="0"/>
          </a:p>
          <a:p>
            <a:pPr defTabSz="966630">
              <a:buNone/>
              <a:defRPr/>
            </a:pPr>
            <a:endParaRPr lang="en-US" sz="1300" dirty="0"/>
          </a:p>
          <a:p>
            <a:pPr defTabSz="966630">
              <a:buNone/>
              <a:defRPr/>
            </a:pPr>
            <a:endParaRPr lang="en-US" sz="1300" dirty="0"/>
          </a:p>
          <a:p>
            <a:pPr>
              <a:buNone/>
            </a:pPr>
            <a:endParaRPr sz="1300" b="1" dirty="0"/>
          </a:p>
        </p:txBody>
      </p:sp>
    </p:spTree>
    <p:extLst>
      <p:ext uri="{BB962C8B-B14F-4D97-AF65-F5344CB8AC3E}">
        <p14:creationId xmlns:p14="http://schemas.microsoft.com/office/powerpoint/2010/main" val="11834254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100" kern="1200" dirty="0">
                <a:solidFill>
                  <a:schemeClr val="tx1"/>
                </a:solidFill>
                <a:effectLst/>
                <a:latin typeface="+mn-lt"/>
                <a:ea typeface="+mn-ea"/>
                <a:cs typeface="+mn-cs"/>
              </a:rPr>
              <a:t>OPTIONAL </a:t>
            </a:r>
            <a:r>
              <a:rPr lang="en-US" sz="1100" kern="1200">
                <a:solidFill>
                  <a:schemeClr val="tx1"/>
                </a:solidFill>
                <a:effectLst/>
                <a:latin typeface="+mn-lt"/>
                <a:ea typeface="+mn-ea"/>
                <a:cs typeface="+mn-cs"/>
              </a:rPr>
              <a:t>DISCUSSION QUESTION: </a:t>
            </a: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sz="1100" kern="1200">
                <a:solidFill>
                  <a:schemeClr val="tx1"/>
                </a:solidFill>
                <a:effectLst/>
                <a:latin typeface="+mn-lt"/>
                <a:ea typeface="+mn-ea"/>
                <a:cs typeface="+mn-cs"/>
              </a:rPr>
              <a:t>What </a:t>
            </a:r>
            <a:r>
              <a:rPr lang="en-US" sz="1100" kern="1200" dirty="0">
                <a:solidFill>
                  <a:schemeClr val="tx1"/>
                </a:solidFill>
                <a:effectLst/>
                <a:latin typeface="+mn-lt"/>
                <a:ea typeface="+mn-ea"/>
                <a:cs typeface="+mn-cs"/>
              </a:rPr>
              <a:t>are three things that your organization might need to change to participate in Coordinated Entry?</a:t>
            </a:r>
          </a:p>
          <a:p>
            <a:pPr>
              <a:buNone/>
            </a:pPr>
            <a:endParaRPr lang="en-US" sz="1300" b="1" dirty="0"/>
          </a:p>
        </p:txBody>
      </p:sp>
    </p:spTree>
    <p:extLst>
      <p:ext uri="{BB962C8B-B14F-4D97-AF65-F5344CB8AC3E}">
        <p14:creationId xmlns:p14="http://schemas.microsoft.com/office/powerpoint/2010/main" val="4080031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This is an example that came out of Boston’s coordinated entry planning.</a:t>
            </a:r>
          </a:p>
          <a:p>
            <a:endParaRPr lang="en-US" sz="1300" dirty="0"/>
          </a:p>
          <a:p>
            <a:pPr>
              <a:buNone/>
            </a:pPr>
            <a:r>
              <a:rPr lang="en-US" sz="1300" dirty="0"/>
              <a:t>Does it look familiar?</a:t>
            </a:r>
          </a:p>
          <a:p>
            <a:endParaRPr lang="en-US" sz="1300" dirty="0"/>
          </a:p>
          <a:p>
            <a:pPr>
              <a:buNone/>
            </a:pPr>
            <a:r>
              <a:rPr lang="en-US" sz="1300" dirty="0"/>
              <a:t>People in housing crisis or homeless knock on a lot of doors and go through a lot of doors on their way to permanent housing.</a:t>
            </a:r>
          </a:p>
          <a:p>
            <a:endParaRPr lang="en-US" sz="1300" dirty="0"/>
          </a:p>
          <a:p>
            <a:pPr>
              <a:buNone/>
            </a:pPr>
            <a:r>
              <a:rPr lang="en-US" sz="1300" dirty="0"/>
              <a:t>The path is confusing, it is frustrating, it’s not clear to providers or to clients</a:t>
            </a:r>
          </a:p>
          <a:p>
            <a:endParaRPr lang="en-US" sz="1300" dirty="0"/>
          </a:p>
          <a:p>
            <a:pPr>
              <a:buNone/>
            </a:pPr>
            <a:r>
              <a:rPr lang="en-US" sz="1300" dirty="0"/>
              <a:t>Navigating your way through slows your down</a:t>
            </a:r>
          </a:p>
          <a:p>
            <a:endParaRPr lang="en-US" sz="1300" dirty="0"/>
          </a:p>
        </p:txBody>
      </p:sp>
    </p:spTree>
    <p:extLst>
      <p:ext uri="{BB962C8B-B14F-4D97-AF65-F5344CB8AC3E}">
        <p14:creationId xmlns:p14="http://schemas.microsoft.com/office/powerpoint/2010/main" val="3009156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endParaRPr lang="en-US" sz="1300" dirty="0"/>
          </a:p>
        </p:txBody>
      </p:sp>
    </p:spTree>
    <p:extLst>
      <p:ext uri="{BB962C8B-B14F-4D97-AF65-F5344CB8AC3E}">
        <p14:creationId xmlns:p14="http://schemas.microsoft.com/office/powerpoint/2010/main" val="3827852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buNone/>
            </a:pPr>
            <a:r>
              <a:rPr lang="en-US" sz="1300" dirty="0"/>
              <a:t>Coordinated</a:t>
            </a:r>
            <a:r>
              <a:rPr lang="en-US" sz="1300" baseline="0" dirty="0"/>
              <a:t> Entry </a:t>
            </a:r>
            <a:r>
              <a:rPr lang="en-US" sz="1300" b="1" u="sng" baseline="0" dirty="0"/>
              <a:t>Re-orients</a:t>
            </a:r>
            <a:r>
              <a:rPr lang="en-US" sz="1300" baseline="0" dirty="0"/>
              <a:t> our “System”</a:t>
            </a:r>
          </a:p>
          <a:p>
            <a:pPr>
              <a:spcBef>
                <a:spcPts val="600"/>
              </a:spcBef>
              <a:spcAft>
                <a:spcPts val="600"/>
              </a:spcAft>
            </a:pPr>
            <a:endParaRPr lang="en-US" sz="1300" baseline="0" dirty="0"/>
          </a:p>
          <a:p>
            <a:pPr>
              <a:spcBef>
                <a:spcPts val="600"/>
              </a:spcBef>
              <a:spcAft>
                <a:spcPts val="600"/>
              </a:spcAft>
              <a:buNone/>
            </a:pPr>
            <a:r>
              <a:rPr lang="en-US" sz="1300" b="1" i="1" dirty="0">
                <a:solidFill>
                  <a:srgbClr val="7030A0"/>
                </a:solidFill>
              </a:rPr>
              <a:t>With Coordinated Entry:</a:t>
            </a:r>
          </a:p>
          <a:p>
            <a:pPr>
              <a:spcBef>
                <a:spcPts val="600"/>
              </a:spcBef>
              <a:spcAft>
                <a:spcPts val="600"/>
              </a:spcAft>
            </a:pPr>
            <a:endParaRPr lang="en-US" sz="1300" b="1" i="1" dirty="0">
              <a:solidFill>
                <a:srgbClr val="7030A0"/>
              </a:solidFill>
            </a:endParaRPr>
          </a:p>
          <a:p>
            <a:pPr marL="342900" indent="-342900">
              <a:spcBef>
                <a:spcPts val="600"/>
              </a:spcBef>
              <a:spcAft>
                <a:spcPts val="600"/>
              </a:spcAft>
              <a:buFont typeface="Wingdings" pitchFamily="2" charset="2"/>
              <a:buChar char="§"/>
            </a:pPr>
            <a:r>
              <a:rPr lang="en-US" sz="1300" dirty="0"/>
              <a:t>We get to ask:  What housing and services are best for this household, and available?</a:t>
            </a:r>
          </a:p>
          <a:p>
            <a:pPr marL="342900" indent="-342900">
              <a:spcBef>
                <a:spcPts val="600"/>
              </a:spcBef>
              <a:spcAft>
                <a:spcPts val="600"/>
              </a:spcAft>
              <a:buFont typeface="Wingdings" pitchFamily="2" charset="2"/>
              <a:buChar char="§"/>
            </a:pPr>
            <a:r>
              <a:rPr lang="en-US" sz="1300" dirty="0"/>
              <a:t>Instead of wasting</a:t>
            </a:r>
            <a:r>
              <a:rPr lang="en-US" sz="1300" baseline="0" dirty="0"/>
              <a:t> time knocking on lots of doors and still ending up in back in the hallway, </a:t>
            </a:r>
            <a:r>
              <a:rPr lang="en-US" sz="1300" dirty="0"/>
              <a:t>Clients get help through clear doors and carefully designed protocols</a:t>
            </a:r>
          </a:p>
          <a:p>
            <a:pPr marL="342900" indent="-342900">
              <a:spcBef>
                <a:spcPts val="600"/>
              </a:spcBef>
              <a:spcAft>
                <a:spcPts val="600"/>
              </a:spcAft>
              <a:buFont typeface="Wingdings" pitchFamily="2" charset="2"/>
              <a:buChar char="§"/>
            </a:pPr>
            <a:r>
              <a:rPr lang="en-US" sz="1300" dirty="0"/>
              <a:t>There is greater Transparency and Clarity for providers and clients about what’s available</a:t>
            </a:r>
          </a:p>
          <a:p>
            <a:pPr marL="342900" indent="-342900">
              <a:spcBef>
                <a:spcPts val="600"/>
              </a:spcBef>
              <a:spcAft>
                <a:spcPts val="600"/>
              </a:spcAft>
              <a:buFont typeface="Wingdings" pitchFamily="2" charset="2"/>
              <a:buChar char="§"/>
            </a:pPr>
            <a:r>
              <a:rPr lang="en-US" sz="1300" dirty="0"/>
              <a:t>Standard screening and housing needs assessment for every client, no matter where they start</a:t>
            </a:r>
          </a:p>
          <a:p>
            <a:pPr marL="342900" indent="-342900">
              <a:spcBef>
                <a:spcPts val="600"/>
              </a:spcBef>
              <a:spcAft>
                <a:spcPts val="600"/>
              </a:spcAft>
              <a:buFont typeface="Wingdings" pitchFamily="2" charset="2"/>
              <a:buChar char="§"/>
            </a:pPr>
            <a:r>
              <a:rPr lang="en-US" sz="1300" dirty="0"/>
              <a:t>Community agreement on where to refer</a:t>
            </a:r>
          </a:p>
          <a:p>
            <a:pPr>
              <a:spcBef>
                <a:spcPts val="600"/>
              </a:spcBef>
              <a:spcAft>
                <a:spcPts val="600"/>
              </a:spcAft>
            </a:pPr>
            <a:endParaRPr lang="en-US" sz="1300" baseline="0"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EEF7B29B-5E5F-4B98-86C7-21792A6AC9FD}" type="slidenum">
              <a:rPr lang="en-US" smtClean="0"/>
              <a:t>8</a:t>
            </a:fld>
            <a:endParaRPr lang="en-US"/>
          </a:p>
        </p:txBody>
      </p:sp>
    </p:spTree>
    <p:extLst>
      <p:ext uri="{BB962C8B-B14F-4D97-AF65-F5344CB8AC3E}">
        <p14:creationId xmlns:p14="http://schemas.microsoft.com/office/powerpoint/2010/main" val="142504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31521" y="4560571"/>
            <a:ext cx="5852160" cy="4320540"/>
          </a:xfrm>
          <a:prstGeom prst="rect">
            <a:avLst/>
          </a:prstGeom>
        </p:spPr>
        <p:txBody>
          <a:bodyPr wrap="square" lIns="96647" tIns="96647" rIns="96647" bIns="96647" anchor="t" anchorCtr="0">
            <a:noAutofit/>
          </a:bodyPr>
          <a:lstStyle/>
          <a:p>
            <a:pPr>
              <a:buNone/>
            </a:pPr>
            <a:r>
              <a:rPr lang="en-US" sz="1300" dirty="0"/>
              <a:t>Coordinated Entry </a:t>
            </a:r>
            <a:r>
              <a:rPr lang="en-US" sz="1300" b="1" u="sng" dirty="0"/>
              <a:t>Re-orients</a:t>
            </a:r>
            <a:r>
              <a:rPr lang="en-US" sz="1300" dirty="0"/>
              <a:t> our “System”</a:t>
            </a:r>
          </a:p>
          <a:p>
            <a:pPr>
              <a:buNone/>
            </a:pPr>
            <a:endParaRPr lang="en-US" sz="1300" dirty="0"/>
          </a:p>
          <a:p>
            <a:pPr>
              <a:buNone/>
            </a:pPr>
            <a:r>
              <a:rPr lang="en-US" sz="1300" dirty="0"/>
              <a:t>It creates a clear pathway to permanent housing, making it easier for clients and providers to navigate. </a:t>
            </a:r>
          </a:p>
          <a:p>
            <a:pPr>
              <a:buNone/>
            </a:pPr>
            <a:endParaRPr lang="en-US" sz="1300" dirty="0"/>
          </a:p>
          <a:p>
            <a:pPr>
              <a:buNone/>
            </a:pPr>
            <a:r>
              <a:rPr lang="en-US" sz="1300" dirty="0"/>
              <a:t>Everyone experiencing a housing crisis receives a standard housing assessment.  </a:t>
            </a:r>
          </a:p>
          <a:p>
            <a:pPr>
              <a:buNone/>
            </a:pPr>
            <a:endParaRPr lang="en-US" sz="1300" dirty="0"/>
          </a:p>
          <a:p>
            <a:pPr>
              <a:buNone/>
            </a:pPr>
            <a:r>
              <a:rPr lang="en-US" sz="1300" dirty="0"/>
              <a:t>The assessment helps to match people to the housing resource that best fits their needs.  Limited housing programs for people who are homeless (like shelter + care and rapid re-housing vouchers) are then prioritized based on best fit and highest needs.</a:t>
            </a:r>
          </a:p>
          <a:p>
            <a:pPr>
              <a:buNone/>
            </a:pPr>
            <a:endParaRPr lang="en-US" sz="1300" dirty="0"/>
          </a:p>
          <a:p>
            <a:pPr>
              <a:buNone/>
            </a:pPr>
            <a:r>
              <a:rPr lang="en-US" sz="1300" dirty="0"/>
              <a:t>People have access to emergency shelter during their crisis, just as they do with our current system. </a:t>
            </a:r>
          </a:p>
        </p:txBody>
      </p:sp>
    </p:spTree>
    <p:extLst>
      <p:ext uri="{BB962C8B-B14F-4D97-AF65-F5344CB8AC3E}">
        <p14:creationId xmlns:p14="http://schemas.microsoft.com/office/powerpoint/2010/main" val="358648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5" y="3158252"/>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9"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8"/>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wrap="square"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E00C9AE-3663-4EF2-84D4-74C9AAFC76B2}" type="datetime1">
              <a:rPr lang="en-US" smtClean="0"/>
              <a:t>2/21/2018</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80C0397-7B81-46F0-B1EF-C981722D29C0}" type="slidenum">
              <a:rPr lang="en-US" smtClean="0"/>
              <a:t>‹#›</a:t>
            </a:fld>
            <a:endParaRPr lang="en-US"/>
          </a:p>
        </p:txBody>
      </p:sp>
    </p:spTree>
    <p:extLst>
      <p:ext uri="{BB962C8B-B14F-4D97-AF65-F5344CB8AC3E}">
        <p14:creationId xmlns:p14="http://schemas.microsoft.com/office/powerpoint/2010/main" val="258639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wrap="square"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wrap="square"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wrap="square"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wrap="square"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Open Sans"/>
              <a:buChar char="●"/>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buChar char="■"/>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helpingtohousevt.org/whatwedo/coordinatedentry/formsandtool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helpingtohousevt.org/wp-content/uploads/2017/01/VCEH-CE-Participant-Info-Complaint-Process-FOR-VOTE.pdf"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76875" y="2060539"/>
            <a:ext cx="7136700" cy="1022400"/>
          </a:xfrm>
          <a:prstGeom prst="rect">
            <a:avLst/>
          </a:prstGeom>
        </p:spPr>
        <p:txBody>
          <a:bodyPr wrap="square" lIns="91425" tIns="91425" rIns="91425" bIns="91425" anchor="b" anchorCtr="0">
            <a:noAutofit/>
          </a:bodyPr>
          <a:lstStyle/>
          <a:p>
            <a:pPr lvl="0">
              <a:lnSpc>
                <a:spcPct val="100000"/>
              </a:lnSpc>
              <a:spcBef>
                <a:spcPts val="600"/>
              </a:spcBef>
              <a:spcAft>
                <a:spcPts val="600"/>
              </a:spcAft>
              <a:buNone/>
            </a:pPr>
            <a:r>
              <a:rPr lang="en" sz="3300" dirty="0">
                <a:solidFill>
                  <a:srgbClr val="4C367E"/>
                </a:solidFill>
                <a:latin typeface="PT Sans Narrow" panose="020B0604020202020204" charset="0"/>
              </a:rPr>
              <a:t>Coordinated Entry </a:t>
            </a:r>
            <a:r>
              <a:rPr lang="en-US" sz="3300" dirty="0">
                <a:solidFill>
                  <a:srgbClr val="4C367E"/>
                </a:solidFill>
                <a:latin typeface="PT Sans Narrow" panose="020B0604020202020204" charset="0"/>
              </a:rPr>
              <a:t>Partnership Overview</a:t>
            </a:r>
            <a:endParaRPr lang="en" sz="3300" dirty="0">
              <a:solidFill>
                <a:srgbClr val="4C367E"/>
              </a:solidFill>
              <a:latin typeface="PT Sans Narrow" panose="020B0604020202020204" charset="0"/>
            </a:endParaRPr>
          </a:p>
        </p:txBody>
      </p:sp>
      <p:sp>
        <p:nvSpPr>
          <p:cNvPr id="67" name="Shape 67"/>
          <p:cNvSpPr txBox="1">
            <a:spLocks noGrp="1"/>
          </p:cNvSpPr>
          <p:nvPr>
            <p:ph type="subTitle" idx="1"/>
          </p:nvPr>
        </p:nvSpPr>
        <p:spPr>
          <a:xfrm>
            <a:off x="1732890" y="2850004"/>
            <a:ext cx="5673750" cy="792600"/>
          </a:xfrm>
          <a:prstGeom prst="rect">
            <a:avLst/>
          </a:prstGeom>
        </p:spPr>
        <p:txBody>
          <a:bodyPr wrap="square" lIns="91425" tIns="91425" rIns="91425" bIns="91425" anchor="t" anchorCtr="0">
            <a:noAutofit/>
          </a:bodyPr>
          <a:lstStyle/>
          <a:p>
            <a:pPr lvl="0">
              <a:lnSpc>
                <a:spcPct val="100000"/>
              </a:lnSpc>
              <a:spcBef>
                <a:spcPts val="600"/>
              </a:spcBef>
              <a:spcAft>
                <a:spcPts val="600"/>
              </a:spcAft>
              <a:buNone/>
            </a:pPr>
            <a:r>
              <a:rPr lang="en" sz="2600" dirty="0">
                <a:solidFill>
                  <a:srgbClr val="FF0000"/>
                </a:solidFill>
                <a:latin typeface="PT Sans Narrow" panose="020B0604020202020204" charset="0"/>
              </a:rPr>
              <a:t>Insert CoC Name</a:t>
            </a:r>
          </a:p>
        </p:txBody>
      </p:sp>
      <p:pic>
        <p:nvPicPr>
          <p:cNvPr id="68" name="Shape 68" descr="vceh-logo1.jpg"/>
          <p:cNvPicPr preferRelativeResize="0"/>
          <p:nvPr/>
        </p:nvPicPr>
        <p:blipFill>
          <a:blip r:embed="rId3">
            <a:alphaModFix/>
          </a:blip>
          <a:stretch>
            <a:fillRect/>
          </a:stretch>
        </p:blipFill>
        <p:spPr>
          <a:xfrm>
            <a:off x="3772438" y="1219275"/>
            <a:ext cx="1745575" cy="1086375"/>
          </a:xfrm>
          <a:prstGeom prst="rect">
            <a:avLst/>
          </a:prstGeom>
          <a:noFill/>
          <a:ln>
            <a:noFill/>
          </a:ln>
        </p:spPr>
      </p:pic>
      <p:sp>
        <p:nvSpPr>
          <p:cNvPr id="5" name="Shape 74"/>
          <p:cNvSpPr txBox="1">
            <a:spLocks/>
          </p:cNvSpPr>
          <p:nvPr/>
        </p:nvSpPr>
        <p:spPr>
          <a:xfrm>
            <a:off x="309465" y="3423599"/>
            <a:ext cx="8520600" cy="33027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1pPr>
            <a:lvl2pPr marR="0" lvl="1"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2pPr>
            <a:lvl3pPr marR="0" lvl="2"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3pPr>
            <a:lvl4pPr marR="0" lvl="3"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4pPr>
            <a:lvl5pPr marR="0" lvl="4"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5pPr>
            <a:lvl6pPr marR="0" lvl="5"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6pPr>
            <a:lvl7pPr marR="0" lvl="6"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7pPr>
            <a:lvl8pPr marR="0" lvl="7"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8pPr>
            <a:lvl9pPr marR="0" lvl="8" algn="ctr" rtl="0">
              <a:lnSpc>
                <a:spcPct val="100000"/>
              </a:lnSpc>
              <a:spcBef>
                <a:spcPts val="0"/>
              </a:spcBef>
              <a:spcAft>
                <a:spcPts val="0"/>
              </a:spcAft>
              <a:buClr>
                <a:schemeClr val="dk2"/>
              </a:buClr>
              <a:buSzPct val="100000"/>
              <a:buFont typeface="Open Sans"/>
              <a:buNone/>
              <a:defRPr sz="2400" b="0" i="0" u="none" strike="noStrike" cap="none">
                <a:solidFill>
                  <a:schemeClr val="dk2"/>
                </a:solidFill>
                <a:latin typeface="Open Sans"/>
                <a:ea typeface="Open Sans"/>
                <a:cs typeface="Open Sans"/>
                <a:sym typeface="Open Sans"/>
              </a:defRPr>
            </a:lvl9pPr>
          </a:lstStyle>
          <a:p>
            <a:r>
              <a:rPr lang="en-US" sz="1800" dirty="0">
                <a:solidFill>
                  <a:srgbClr val="FF0000"/>
                </a:solidFill>
                <a:latin typeface="PT Sans Narrow" panose="020B0604020202020204" charset="0"/>
              </a:rPr>
              <a:t>Insert</a:t>
            </a:r>
            <a:r>
              <a:rPr lang="en-US" sz="1800" dirty="0">
                <a:solidFill>
                  <a:srgbClr val="FF0000"/>
                </a:solidFill>
              </a:rPr>
              <a:t> 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886231999"/>
              </p:ext>
            </p:extLst>
          </p:nvPr>
        </p:nvGraphicFramePr>
        <p:xfrm>
          <a:off x="311700" y="397565"/>
          <a:ext cx="8587946" cy="4288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1273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600"/>
              </a:spcBef>
              <a:spcAft>
                <a:spcPts val="600"/>
              </a:spcAft>
            </a:pPr>
            <a:r>
              <a:rPr lang="en-US" dirty="0">
                <a:solidFill>
                  <a:srgbClr val="4C367E"/>
                </a:solidFill>
                <a:latin typeface="PT Sans Narrow" panose="020B0604020202020204" charset="0"/>
              </a:rPr>
              <a:t>Coordinated Entry Partnership</a:t>
            </a:r>
          </a:p>
        </p:txBody>
      </p:sp>
    </p:spTree>
    <p:extLst>
      <p:ext uri="{BB962C8B-B14F-4D97-AF65-F5344CB8AC3E}">
        <p14:creationId xmlns:p14="http://schemas.microsoft.com/office/powerpoint/2010/main" val="556264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394225"/>
            <a:ext cx="8520600" cy="707400"/>
          </a:xfrm>
          <a:prstGeom prst="rect">
            <a:avLst/>
          </a:prstGeom>
        </p:spPr>
        <p:txBody>
          <a:bodyPr wrap="square" lIns="91425" tIns="91425" rIns="91425" bIns="91425" anchor="t" anchorCtr="0">
            <a:noAutofit/>
          </a:bodyPr>
          <a:lstStyle/>
          <a:p>
            <a:pPr lvl="0">
              <a:lnSpc>
                <a:spcPct val="100000"/>
              </a:lnSpc>
              <a:spcBef>
                <a:spcPts val="600"/>
              </a:spcBef>
              <a:spcAft>
                <a:spcPts val="600"/>
              </a:spcAft>
              <a:buNone/>
            </a:pPr>
            <a:r>
              <a:rPr lang="en" dirty="0">
                <a:solidFill>
                  <a:srgbClr val="4C367E"/>
                </a:solidFill>
                <a:latin typeface="PT Sans Narrow" panose="020B0604020202020204" charset="0"/>
              </a:rPr>
              <a:t>Geographic Area &amp; Population</a:t>
            </a:r>
          </a:p>
        </p:txBody>
      </p:sp>
      <p:sp>
        <p:nvSpPr>
          <p:cNvPr id="95" name="Shape 95"/>
          <p:cNvSpPr txBox="1">
            <a:spLocks noGrp="1"/>
          </p:cNvSpPr>
          <p:nvPr>
            <p:ph type="body" idx="1"/>
          </p:nvPr>
        </p:nvSpPr>
        <p:spPr>
          <a:xfrm>
            <a:off x="472440" y="1266325"/>
            <a:ext cx="8359860" cy="33027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b="1" u="sng" dirty="0">
                <a:latin typeface="Open Sans" panose="020B0604020202020204" charset="0"/>
                <a:ea typeface="Open Sans" panose="020B0604020202020204" charset="0"/>
                <a:cs typeface="Open Sans" panose="020B0604020202020204" charset="0"/>
              </a:rPr>
              <a:t>Geographic Area</a:t>
            </a:r>
          </a:p>
          <a:p>
            <a:pPr marL="457200" lvl="0" indent="-342900" rtl="0">
              <a:lnSpc>
                <a:spcPct val="100000"/>
              </a:lnSpc>
              <a:spcBef>
                <a:spcPts val="600"/>
              </a:spcBef>
              <a:spcAft>
                <a:spcPts val="600"/>
              </a:spcAft>
              <a:buChar char="●"/>
            </a:pPr>
            <a:r>
              <a:rPr lang="en" dirty="0">
                <a:latin typeface="Open Sans" panose="020B0604020202020204" charset="0"/>
                <a:ea typeface="Open Sans" panose="020B0604020202020204" charset="0"/>
                <a:cs typeface="Open Sans" panose="020B0604020202020204" charset="0"/>
              </a:rPr>
              <a:t>All counties in Vermont </a:t>
            </a:r>
            <a:r>
              <a:rPr lang="en" i="1" dirty="0">
                <a:latin typeface="Open Sans" panose="020B0604020202020204" charset="0"/>
                <a:ea typeface="Open Sans" panose="020B0604020202020204" charset="0"/>
                <a:cs typeface="Open Sans" panose="020B0604020202020204" charset="0"/>
              </a:rPr>
              <a:t>except for</a:t>
            </a:r>
            <a:r>
              <a:rPr lang="en" dirty="0">
                <a:latin typeface="Open Sans" panose="020B0604020202020204" charset="0"/>
                <a:ea typeface="Open Sans" panose="020B0604020202020204" charset="0"/>
                <a:cs typeface="Open Sans" panose="020B0604020202020204" charset="0"/>
              </a:rPr>
              <a:t> Chittenden County</a:t>
            </a:r>
          </a:p>
          <a:p>
            <a:pPr marL="914400" lvl="1" indent="-317500" rtl="0">
              <a:lnSpc>
                <a:spcPct val="100000"/>
              </a:lnSpc>
              <a:spcBef>
                <a:spcPts val="600"/>
              </a:spcBef>
              <a:spcAft>
                <a:spcPts val="600"/>
              </a:spcAft>
              <a:buChar char="○"/>
            </a:pPr>
            <a:r>
              <a:rPr lang="en" sz="1800" dirty="0">
                <a:latin typeface="Open Sans" panose="020B0604020202020204" charset="0"/>
                <a:ea typeface="Open Sans" panose="020B0604020202020204" charset="0"/>
                <a:cs typeface="Open Sans" panose="020B0604020202020204" charset="0"/>
              </a:rPr>
              <a:t>11 Local Continuums of Care operating as part of the Balance of State Continuum of Care</a:t>
            </a:r>
          </a:p>
          <a:p>
            <a:pPr lvl="0" rtl="0">
              <a:lnSpc>
                <a:spcPct val="100000"/>
              </a:lnSpc>
              <a:spcBef>
                <a:spcPts val="600"/>
              </a:spcBef>
              <a:spcAft>
                <a:spcPts val="600"/>
              </a:spcAft>
              <a:buNone/>
            </a:pPr>
            <a:r>
              <a:rPr lang="en" b="1" u="sng" dirty="0">
                <a:latin typeface="Open Sans" panose="020B0604020202020204" charset="0"/>
                <a:ea typeface="Open Sans" panose="020B0604020202020204" charset="0"/>
                <a:cs typeface="Open Sans" panose="020B0604020202020204" charset="0"/>
              </a:rPr>
              <a:t>Population</a:t>
            </a:r>
          </a:p>
          <a:p>
            <a:pPr marL="457200" lvl="0" indent="-342900" rtl="0">
              <a:lnSpc>
                <a:spcPct val="100000"/>
              </a:lnSpc>
              <a:spcBef>
                <a:spcPts val="600"/>
              </a:spcBef>
              <a:spcAft>
                <a:spcPts val="600"/>
              </a:spcAft>
              <a:buChar char="●"/>
            </a:pPr>
            <a:r>
              <a:rPr lang="en" dirty="0">
                <a:latin typeface="Open Sans" panose="020B0604020202020204" charset="0"/>
                <a:ea typeface="Open Sans" panose="020B0604020202020204" charset="0"/>
                <a:cs typeface="Open Sans" panose="020B0604020202020204" charset="0"/>
              </a:rPr>
              <a:t>All individuals and households experiencing a housing crisis</a:t>
            </a:r>
          </a:p>
          <a:p>
            <a:pPr marL="914400" lvl="1" indent="-317500" rtl="0">
              <a:lnSpc>
                <a:spcPct val="100000"/>
              </a:lnSpc>
              <a:spcBef>
                <a:spcPts val="600"/>
              </a:spcBef>
              <a:spcAft>
                <a:spcPts val="600"/>
              </a:spcAft>
              <a:buChar char="○"/>
            </a:pPr>
            <a:r>
              <a:rPr lang="en" sz="1800" dirty="0">
                <a:latin typeface="Open Sans" panose="020B0604020202020204" charset="0"/>
                <a:ea typeface="Open Sans" panose="020B0604020202020204" charset="0"/>
                <a:cs typeface="Open Sans" panose="020B0604020202020204" charset="0"/>
              </a:rPr>
              <a:t>Homeless or at-risk of homelessness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VCE</a:t>
            </a:r>
            <a:r>
              <a:rPr lang="en-US" dirty="0">
                <a:solidFill>
                  <a:srgbClr val="4C367E"/>
                </a:solidFill>
                <a:latin typeface="PT Sans Narrow" panose="020B0604020202020204" charset="0"/>
              </a:rPr>
              <a:t>H Coordinated Entry Committee</a:t>
            </a:r>
            <a:endParaRPr lang="en" dirty="0">
              <a:solidFill>
                <a:srgbClr val="4C367E"/>
              </a:solidFill>
              <a:latin typeface="PT Sans Narrow" panose="020B0604020202020204" charset="0"/>
            </a:endParaRPr>
          </a:p>
        </p:txBody>
      </p:sp>
      <p:graphicFrame>
        <p:nvGraphicFramePr>
          <p:cNvPr id="3" name="Diagram 2">
            <a:extLst>
              <a:ext uri="{FF2B5EF4-FFF2-40B4-BE49-F238E27FC236}">
                <a16:creationId xmlns:a16="http://schemas.microsoft.com/office/drawing/2014/main" xmlns="" id="{B468EF5E-F5DE-4E55-9285-F30D0A3E8846}"/>
              </a:ext>
            </a:extLst>
          </p:cNvPr>
          <p:cNvGraphicFramePr/>
          <p:nvPr>
            <p:extLst>
              <p:ext uri="{D42A27DB-BD31-4B8C-83A1-F6EECF244321}">
                <p14:modId xmlns:p14="http://schemas.microsoft.com/office/powerpoint/2010/main" val="1872267484"/>
              </p:ext>
            </p:extLst>
          </p:nvPr>
        </p:nvGraphicFramePr>
        <p:xfrm>
          <a:off x="556591" y="1378226"/>
          <a:ext cx="7951305" cy="3320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636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3815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FF0000"/>
                </a:solidFill>
                <a:latin typeface="PT Sans Narrow" panose="020B0604020202020204" charset="0"/>
              </a:rPr>
              <a:t>CoC Name </a:t>
            </a:r>
            <a:r>
              <a:rPr lang="en" dirty="0">
                <a:solidFill>
                  <a:srgbClr val="4C367E"/>
                </a:solidFill>
                <a:latin typeface="PT Sans Narrow" panose="020B0604020202020204" charset="0"/>
              </a:rPr>
              <a:t>Coordinated Entry Partnership</a:t>
            </a:r>
          </a:p>
        </p:txBody>
      </p:sp>
      <p:graphicFrame>
        <p:nvGraphicFramePr>
          <p:cNvPr id="3" name="Diagram 2">
            <a:extLst>
              <a:ext uri="{FF2B5EF4-FFF2-40B4-BE49-F238E27FC236}">
                <a16:creationId xmlns:a16="http://schemas.microsoft.com/office/drawing/2014/main" xmlns="" id="{4D24BAFF-BE13-4142-8B18-C3D473DADE4A}"/>
              </a:ext>
            </a:extLst>
          </p:cNvPr>
          <p:cNvGraphicFramePr/>
          <p:nvPr>
            <p:extLst>
              <p:ext uri="{D42A27DB-BD31-4B8C-83A1-F6EECF244321}">
                <p14:modId xmlns:p14="http://schemas.microsoft.com/office/powerpoint/2010/main" val="147389804"/>
              </p:ext>
            </p:extLst>
          </p:nvPr>
        </p:nvGraphicFramePr>
        <p:xfrm>
          <a:off x="647700" y="1203225"/>
          <a:ext cx="7218106" cy="3471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Shared Responsibilities </a:t>
            </a:r>
            <a:r>
              <a:rPr lang="en-US" dirty="0">
                <a:solidFill>
                  <a:srgbClr val="4C367E"/>
                </a:solidFill>
                <a:latin typeface="PT Sans Narrow" panose="020B0604020202020204" charset="0"/>
              </a:rPr>
              <a:t>of All Partners</a:t>
            </a:r>
            <a:endParaRPr lang="en" dirty="0">
              <a:solidFill>
                <a:srgbClr val="4C367E"/>
              </a:solidFill>
              <a:latin typeface="PT Sans Narrow" panose="020B0604020202020204" charset="0"/>
            </a:endParaRPr>
          </a:p>
        </p:txBody>
      </p:sp>
      <p:sp>
        <p:nvSpPr>
          <p:cNvPr id="140" name="Shape 140"/>
          <p:cNvSpPr txBox="1">
            <a:spLocks noGrp="1"/>
          </p:cNvSpPr>
          <p:nvPr>
            <p:ph type="body" idx="1"/>
          </p:nvPr>
        </p:nvSpPr>
        <p:spPr>
          <a:xfrm>
            <a:off x="457200" y="1266325"/>
            <a:ext cx="7929716" cy="3302700"/>
          </a:xfrm>
          <a:prstGeom prst="rect">
            <a:avLst/>
          </a:prstGeom>
        </p:spPr>
        <p:txBody>
          <a:bodyPr wrap="square" lIns="91425" tIns="91425" rIns="91425" bIns="91425" anchor="t" anchorCtr="0">
            <a:noAutofit/>
          </a:bodyPr>
          <a:lstStyle/>
          <a:p>
            <a:pPr marL="457200" lvl="0" indent="-342900" rtl="0">
              <a:lnSpc>
                <a:spcPct val="100000"/>
              </a:lnSpc>
              <a:spcBef>
                <a:spcPts val="600"/>
              </a:spcBef>
              <a:spcAft>
                <a:spcPts val="600"/>
              </a:spcAft>
              <a:buClr>
                <a:srgbClr val="695D46"/>
              </a:buClr>
              <a:buChar char="●"/>
            </a:pPr>
            <a:r>
              <a:rPr lang="en" sz="2400" dirty="0">
                <a:solidFill>
                  <a:srgbClr val="695D46"/>
                </a:solidFill>
                <a:latin typeface="Open Sans" panose="020B0604020202020204" charset="0"/>
                <a:ea typeface="Open Sans" panose="020B0604020202020204" charset="0"/>
                <a:cs typeface="Open Sans" panose="020B0604020202020204" charset="0"/>
              </a:rPr>
              <a:t>Clients can access the Coordinated Entry process through any participating provider</a:t>
            </a:r>
          </a:p>
          <a:p>
            <a:pPr marL="457200" lvl="0" indent="-342900" rtl="0">
              <a:lnSpc>
                <a:spcPct val="100000"/>
              </a:lnSpc>
              <a:spcBef>
                <a:spcPts val="600"/>
              </a:spcBef>
              <a:spcAft>
                <a:spcPts val="600"/>
              </a:spcAft>
              <a:buClr>
                <a:srgbClr val="695D46"/>
              </a:buClr>
              <a:buChar char="●"/>
            </a:pPr>
            <a:r>
              <a:rPr lang="en" sz="2400" dirty="0">
                <a:solidFill>
                  <a:srgbClr val="695D46"/>
                </a:solidFill>
                <a:latin typeface="Open Sans" panose="020B0604020202020204" charset="0"/>
                <a:ea typeface="Open Sans" panose="020B0604020202020204" charset="0"/>
                <a:cs typeface="Open Sans" panose="020B0604020202020204" charset="0"/>
              </a:rPr>
              <a:t>Use Coordinated Entry process to accept clients into agreed upon </a:t>
            </a:r>
            <a:r>
              <a:rPr lang="en-US" sz="2400" dirty="0">
                <a:solidFill>
                  <a:srgbClr val="695D46"/>
                </a:solidFill>
                <a:latin typeface="Open Sans" panose="020B0604020202020204" charset="0"/>
                <a:ea typeface="Open Sans" panose="020B0604020202020204" charset="0"/>
                <a:cs typeface="Open Sans" panose="020B0604020202020204" charset="0"/>
              </a:rPr>
              <a:t>housing </a:t>
            </a:r>
            <a:r>
              <a:rPr lang="en" sz="2400" dirty="0">
                <a:solidFill>
                  <a:srgbClr val="695D46"/>
                </a:solidFill>
                <a:latin typeface="Open Sans" panose="020B0604020202020204" charset="0"/>
                <a:ea typeface="Open Sans" panose="020B0604020202020204" charset="0"/>
                <a:cs typeface="Open Sans" panose="020B0604020202020204" charset="0"/>
              </a:rPr>
              <a:t>projects</a:t>
            </a:r>
          </a:p>
          <a:p>
            <a:pPr marL="457200" lvl="0" indent="-342900" rtl="0">
              <a:lnSpc>
                <a:spcPct val="100000"/>
              </a:lnSpc>
              <a:spcBef>
                <a:spcPts val="600"/>
              </a:spcBef>
              <a:spcAft>
                <a:spcPts val="600"/>
              </a:spcAft>
              <a:buClr>
                <a:srgbClr val="695D46"/>
              </a:buClr>
              <a:buChar char="●"/>
            </a:pPr>
            <a:r>
              <a:rPr lang="en" sz="2400" dirty="0">
                <a:solidFill>
                  <a:srgbClr val="695D46"/>
                </a:solidFill>
                <a:latin typeface="Open Sans" panose="020B0604020202020204" charset="0"/>
                <a:ea typeface="Open Sans" panose="020B0604020202020204" charset="0"/>
                <a:cs typeface="Open Sans" panose="020B0604020202020204" charset="0"/>
              </a:rPr>
              <a:t>Work collaboratively to achieve responsive and streamlined access to available resources and services</a:t>
            </a:r>
          </a:p>
          <a:p>
            <a:pPr lvl="0" rtl="0">
              <a:lnSpc>
                <a:spcPct val="100000"/>
              </a:lnSpc>
              <a:spcBef>
                <a:spcPts val="600"/>
              </a:spcBef>
              <a:spcAft>
                <a:spcPts val="600"/>
              </a:spcAft>
              <a:buNone/>
            </a:pPr>
            <a:endParaRPr sz="2500" dirty="0">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72350" y="2747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Coordinated Entry Steps</a:t>
            </a:r>
          </a:p>
        </p:txBody>
      </p:sp>
      <p:grpSp>
        <p:nvGrpSpPr>
          <p:cNvPr id="2" name="Group 1">
            <a:extLst>
              <a:ext uri="{FF2B5EF4-FFF2-40B4-BE49-F238E27FC236}">
                <a16:creationId xmlns:a16="http://schemas.microsoft.com/office/drawing/2014/main" xmlns="" id="{896873FD-BDE8-4729-AF5A-B21BBD1ECAF4}"/>
              </a:ext>
            </a:extLst>
          </p:cNvPr>
          <p:cNvGrpSpPr/>
          <p:nvPr/>
        </p:nvGrpSpPr>
        <p:grpSpPr>
          <a:xfrm>
            <a:off x="272350" y="1045625"/>
            <a:ext cx="8791195" cy="669214"/>
            <a:chOff x="272350" y="1045625"/>
            <a:chExt cx="8791195" cy="669214"/>
          </a:xfrm>
        </p:grpSpPr>
        <p:sp>
          <p:nvSpPr>
            <p:cNvPr id="125" name="Shape 125"/>
            <p:cNvSpPr/>
            <p:nvPr/>
          </p:nvSpPr>
          <p:spPr>
            <a:xfrm>
              <a:off x="272350" y="1045839"/>
              <a:ext cx="2579856" cy="669000"/>
            </a:xfrm>
            <a:prstGeom prst="homePlate">
              <a:avLst>
                <a:gd name="adj" fmla="val 50000"/>
              </a:avLst>
            </a:prstGeom>
            <a:solidFill>
              <a:schemeClr val="tx1">
                <a:lumMod val="5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Screening &amp; Access</a:t>
              </a:r>
            </a:p>
          </p:txBody>
        </p:sp>
        <p:sp>
          <p:nvSpPr>
            <p:cNvPr id="126" name="Shape 126"/>
            <p:cNvSpPr/>
            <p:nvPr/>
          </p:nvSpPr>
          <p:spPr>
            <a:xfrm>
              <a:off x="2388931"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Assessment</a:t>
              </a:r>
            </a:p>
          </p:txBody>
        </p:sp>
        <p:sp>
          <p:nvSpPr>
            <p:cNvPr id="127" name="Shape 127"/>
            <p:cNvSpPr/>
            <p:nvPr/>
          </p:nvSpPr>
          <p:spPr>
            <a:xfrm>
              <a:off x="4455480"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Master List</a:t>
              </a:r>
            </a:p>
          </p:txBody>
        </p:sp>
        <p:sp>
          <p:nvSpPr>
            <p:cNvPr id="128" name="Shape 128"/>
            <p:cNvSpPr/>
            <p:nvPr/>
          </p:nvSpPr>
          <p:spPr>
            <a:xfrm>
              <a:off x="6522245"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Referral to Housing Program</a:t>
              </a:r>
            </a:p>
          </p:txBody>
        </p:sp>
      </p:grpSp>
      <p:sp>
        <p:nvSpPr>
          <p:cNvPr id="11" name="Shape 164"/>
          <p:cNvSpPr txBox="1">
            <a:spLocks noGrp="1"/>
          </p:cNvSpPr>
          <p:nvPr>
            <p:ph type="body" idx="1"/>
          </p:nvPr>
        </p:nvSpPr>
        <p:spPr>
          <a:xfrm>
            <a:off x="457200" y="1946817"/>
            <a:ext cx="8335750" cy="3302700"/>
          </a:xfrm>
          <a:prstGeom prst="rect">
            <a:avLst/>
          </a:prstGeom>
        </p:spPr>
        <p:txBody>
          <a:bodyPr wrap="square" lIns="91425" tIns="91425" rIns="91425" bIns="91425" anchor="t" anchorCtr="0">
            <a:noAutofit/>
          </a:bodyPr>
          <a:lstStyle/>
          <a:p>
            <a:pPr marL="285750" indent="-285750">
              <a:lnSpc>
                <a:spcPct val="100000"/>
              </a:lnSpc>
              <a:spcBef>
                <a:spcPts val="600"/>
              </a:spcBef>
              <a:spcAft>
                <a:spcPts val="600"/>
              </a:spcAft>
            </a:pPr>
            <a:r>
              <a:rPr lang="en-US" sz="2200" dirty="0">
                <a:latin typeface="Open Sans" panose="020B0604020202020204" charset="0"/>
                <a:ea typeface="Open Sans" panose="020B0604020202020204" charset="0"/>
                <a:cs typeface="Open Sans" panose="020B0604020202020204" charset="0"/>
              </a:rPr>
              <a:t>Referral Partners use Housing Crisis Referral Form as initial screening tool</a:t>
            </a:r>
          </a:p>
          <a:p>
            <a:pPr marL="285750" indent="-285750">
              <a:lnSpc>
                <a:spcPct val="100000"/>
              </a:lnSpc>
              <a:spcBef>
                <a:spcPts val="600"/>
              </a:spcBef>
              <a:spcAft>
                <a:spcPts val="600"/>
              </a:spcAft>
            </a:pPr>
            <a:r>
              <a:rPr lang="en-US" sz="2200" dirty="0">
                <a:latin typeface="Open Sans" panose="020B0604020202020204" charset="0"/>
                <a:ea typeface="Open Sans" panose="020B0604020202020204" charset="0"/>
                <a:cs typeface="Open Sans" panose="020B0604020202020204" charset="0"/>
              </a:rPr>
              <a:t>All individuals and families experiencing or at risk of homelessness and served by a Referral Partner are offered the opportunity for a referral (to coordinated entry)</a:t>
            </a:r>
          </a:p>
          <a:p>
            <a:pPr marL="285750" indent="-285750">
              <a:lnSpc>
                <a:spcPct val="100000"/>
              </a:lnSpc>
              <a:spcBef>
                <a:spcPts val="600"/>
              </a:spcBef>
              <a:spcAft>
                <a:spcPts val="600"/>
              </a:spcAft>
            </a:pPr>
            <a:r>
              <a:rPr lang="en-US" sz="2200" dirty="0">
                <a:latin typeface="Open Sans" panose="020B0604020202020204" charset="0"/>
                <a:ea typeface="Open Sans" panose="020B0604020202020204" charset="0"/>
                <a:cs typeface="Open Sans" panose="020B0604020202020204" charset="0"/>
              </a:rPr>
              <a:t>Referral Partner submits Referral Form to Lead Agency within one business day</a:t>
            </a:r>
          </a:p>
          <a:p>
            <a:pPr marL="285750" indent="-285750">
              <a:lnSpc>
                <a:spcPct val="100000"/>
              </a:lnSpc>
              <a:spcBef>
                <a:spcPts val="600"/>
              </a:spcBef>
              <a:spcAft>
                <a:spcPts val="600"/>
              </a:spcAft>
            </a:pPr>
            <a:endParaRPr sz="2400" dirty="0">
              <a:latin typeface="Calibri" panose="020F0502020204030204" pitchFamily="34" charset="0"/>
            </a:endParaRPr>
          </a:p>
        </p:txBody>
      </p:sp>
    </p:spTree>
    <p:extLst>
      <p:ext uri="{BB962C8B-B14F-4D97-AF65-F5344CB8AC3E}">
        <p14:creationId xmlns:p14="http://schemas.microsoft.com/office/powerpoint/2010/main" val="150252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72350" y="2747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Coordinated Entry Steps</a:t>
            </a:r>
          </a:p>
        </p:txBody>
      </p:sp>
      <p:grpSp>
        <p:nvGrpSpPr>
          <p:cNvPr id="2" name="Group 1">
            <a:extLst>
              <a:ext uri="{FF2B5EF4-FFF2-40B4-BE49-F238E27FC236}">
                <a16:creationId xmlns:a16="http://schemas.microsoft.com/office/drawing/2014/main" xmlns="" id="{896873FD-BDE8-4729-AF5A-B21BBD1ECAF4}"/>
              </a:ext>
            </a:extLst>
          </p:cNvPr>
          <p:cNvGrpSpPr/>
          <p:nvPr/>
        </p:nvGrpSpPr>
        <p:grpSpPr>
          <a:xfrm>
            <a:off x="272350" y="1045625"/>
            <a:ext cx="8791195" cy="669214"/>
            <a:chOff x="272350" y="1045625"/>
            <a:chExt cx="8791195" cy="669214"/>
          </a:xfrm>
        </p:grpSpPr>
        <p:sp>
          <p:nvSpPr>
            <p:cNvPr id="125" name="Shape 125"/>
            <p:cNvSpPr/>
            <p:nvPr/>
          </p:nvSpPr>
          <p:spPr>
            <a:xfrm>
              <a:off x="272350" y="1045839"/>
              <a:ext cx="2579856" cy="669000"/>
            </a:xfrm>
            <a:prstGeom prst="homePlate">
              <a:avLst>
                <a:gd name="adj" fmla="val 50000"/>
              </a:avLst>
            </a:prstGeom>
            <a:solidFill>
              <a:schemeClr val="tx1">
                <a:lumMod val="5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Screening &amp; Access</a:t>
              </a:r>
            </a:p>
          </p:txBody>
        </p:sp>
        <p:sp>
          <p:nvSpPr>
            <p:cNvPr id="126" name="Shape 126"/>
            <p:cNvSpPr/>
            <p:nvPr/>
          </p:nvSpPr>
          <p:spPr>
            <a:xfrm>
              <a:off x="2388931"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Assessment</a:t>
              </a:r>
            </a:p>
          </p:txBody>
        </p:sp>
        <p:sp>
          <p:nvSpPr>
            <p:cNvPr id="127" name="Shape 127"/>
            <p:cNvSpPr/>
            <p:nvPr/>
          </p:nvSpPr>
          <p:spPr>
            <a:xfrm>
              <a:off x="4455480"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Master List</a:t>
              </a:r>
            </a:p>
          </p:txBody>
        </p:sp>
        <p:sp>
          <p:nvSpPr>
            <p:cNvPr id="128" name="Shape 128"/>
            <p:cNvSpPr/>
            <p:nvPr/>
          </p:nvSpPr>
          <p:spPr>
            <a:xfrm>
              <a:off x="6522245"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Referral to Housing Program</a:t>
              </a:r>
            </a:p>
          </p:txBody>
        </p:sp>
      </p:grpSp>
      <p:sp>
        <p:nvSpPr>
          <p:cNvPr id="11" name="Shape 164"/>
          <p:cNvSpPr txBox="1">
            <a:spLocks noGrp="1"/>
          </p:cNvSpPr>
          <p:nvPr>
            <p:ph type="body" idx="1"/>
          </p:nvPr>
        </p:nvSpPr>
        <p:spPr>
          <a:xfrm>
            <a:off x="342828" y="2111307"/>
            <a:ext cx="4138716" cy="2968693"/>
          </a:xfrm>
          <a:prstGeom prst="rect">
            <a:avLst/>
          </a:prstGeom>
        </p:spPr>
        <p:txBody>
          <a:bodyPr wrap="square" lIns="91425" tIns="91425" rIns="91425" bIns="91425" anchor="t" anchorCtr="0">
            <a:noAutofit/>
          </a:bodyPr>
          <a:lstStyle/>
          <a:p>
            <a:pPr>
              <a:lnSpc>
                <a:spcPct val="100000"/>
              </a:lnSpc>
              <a:spcBef>
                <a:spcPts val="600"/>
              </a:spcBef>
              <a:spcAft>
                <a:spcPts val="600"/>
              </a:spcAft>
              <a:buNone/>
            </a:pPr>
            <a:r>
              <a:rPr lang="en-US" sz="2400" dirty="0">
                <a:latin typeface="Open Sans" panose="020B0604020202020204" charset="0"/>
                <a:ea typeface="Open Sans" panose="020B0604020202020204" charset="0"/>
                <a:cs typeface="Open Sans" panose="020B0604020202020204" charset="0"/>
              </a:rPr>
              <a:t>The referral form can be found on the VCEH website:</a:t>
            </a:r>
          </a:p>
          <a:p>
            <a:pPr algn="ctr">
              <a:lnSpc>
                <a:spcPct val="100000"/>
              </a:lnSpc>
              <a:spcBef>
                <a:spcPts val="600"/>
              </a:spcBef>
              <a:spcAft>
                <a:spcPts val="600"/>
              </a:spcAft>
              <a:buNone/>
            </a:pPr>
            <a:r>
              <a:rPr lang="en-US" sz="2400" dirty="0">
                <a:latin typeface="Open Sans" panose="020B0604020202020204" charset="0"/>
                <a:ea typeface="Open Sans" panose="020B0604020202020204" charset="0"/>
                <a:cs typeface="Open Sans" panose="020B0604020202020204" charset="0"/>
                <a:hlinkClick r:id="rId3"/>
              </a:rPr>
              <a:t>http://helpingtohousevt.org/whatwedo/coordinatedentry/formsandtools/</a:t>
            </a:r>
            <a:r>
              <a:rPr lang="en-US" sz="2400" dirty="0">
                <a:latin typeface="Open Sans" panose="020B0604020202020204" charset="0"/>
                <a:ea typeface="Open Sans" panose="020B0604020202020204" charset="0"/>
                <a:cs typeface="Open Sans" panose="020B0604020202020204" charset="0"/>
              </a:rPr>
              <a:t> </a:t>
            </a:r>
            <a:endParaRPr sz="2400" dirty="0">
              <a:latin typeface="Open Sans" panose="020B0604020202020204" charset="0"/>
              <a:ea typeface="Open Sans" panose="020B0604020202020204" charset="0"/>
              <a:cs typeface="Open Sans" panose="020B0604020202020204" charset="0"/>
            </a:endParaRPr>
          </a:p>
        </p:txBody>
      </p:sp>
      <p:pic>
        <p:nvPicPr>
          <p:cNvPr id="3" name="Picture 2">
            <a:extLst>
              <a:ext uri="{FF2B5EF4-FFF2-40B4-BE49-F238E27FC236}">
                <a16:creationId xmlns:a16="http://schemas.microsoft.com/office/drawing/2014/main" xmlns="" id="{2E0DE6A0-97C4-4EF5-B903-1249807BBAEC}"/>
              </a:ext>
            </a:extLst>
          </p:cNvPr>
          <p:cNvPicPr>
            <a:picLocks noChangeAspect="1"/>
          </p:cNvPicPr>
          <p:nvPr/>
        </p:nvPicPr>
        <p:blipFill>
          <a:blip r:embed="rId4"/>
          <a:stretch>
            <a:fillRect/>
          </a:stretch>
        </p:blipFill>
        <p:spPr>
          <a:xfrm>
            <a:off x="4660081" y="2040835"/>
            <a:ext cx="4249418" cy="2705158"/>
          </a:xfrm>
          <a:prstGeom prst="rect">
            <a:avLst/>
          </a:prstGeom>
        </p:spPr>
      </p:pic>
    </p:spTree>
    <p:extLst>
      <p:ext uri="{BB962C8B-B14F-4D97-AF65-F5344CB8AC3E}">
        <p14:creationId xmlns:p14="http://schemas.microsoft.com/office/powerpoint/2010/main" val="1629497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72350" y="4017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Referral Form </a:t>
            </a:r>
            <a:r>
              <a:rPr lang="en-US" dirty="0">
                <a:solidFill>
                  <a:srgbClr val="4C367E"/>
                </a:solidFill>
                <a:latin typeface="PT Sans Narrow" panose="020B0604020202020204" charset="0"/>
              </a:rPr>
              <a:t>– Client Permission</a:t>
            </a:r>
            <a:endParaRPr lang="en" dirty="0">
              <a:solidFill>
                <a:srgbClr val="4C367E"/>
              </a:solidFill>
              <a:latin typeface="PT Sans Narrow" panose="020B0604020202020204" charset="0"/>
            </a:endParaRPr>
          </a:p>
        </p:txBody>
      </p:sp>
      <p:pic>
        <p:nvPicPr>
          <p:cNvPr id="2" name="Picture 1"/>
          <p:cNvPicPr>
            <a:picLocks noChangeAspect="1"/>
          </p:cNvPicPr>
          <p:nvPr/>
        </p:nvPicPr>
        <p:blipFill>
          <a:blip r:embed="rId3"/>
          <a:stretch>
            <a:fillRect/>
          </a:stretch>
        </p:blipFill>
        <p:spPr>
          <a:xfrm>
            <a:off x="272350" y="1199512"/>
            <a:ext cx="8555430" cy="3277238"/>
          </a:xfrm>
          <a:prstGeom prst="rect">
            <a:avLst/>
          </a:prstGeom>
        </p:spPr>
      </p:pic>
    </p:spTree>
    <p:extLst>
      <p:ext uri="{BB962C8B-B14F-4D97-AF65-F5344CB8AC3E}">
        <p14:creationId xmlns:p14="http://schemas.microsoft.com/office/powerpoint/2010/main" val="129884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72350" y="2747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Coordinated Entry Steps</a:t>
            </a:r>
          </a:p>
        </p:txBody>
      </p:sp>
      <p:sp>
        <p:nvSpPr>
          <p:cNvPr id="11" name="Shape 164"/>
          <p:cNvSpPr txBox="1">
            <a:spLocks noGrp="1"/>
          </p:cNvSpPr>
          <p:nvPr>
            <p:ph type="body" idx="1"/>
          </p:nvPr>
        </p:nvSpPr>
        <p:spPr>
          <a:xfrm>
            <a:off x="457200" y="1840800"/>
            <a:ext cx="8031480" cy="3302700"/>
          </a:xfrm>
          <a:prstGeom prst="rect">
            <a:avLst/>
          </a:prstGeom>
        </p:spPr>
        <p:txBody>
          <a:bodyPr wrap="square" lIns="91425" tIns="91425" rIns="91425" bIns="91425" anchor="t" anchorCtr="0">
            <a:noAutofit/>
          </a:bodyPr>
          <a:lstStyle/>
          <a:p>
            <a:pPr marL="285750" indent="-285750">
              <a:lnSpc>
                <a:spcPct val="100000"/>
              </a:lnSpc>
              <a:spcBef>
                <a:spcPts val="600"/>
              </a:spcBef>
              <a:spcAft>
                <a:spcPts val="600"/>
              </a:spcAft>
            </a:pPr>
            <a:r>
              <a:rPr lang="en-US" dirty="0">
                <a:latin typeface="Open Sans" panose="020B0604020202020204" charset="0"/>
                <a:ea typeface="Open Sans" panose="020B0604020202020204" charset="0"/>
                <a:cs typeface="Open Sans" panose="020B0604020202020204" charset="0"/>
              </a:rPr>
              <a:t>Lead Agencies &amp; Assessment Partners administer the VCEH Housing Assessment</a:t>
            </a:r>
          </a:p>
          <a:p>
            <a:pPr marL="285750" indent="-285750">
              <a:lnSpc>
                <a:spcPct val="100000"/>
              </a:lnSpc>
              <a:spcBef>
                <a:spcPts val="600"/>
              </a:spcBef>
              <a:spcAft>
                <a:spcPts val="600"/>
              </a:spcAft>
            </a:pPr>
            <a:r>
              <a:rPr lang="en-US" dirty="0">
                <a:latin typeface="Open Sans" panose="020B0604020202020204" charset="0"/>
                <a:ea typeface="Open Sans" panose="020B0604020202020204" charset="0"/>
                <a:cs typeface="Open Sans" panose="020B0604020202020204" charset="0"/>
              </a:rPr>
              <a:t>All people experiencing homelessness presenting at Lead Agency or Assessment Partner are offered the chance to participate</a:t>
            </a:r>
          </a:p>
          <a:p>
            <a:pPr marL="285750" indent="-285750">
              <a:lnSpc>
                <a:spcPct val="100000"/>
              </a:lnSpc>
              <a:spcBef>
                <a:spcPts val="600"/>
              </a:spcBef>
              <a:spcAft>
                <a:spcPts val="600"/>
              </a:spcAft>
            </a:pPr>
            <a:r>
              <a:rPr lang="en-US" dirty="0">
                <a:latin typeface="Open Sans" panose="020B0604020202020204" charset="0"/>
                <a:ea typeface="Open Sans" panose="020B0604020202020204" charset="0"/>
                <a:cs typeface="Open Sans" panose="020B0604020202020204" charset="0"/>
              </a:rPr>
              <a:t>When a Lead Agency receives a Referral Form, they reach out to the household within 3 days (sooner is better)</a:t>
            </a:r>
          </a:p>
          <a:p>
            <a:pPr marL="285750" indent="-285750">
              <a:lnSpc>
                <a:spcPct val="100000"/>
              </a:lnSpc>
              <a:spcBef>
                <a:spcPts val="600"/>
              </a:spcBef>
              <a:spcAft>
                <a:spcPts val="600"/>
              </a:spcAft>
            </a:pPr>
            <a:r>
              <a:rPr lang="en-US" dirty="0">
                <a:latin typeface="Open Sans" panose="020B0604020202020204" charset="0"/>
                <a:ea typeface="Open Sans" panose="020B0604020202020204" charset="0"/>
                <a:cs typeface="Open Sans" panose="020B0604020202020204" charset="0"/>
              </a:rPr>
              <a:t>Lead Agencies &amp; Assessment Partners aim to conduct the Housing Assessment within one week of referral or “walk in” </a:t>
            </a:r>
          </a:p>
          <a:p>
            <a:pPr marL="285750" indent="-285750">
              <a:lnSpc>
                <a:spcPct val="100000"/>
              </a:lnSpc>
              <a:spcBef>
                <a:spcPts val="600"/>
              </a:spcBef>
              <a:spcAft>
                <a:spcPts val="600"/>
              </a:spcAft>
            </a:pPr>
            <a:endParaRPr lang="en-US" sz="2000" dirty="0">
              <a:latin typeface="Calibri" panose="020F0502020204030204" pitchFamily="34" charset="0"/>
            </a:endParaRPr>
          </a:p>
        </p:txBody>
      </p:sp>
      <p:grpSp>
        <p:nvGrpSpPr>
          <p:cNvPr id="13" name="Group 12">
            <a:extLst>
              <a:ext uri="{FF2B5EF4-FFF2-40B4-BE49-F238E27FC236}">
                <a16:creationId xmlns:a16="http://schemas.microsoft.com/office/drawing/2014/main" xmlns="" id="{79630049-9FD3-4C1B-910C-017E802C8C77}"/>
              </a:ext>
            </a:extLst>
          </p:cNvPr>
          <p:cNvGrpSpPr/>
          <p:nvPr/>
        </p:nvGrpSpPr>
        <p:grpSpPr>
          <a:xfrm>
            <a:off x="272350" y="1045625"/>
            <a:ext cx="8791195" cy="669214"/>
            <a:chOff x="272350" y="1045625"/>
            <a:chExt cx="8791195" cy="669214"/>
          </a:xfrm>
        </p:grpSpPr>
        <p:sp>
          <p:nvSpPr>
            <p:cNvPr id="14" name="Shape 125">
              <a:extLst>
                <a:ext uri="{FF2B5EF4-FFF2-40B4-BE49-F238E27FC236}">
                  <a16:creationId xmlns:a16="http://schemas.microsoft.com/office/drawing/2014/main" xmlns="" id="{F66434D2-A705-493D-8A60-21536AE6BF0E}"/>
                </a:ext>
              </a:extLst>
            </p:cNvPr>
            <p:cNvSpPr/>
            <p:nvPr/>
          </p:nvSpPr>
          <p:spPr>
            <a:xfrm>
              <a:off x="272350" y="1045839"/>
              <a:ext cx="2579856" cy="669000"/>
            </a:xfrm>
            <a:prstGeom prst="homePlate">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Screening &amp; Access</a:t>
              </a:r>
            </a:p>
          </p:txBody>
        </p:sp>
        <p:sp>
          <p:nvSpPr>
            <p:cNvPr id="15" name="Shape 126">
              <a:extLst>
                <a:ext uri="{FF2B5EF4-FFF2-40B4-BE49-F238E27FC236}">
                  <a16:creationId xmlns:a16="http://schemas.microsoft.com/office/drawing/2014/main" xmlns="" id="{EC572F03-D005-444F-8662-6F1C4ED15E9D}"/>
                </a:ext>
              </a:extLst>
            </p:cNvPr>
            <p:cNvSpPr/>
            <p:nvPr/>
          </p:nvSpPr>
          <p:spPr>
            <a:xfrm>
              <a:off x="2388931" y="1045625"/>
              <a:ext cx="2541300" cy="669000"/>
            </a:xfrm>
            <a:prstGeom prst="chevron">
              <a:avLst>
                <a:gd name="adj" fmla="val 50000"/>
              </a:avLst>
            </a:prstGeom>
            <a:solidFill>
              <a:schemeClr val="tx1">
                <a:lumMod val="5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Assessment</a:t>
              </a:r>
            </a:p>
          </p:txBody>
        </p:sp>
        <p:sp>
          <p:nvSpPr>
            <p:cNvPr id="16" name="Shape 127">
              <a:extLst>
                <a:ext uri="{FF2B5EF4-FFF2-40B4-BE49-F238E27FC236}">
                  <a16:creationId xmlns:a16="http://schemas.microsoft.com/office/drawing/2014/main" xmlns="" id="{FF7832B7-4AD8-4E69-B172-786A2CAC1C57}"/>
                </a:ext>
              </a:extLst>
            </p:cNvPr>
            <p:cNvSpPr/>
            <p:nvPr/>
          </p:nvSpPr>
          <p:spPr>
            <a:xfrm>
              <a:off x="4455480"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Master List</a:t>
              </a:r>
            </a:p>
          </p:txBody>
        </p:sp>
        <p:sp>
          <p:nvSpPr>
            <p:cNvPr id="17" name="Shape 128">
              <a:extLst>
                <a:ext uri="{FF2B5EF4-FFF2-40B4-BE49-F238E27FC236}">
                  <a16:creationId xmlns:a16="http://schemas.microsoft.com/office/drawing/2014/main" xmlns="" id="{734F4D79-D2B3-4F93-8B68-FA150AA88792}"/>
                </a:ext>
              </a:extLst>
            </p:cNvPr>
            <p:cNvSpPr/>
            <p:nvPr/>
          </p:nvSpPr>
          <p:spPr>
            <a:xfrm>
              <a:off x="6522245"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Referral to Housing Program</a:t>
              </a:r>
            </a:p>
          </p:txBody>
        </p:sp>
      </p:grpSp>
    </p:spTree>
    <p:extLst>
      <p:ext uri="{BB962C8B-B14F-4D97-AF65-F5344CB8AC3E}">
        <p14:creationId xmlns:p14="http://schemas.microsoft.com/office/powerpoint/2010/main" val="372534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lnSpc>
                <a:spcPct val="100000"/>
              </a:lnSpc>
              <a:spcBef>
                <a:spcPts val="600"/>
              </a:spcBef>
              <a:spcAft>
                <a:spcPts val="600"/>
              </a:spcAft>
              <a:buNone/>
            </a:pPr>
            <a:r>
              <a:rPr lang="en" dirty="0">
                <a:solidFill>
                  <a:srgbClr val="4C367E"/>
                </a:solidFill>
                <a:latin typeface="PT Sans Narrow" panose="020B0604020202020204" charset="0"/>
              </a:rPr>
              <a:t>Introductions</a:t>
            </a:r>
          </a:p>
        </p:txBody>
      </p:sp>
      <p:sp>
        <p:nvSpPr>
          <p:cNvPr id="74" name="Shape 74"/>
          <p:cNvSpPr txBox="1">
            <a:spLocks noGrp="1"/>
          </p:cNvSpPr>
          <p:nvPr>
            <p:ph type="body" idx="1"/>
          </p:nvPr>
        </p:nvSpPr>
        <p:spPr>
          <a:xfrm>
            <a:off x="471341" y="1393432"/>
            <a:ext cx="7748833" cy="3302700"/>
          </a:xfrm>
          <a:prstGeom prst="rect">
            <a:avLst/>
          </a:prstGeom>
        </p:spPr>
        <p:txBody>
          <a:bodyPr wrap="square" lIns="91425" tIns="91425" rIns="91425" bIns="91425" anchor="t" anchorCtr="0">
            <a:noAutofit/>
          </a:bodyPr>
          <a:lstStyle/>
          <a:p>
            <a:pPr marL="285750" indent="-285750">
              <a:lnSpc>
                <a:spcPct val="100000"/>
              </a:lnSpc>
              <a:spcBef>
                <a:spcPts val="600"/>
              </a:spcBef>
              <a:spcAft>
                <a:spcPts val="600"/>
              </a:spcAft>
              <a:buFont typeface="Wingdings" panose="05000000000000000000" pitchFamily="2" charset="2"/>
              <a:buChar char="Ø"/>
            </a:pPr>
            <a:r>
              <a:rPr lang="en-US" dirty="0">
                <a:latin typeface="Open Sans" panose="020B0604020202020204" charset="0"/>
                <a:ea typeface="Open Sans" panose="020B0604020202020204" charset="0"/>
                <a:cs typeface="Open Sans" panose="020B0604020202020204" charset="0"/>
              </a:rPr>
              <a:t>Name </a:t>
            </a:r>
          </a:p>
          <a:p>
            <a:pPr marL="285750" indent="-285750">
              <a:lnSpc>
                <a:spcPct val="100000"/>
              </a:lnSpc>
              <a:spcBef>
                <a:spcPts val="600"/>
              </a:spcBef>
              <a:spcAft>
                <a:spcPts val="600"/>
              </a:spcAft>
              <a:buFont typeface="Wingdings" panose="05000000000000000000" pitchFamily="2" charset="2"/>
              <a:buChar char="Ø"/>
            </a:pPr>
            <a:r>
              <a:rPr lang="en-US" dirty="0">
                <a:latin typeface="Open Sans" panose="020B0604020202020204" charset="0"/>
                <a:ea typeface="Open Sans" panose="020B0604020202020204" charset="0"/>
                <a:cs typeface="Open Sans" panose="020B0604020202020204" charset="0"/>
              </a:rPr>
              <a:t>Organization</a:t>
            </a:r>
          </a:p>
          <a:p>
            <a:pPr marL="285750" indent="-285750">
              <a:lnSpc>
                <a:spcPct val="100000"/>
              </a:lnSpc>
              <a:spcBef>
                <a:spcPts val="600"/>
              </a:spcBef>
              <a:spcAft>
                <a:spcPts val="600"/>
              </a:spcAft>
              <a:buFont typeface="Wingdings" panose="05000000000000000000" pitchFamily="2" charset="2"/>
              <a:buChar char="Ø"/>
            </a:pPr>
            <a:r>
              <a:rPr lang="en-US" dirty="0">
                <a:latin typeface="Open Sans" panose="020B0604020202020204" charset="0"/>
                <a:ea typeface="Open Sans" panose="020B0604020202020204" charset="0"/>
                <a:cs typeface="Open Sans" panose="020B0604020202020204" charset="0"/>
              </a:rPr>
              <a:t>What role your organization plays in Coordinated Entry?</a:t>
            </a:r>
          </a:p>
          <a:p>
            <a:pPr marL="971550" lvl="4" indent="-285750">
              <a:lnSpc>
                <a:spcPct val="100000"/>
              </a:lnSpc>
              <a:spcBef>
                <a:spcPts val="600"/>
              </a:spcBef>
              <a:spcAft>
                <a:spcPts val="600"/>
              </a:spcAft>
              <a:buFont typeface="Wingdings" panose="05000000000000000000" pitchFamily="2" charset="2"/>
              <a:buChar char="§"/>
            </a:pPr>
            <a:r>
              <a:rPr lang="en-US" dirty="0">
                <a:latin typeface="Open Sans" panose="020B0604020202020204" charset="0"/>
                <a:ea typeface="Open Sans" panose="020B0604020202020204" charset="0"/>
                <a:cs typeface="Open Sans" panose="020B0604020202020204" charset="0"/>
              </a:rPr>
              <a:t>Lead Agency, Assessment Partner, Referral Partner, no formal role, not yet determined</a:t>
            </a:r>
          </a:p>
          <a:p>
            <a:pPr marL="285750" indent="-285750">
              <a:lnSpc>
                <a:spcPct val="100000"/>
              </a:lnSpc>
              <a:spcBef>
                <a:spcPts val="600"/>
              </a:spcBef>
              <a:spcAft>
                <a:spcPts val="600"/>
              </a:spcAft>
              <a:buFont typeface="Wingdings" panose="05000000000000000000" pitchFamily="2" charset="2"/>
              <a:buChar char="Ø"/>
            </a:pPr>
            <a:r>
              <a:rPr lang="en-US" dirty="0">
                <a:latin typeface="Open Sans" panose="020B0604020202020204" charset="0"/>
                <a:ea typeface="Open Sans" panose="020B0604020202020204" charset="0"/>
                <a:cs typeface="Open Sans" panose="020B0604020202020204" charset="0"/>
              </a:rPr>
              <a:t>On a scale of 1-10, how familiar are you with Coordinated Entry and how it works?</a:t>
            </a:r>
            <a:endParaRPr dirty="0">
              <a:latin typeface="Open Sans" panose="020B0604020202020204" charset="0"/>
              <a:ea typeface="Open Sans" panose="020B0604020202020204" charset="0"/>
              <a:cs typeface="Open Sans" panose="020B0604020202020204" charset="0"/>
            </a:endParaRPr>
          </a:p>
          <a:p>
            <a:pPr lvl="0">
              <a:lnSpc>
                <a:spcPct val="100000"/>
              </a:lnSpc>
              <a:spcBef>
                <a:spcPts val="600"/>
              </a:spcBef>
              <a:spcAft>
                <a:spcPts val="600"/>
              </a:spcAft>
              <a:buNone/>
            </a:pPr>
            <a:endParaRPr dirty="0">
              <a:latin typeface="Calibri" panose="020F0502020204030204" pitchFamily="34" charset="0"/>
            </a:endParaRPr>
          </a:p>
          <a:p>
            <a:pPr lvl="0">
              <a:lnSpc>
                <a:spcPct val="100000"/>
              </a:lnSpc>
              <a:spcBef>
                <a:spcPts val="600"/>
              </a:spcBef>
              <a:spcAft>
                <a:spcPts val="600"/>
              </a:spcAft>
              <a:buNone/>
            </a:pPr>
            <a:endParaRPr dirty="0">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4" name="Shape 114"/>
          <p:cNvSpPr/>
          <p:nvPr/>
        </p:nvSpPr>
        <p:spPr>
          <a:xfrm>
            <a:off x="125506" y="1109339"/>
            <a:ext cx="2726700" cy="669000"/>
          </a:xfrm>
          <a:prstGeom prst="homePlate">
            <a:avLst>
              <a:gd name="adj" fmla="val 50000"/>
            </a:avLst>
          </a:prstGeom>
          <a:solidFill>
            <a:srgbClr val="1C3AA9"/>
          </a:solidFill>
          <a:ln>
            <a:noFill/>
          </a:ln>
        </p:spPr>
        <p:txBody>
          <a:bodyPr wrap="square" lIns="91425" tIns="91425" rIns="91425" bIns="91425" anchor="ctr" anchorCtr="0">
            <a:noAutofit/>
          </a:bodyPr>
          <a:lstStyle/>
          <a:p>
            <a:pPr lvl="0" algn="ctr">
              <a:spcBef>
                <a:spcPts val="0"/>
              </a:spcBef>
              <a:buNone/>
            </a:pPr>
            <a:r>
              <a:rPr lang="en">
                <a:solidFill>
                  <a:srgbClr val="FFFFFF"/>
                </a:solidFill>
                <a:latin typeface="Roboto"/>
                <a:ea typeface="Roboto"/>
                <a:cs typeface="Roboto"/>
                <a:sym typeface="Roboto"/>
              </a:rPr>
              <a:t>Step 1</a:t>
            </a:r>
          </a:p>
        </p:txBody>
      </p:sp>
      <p:sp>
        <p:nvSpPr>
          <p:cNvPr id="117" name="Shape 117"/>
          <p:cNvSpPr/>
          <p:nvPr/>
        </p:nvSpPr>
        <p:spPr>
          <a:xfrm>
            <a:off x="2388931" y="1109125"/>
            <a:ext cx="2541300" cy="669000"/>
          </a:xfrm>
          <a:prstGeom prst="chevron">
            <a:avLst>
              <a:gd name="adj" fmla="val 50000"/>
            </a:avLst>
          </a:prstGeom>
          <a:solidFill>
            <a:srgbClr val="2A56C6"/>
          </a:solidFill>
          <a:ln>
            <a:noFill/>
          </a:ln>
        </p:spPr>
        <p:txBody>
          <a:bodyPr wrap="square" lIns="91425" tIns="91425" rIns="91425" bIns="91425" anchor="ctr" anchorCtr="0">
            <a:noAutofit/>
          </a:bodyPr>
          <a:lstStyle/>
          <a:p>
            <a:pPr lvl="0" algn="ctr">
              <a:spcBef>
                <a:spcPts val="0"/>
              </a:spcBef>
              <a:buNone/>
            </a:pPr>
            <a:r>
              <a:rPr lang="en">
                <a:solidFill>
                  <a:srgbClr val="FFFFFF"/>
                </a:solidFill>
                <a:latin typeface="Roboto"/>
                <a:ea typeface="Roboto"/>
                <a:cs typeface="Roboto"/>
                <a:sym typeface="Roboto"/>
              </a:rPr>
              <a:t>Step 2</a:t>
            </a:r>
          </a:p>
        </p:txBody>
      </p:sp>
      <p:sp>
        <p:nvSpPr>
          <p:cNvPr id="120" name="Shape 120"/>
          <p:cNvSpPr/>
          <p:nvPr/>
        </p:nvSpPr>
        <p:spPr>
          <a:xfrm>
            <a:off x="4455480" y="1109125"/>
            <a:ext cx="2541300" cy="669000"/>
          </a:xfrm>
          <a:prstGeom prst="chevron">
            <a:avLst>
              <a:gd name="adj" fmla="val 50000"/>
            </a:avLst>
          </a:prstGeom>
          <a:solidFill>
            <a:srgbClr val="3367D6"/>
          </a:solidFill>
          <a:ln>
            <a:noFill/>
          </a:ln>
        </p:spPr>
        <p:txBody>
          <a:bodyPr wrap="square" lIns="91425" tIns="91425" rIns="91425" bIns="91425" anchor="ctr" anchorCtr="0">
            <a:noAutofit/>
          </a:bodyPr>
          <a:lstStyle/>
          <a:p>
            <a:pPr lvl="0" algn="ctr">
              <a:spcBef>
                <a:spcPts val="0"/>
              </a:spcBef>
              <a:buNone/>
            </a:pPr>
            <a:r>
              <a:rPr lang="en">
                <a:solidFill>
                  <a:srgbClr val="FFFFFF"/>
                </a:solidFill>
                <a:latin typeface="Roboto"/>
                <a:ea typeface="Roboto"/>
                <a:cs typeface="Roboto"/>
                <a:sym typeface="Roboto"/>
              </a:rPr>
              <a:t>Step 3</a:t>
            </a:r>
          </a:p>
        </p:txBody>
      </p:sp>
      <p:sp>
        <p:nvSpPr>
          <p:cNvPr id="125" name="Shape 125"/>
          <p:cNvSpPr/>
          <p:nvPr/>
        </p:nvSpPr>
        <p:spPr>
          <a:xfrm>
            <a:off x="125506" y="1109339"/>
            <a:ext cx="2726700" cy="669000"/>
          </a:xfrm>
          <a:prstGeom prst="homePlate">
            <a:avLst>
              <a:gd name="adj" fmla="val 50000"/>
            </a:avLst>
          </a:prstGeom>
          <a:solidFill>
            <a:schemeClr val="bg1">
              <a:lumMod val="85000"/>
            </a:schemeClr>
          </a:solidFill>
          <a:ln>
            <a:solidFill>
              <a:srgbClr val="000000"/>
            </a:solidFill>
          </a:ln>
        </p:spPr>
        <p:txBody>
          <a:bodyPr wrap="square" lIns="91425" tIns="91425" rIns="91425" bIns="91425" anchor="ctr" anchorCtr="0">
            <a:noAutofit/>
          </a:bodyPr>
          <a:lstStyle/>
          <a:p>
            <a:pPr lvl="0" algn="ctr">
              <a:spcBef>
                <a:spcPts val="0"/>
              </a:spcBef>
              <a:buNone/>
            </a:pPr>
            <a:r>
              <a:rPr lang="en">
                <a:solidFill>
                  <a:srgbClr val="FFFFFF"/>
                </a:solidFill>
                <a:latin typeface="Roboto"/>
                <a:ea typeface="Roboto"/>
                <a:cs typeface="Roboto"/>
                <a:sym typeface="Roboto"/>
              </a:rPr>
              <a:t>Screening &amp; Access</a:t>
            </a:r>
          </a:p>
        </p:txBody>
      </p:sp>
      <p:sp>
        <p:nvSpPr>
          <p:cNvPr id="126" name="Shape 126"/>
          <p:cNvSpPr/>
          <p:nvPr/>
        </p:nvSpPr>
        <p:spPr>
          <a:xfrm>
            <a:off x="2388931" y="1109125"/>
            <a:ext cx="2541300" cy="669000"/>
          </a:xfrm>
          <a:prstGeom prst="chevron">
            <a:avLst>
              <a:gd name="adj" fmla="val 50000"/>
            </a:avLst>
          </a:prstGeom>
          <a:solidFill>
            <a:srgbClr val="0070C0"/>
          </a:solidFill>
          <a:ln>
            <a:solidFill>
              <a:srgbClr val="000000"/>
            </a:solidFill>
          </a:ln>
        </p:spPr>
        <p:txBody>
          <a:bodyPr wrap="square" lIns="91425" tIns="91425" rIns="91425" bIns="91425" anchor="ctr" anchorCtr="0">
            <a:noAutofit/>
          </a:bodyPr>
          <a:lstStyle/>
          <a:p>
            <a:pPr lvl="0" algn="ctr">
              <a:spcBef>
                <a:spcPts val="0"/>
              </a:spcBef>
              <a:buNone/>
            </a:pPr>
            <a:r>
              <a:rPr lang="en">
                <a:solidFill>
                  <a:srgbClr val="FFFFFF"/>
                </a:solidFill>
                <a:latin typeface="Roboto"/>
                <a:ea typeface="Roboto"/>
                <a:cs typeface="Roboto"/>
                <a:sym typeface="Roboto"/>
              </a:rPr>
              <a:t>Assessment</a:t>
            </a:r>
          </a:p>
        </p:txBody>
      </p:sp>
      <p:sp>
        <p:nvSpPr>
          <p:cNvPr id="127" name="Shape 127"/>
          <p:cNvSpPr/>
          <p:nvPr/>
        </p:nvSpPr>
        <p:spPr>
          <a:xfrm>
            <a:off x="4455480" y="11091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a:solidFill>
                  <a:srgbClr val="FFFFFF"/>
                </a:solidFill>
                <a:latin typeface="Roboto"/>
                <a:ea typeface="Roboto"/>
                <a:cs typeface="Roboto"/>
                <a:sym typeface="Roboto"/>
              </a:rPr>
              <a:t>Master List</a:t>
            </a:r>
          </a:p>
        </p:txBody>
      </p:sp>
      <p:sp>
        <p:nvSpPr>
          <p:cNvPr id="128" name="Shape 128"/>
          <p:cNvSpPr/>
          <p:nvPr/>
        </p:nvSpPr>
        <p:spPr>
          <a:xfrm>
            <a:off x="6522245" y="11091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dirty="0">
                <a:solidFill>
                  <a:srgbClr val="FFFFFF"/>
                </a:solidFill>
                <a:latin typeface="Roboto"/>
                <a:ea typeface="Roboto"/>
                <a:cs typeface="Roboto"/>
                <a:sym typeface="Roboto"/>
              </a:rPr>
              <a:t>Referral to Housing Program</a:t>
            </a:r>
          </a:p>
        </p:txBody>
      </p:sp>
      <p:sp>
        <p:nvSpPr>
          <p:cNvPr id="11" name="Shape 164"/>
          <p:cNvSpPr txBox="1">
            <a:spLocks noGrp="1"/>
          </p:cNvSpPr>
          <p:nvPr>
            <p:ph type="body" idx="1"/>
          </p:nvPr>
        </p:nvSpPr>
        <p:spPr>
          <a:xfrm>
            <a:off x="195180" y="1840800"/>
            <a:ext cx="8520600" cy="3302700"/>
          </a:xfrm>
          <a:prstGeom prst="rect">
            <a:avLst/>
          </a:prstGeom>
        </p:spPr>
        <p:txBody>
          <a:bodyPr wrap="square" lIns="91425" tIns="91425" rIns="91425" bIns="91425" anchor="t" anchorCtr="0">
            <a:noAutofit/>
          </a:bodyPr>
          <a:lstStyle/>
          <a:p>
            <a:pPr marL="285750" indent="-285750">
              <a:lnSpc>
                <a:spcPct val="100000"/>
              </a:lnSpc>
              <a:spcBef>
                <a:spcPts val="600"/>
              </a:spcBef>
              <a:spcAft>
                <a:spcPts val="600"/>
              </a:spcAft>
            </a:pPr>
            <a:r>
              <a:rPr lang="en-US" dirty="0">
                <a:latin typeface="Calibri" panose="020F0502020204030204" pitchFamily="34" charset="0"/>
              </a:rPr>
              <a:t>Includes the universal HMIS data elements </a:t>
            </a:r>
          </a:p>
          <a:p>
            <a:pPr marL="285750" indent="-285750">
              <a:lnSpc>
                <a:spcPct val="100000"/>
              </a:lnSpc>
              <a:spcBef>
                <a:spcPts val="600"/>
              </a:spcBef>
              <a:spcAft>
                <a:spcPts val="600"/>
              </a:spcAft>
            </a:pPr>
            <a:endParaRPr dirty="0">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62980" y="172719"/>
            <a:ext cx="9000565" cy="4590854"/>
          </a:xfrm>
          <a:prstGeom prst="rect">
            <a:avLst/>
          </a:prstGeom>
        </p:spPr>
      </p:pic>
      <p:sp>
        <p:nvSpPr>
          <p:cNvPr id="13" name="TextBox 12"/>
          <p:cNvSpPr txBox="1"/>
          <p:nvPr/>
        </p:nvSpPr>
        <p:spPr>
          <a:xfrm>
            <a:off x="1508215" y="288070"/>
            <a:ext cx="3422016" cy="369332"/>
          </a:xfrm>
          <a:prstGeom prst="rect">
            <a:avLst/>
          </a:prstGeom>
          <a:noFill/>
        </p:spPr>
        <p:txBody>
          <a:bodyPr wrap="square" rtlCol="0">
            <a:spAutoFit/>
          </a:bodyPr>
          <a:lstStyle/>
          <a:p>
            <a:r>
              <a:rPr lang="en-US" sz="1800" b="1" dirty="0">
                <a:solidFill>
                  <a:srgbClr val="E76D09"/>
                </a:solidFill>
                <a:latin typeface="Calibri" panose="020F0502020204030204" pitchFamily="34" charset="0"/>
                <a:ea typeface="Open Sans" panose="020B0604020202020204" charset="0"/>
                <a:cs typeface="Open Sans" panose="020B0604020202020204" charset="0"/>
              </a:rPr>
              <a:t>Instructions for assessors in </a:t>
            </a:r>
            <a:r>
              <a:rPr lang="en-US" sz="1800" b="1" i="1" dirty="0">
                <a:solidFill>
                  <a:srgbClr val="E76D09"/>
                </a:solidFill>
                <a:latin typeface="Calibri" panose="020F0502020204030204" pitchFamily="34" charset="0"/>
                <a:ea typeface="Open Sans" panose="020B0604020202020204" charset="0"/>
                <a:cs typeface="Open Sans" panose="020B0604020202020204" charset="0"/>
              </a:rPr>
              <a:t>italics</a:t>
            </a:r>
          </a:p>
        </p:txBody>
      </p:sp>
      <p:cxnSp>
        <p:nvCxnSpPr>
          <p:cNvPr id="15" name="Straight Arrow Connector 14"/>
          <p:cNvCxnSpPr/>
          <p:nvPr/>
        </p:nvCxnSpPr>
        <p:spPr>
          <a:xfrm flipH="1" flipV="1">
            <a:off x="932329" y="379205"/>
            <a:ext cx="628244" cy="62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760687" y="821003"/>
            <a:ext cx="444631" cy="590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099885" y="1359343"/>
            <a:ext cx="4893236" cy="369332"/>
          </a:xfrm>
          <a:prstGeom prst="rect">
            <a:avLst/>
          </a:prstGeom>
          <a:noFill/>
        </p:spPr>
        <p:txBody>
          <a:bodyPr wrap="square" rtlCol="0">
            <a:spAutoFit/>
          </a:bodyPr>
          <a:lstStyle/>
          <a:p>
            <a:r>
              <a:rPr lang="en-US" sz="1800" b="1" dirty="0">
                <a:solidFill>
                  <a:srgbClr val="E76D09"/>
                </a:solidFill>
                <a:latin typeface="Calibri" panose="020F0502020204030204" pitchFamily="34" charset="0"/>
                <a:ea typeface="Open Sans" panose="020B0604020202020204" charset="0"/>
                <a:cs typeface="Open Sans" panose="020B0604020202020204" charset="0"/>
              </a:rPr>
              <a:t>All universal HMIS data elements marked with </a:t>
            </a:r>
            <a:r>
              <a:rPr lang="en-US" sz="1800" b="1" dirty="0">
                <a:solidFill>
                  <a:schemeClr val="accent1"/>
                </a:solidFill>
                <a:latin typeface="Calibri" panose="020F0502020204030204" pitchFamily="34" charset="0"/>
                <a:ea typeface="Open Sans" panose="020B0604020202020204" charset="0"/>
                <a:cs typeface="Open Sans" panose="020B0604020202020204" charset="0"/>
              </a:rPr>
              <a:t>Ͱ</a:t>
            </a:r>
            <a:r>
              <a:rPr lang="en-US" sz="1800" b="1" dirty="0">
                <a:solidFill>
                  <a:srgbClr val="E76D09"/>
                </a:solidFill>
                <a:latin typeface="Calibri" panose="020F0502020204030204" pitchFamily="34" charset="0"/>
                <a:ea typeface="Open Sans" panose="020B0604020202020204" charset="0"/>
                <a:cs typeface="Open Sans" panose="020B0604020202020204" charset="0"/>
              </a:rPr>
              <a:t> </a:t>
            </a:r>
          </a:p>
        </p:txBody>
      </p:sp>
      <p:cxnSp>
        <p:nvCxnSpPr>
          <p:cNvPr id="31" name="Straight Arrow Connector 30"/>
          <p:cNvCxnSpPr>
            <a:stCxn id="33" idx="1"/>
          </p:cNvCxnSpPr>
          <p:nvPr/>
        </p:nvCxnSpPr>
        <p:spPr>
          <a:xfrm flipH="1" flipV="1">
            <a:off x="6440267" y="3196997"/>
            <a:ext cx="552854" cy="30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993121" y="3043107"/>
            <a:ext cx="4139550" cy="369332"/>
          </a:xfrm>
          <a:prstGeom prst="rect">
            <a:avLst/>
          </a:prstGeom>
          <a:noFill/>
        </p:spPr>
        <p:txBody>
          <a:bodyPr wrap="square" rtlCol="0">
            <a:spAutoFit/>
          </a:bodyPr>
          <a:lstStyle/>
          <a:p>
            <a:r>
              <a:rPr lang="en-US" sz="1800" b="1" dirty="0">
                <a:solidFill>
                  <a:srgbClr val="E76D09"/>
                </a:solidFill>
                <a:latin typeface="Calibri" panose="020F0502020204030204" pitchFamily="34" charset="0"/>
                <a:ea typeface="Open Sans" panose="020B0604020202020204" charset="0"/>
                <a:cs typeface="Open Sans" panose="020B0604020202020204" charset="0"/>
              </a:rPr>
              <a:t>Guiding questions</a:t>
            </a:r>
          </a:p>
        </p:txBody>
      </p:sp>
      <p:cxnSp>
        <p:nvCxnSpPr>
          <p:cNvPr id="34" name="Straight Arrow Connector 33"/>
          <p:cNvCxnSpPr/>
          <p:nvPr/>
        </p:nvCxnSpPr>
        <p:spPr>
          <a:xfrm flipH="1" flipV="1">
            <a:off x="5077903" y="3820452"/>
            <a:ext cx="482388" cy="225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60291" y="3924557"/>
            <a:ext cx="4139550" cy="646331"/>
          </a:xfrm>
          <a:prstGeom prst="rect">
            <a:avLst/>
          </a:prstGeom>
          <a:noFill/>
        </p:spPr>
        <p:txBody>
          <a:bodyPr wrap="square" rtlCol="0">
            <a:spAutoFit/>
          </a:bodyPr>
          <a:lstStyle/>
          <a:p>
            <a:r>
              <a:rPr lang="en-US" sz="1800" b="1" dirty="0">
                <a:solidFill>
                  <a:srgbClr val="E76D09"/>
                </a:solidFill>
                <a:latin typeface="Calibri" panose="020F0502020204030204" pitchFamily="34" charset="0"/>
                <a:ea typeface="Open Sans" panose="020B0604020202020204" charset="0"/>
                <a:cs typeface="Open Sans" panose="020B0604020202020204" charset="0"/>
              </a:rPr>
              <a:t>Service referral questions are </a:t>
            </a:r>
          </a:p>
          <a:p>
            <a:r>
              <a:rPr lang="en-US" sz="1800" b="1" u="dashLong" dirty="0">
                <a:solidFill>
                  <a:srgbClr val="E76D09"/>
                </a:solidFill>
                <a:latin typeface="Calibri" panose="020F0502020204030204" pitchFamily="34" charset="0"/>
                <a:ea typeface="Open Sans" panose="020B0604020202020204" charset="0"/>
                <a:cs typeface="Open Sans" panose="020B0604020202020204" charset="0"/>
              </a:rPr>
              <a:t>dash underlined</a:t>
            </a:r>
            <a:r>
              <a:rPr lang="en-US" sz="1800" b="1" dirty="0">
                <a:solidFill>
                  <a:srgbClr val="E76D09"/>
                </a:solidFill>
                <a:latin typeface="Calibri" panose="020F0502020204030204" pitchFamily="34" charset="0"/>
                <a:ea typeface="Open Sans" panose="020B0604020202020204" charset="0"/>
                <a:cs typeface="Open Sans" panose="020B0604020202020204" charset="0"/>
              </a:rPr>
              <a:t> </a:t>
            </a:r>
          </a:p>
        </p:txBody>
      </p:sp>
    </p:spTree>
    <p:extLst>
      <p:ext uri="{BB962C8B-B14F-4D97-AF65-F5344CB8AC3E}">
        <p14:creationId xmlns:p14="http://schemas.microsoft.com/office/powerpoint/2010/main" val="2760293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95180" y="145668"/>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Level of Assistance Section</a:t>
            </a:r>
          </a:p>
        </p:txBody>
      </p:sp>
      <p:pic>
        <p:nvPicPr>
          <p:cNvPr id="3" name="Picture 2">
            <a:extLst>
              <a:ext uri="{FF2B5EF4-FFF2-40B4-BE49-F238E27FC236}">
                <a16:creationId xmlns:a16="http://schemas.microsoft.com/office/drawing/2014/main" xmlns="" id="{D1A54662-6EDF-4E39-9F0B-B6F4949AC5BA}"/>
              </a:ext>
            </a:extLst>
          </p:cNvPr>
          <p:cNvPicPr>
            <a:picLocks noChangeAspect="1"/>
          </p:cNvPicPr>
          <p:nvPr/>
        </p:nvPicPr>
        <p:blipFill rotWithShape="1">
          <a:blip r:embed="rId3"/>
          <a:srcRect l="17369" t="14737" r="17763" b="11813"/>
          <a:stretch/>
        </p:blipFill>
        <p:spPr>
          <a:xfrm>
            <a:off x="1203561" y="752119"/>
            <a:ext cx="6736877" cy="4290831"/>
          </a:xfrm>
          <a:prstGeom prst="rect">
            <a:avLst/>
          </a:prstGeom>
        </p:spPr>
      </p:pic>
    </p:spTree>
    <p:extLst>
      <p:ext uri="{BB962C8B-B14F-4D97-AF65-F5344CB8AC3E}">
        <p14:creationId xmlns:p14="http://schemas.microsoft.com/office/powerpoint/2010/main" val="2574459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4" name="Shape 112"/>
          <p:cNvSpPr txBox="1">
            <a:spLocks/>
          </p:cNvSpPr>
          <p:nvPr/>
        </p:nvSpPr>
        <p:spPr>
          <a:xfrm>
            <a:off x="200710" y="174843"/>
            <a:ext cx="8520600" cy="707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ct val="100000"/>
              <a:buFont typeface="PT Sans Narrow"/>
              <a:buNone/>
              <a:defRPr sz="3600" b="1" i="0" u="none" strike="noStrike" cap="none">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r>
              <a:rPr lang="en" dirty="0">
                <a:solidFill>
                  <a:srgbClr val="4C367E"/>
                </a:solidFill>
                <a:latin typeface="PT Sans Narrow" panose="020B0604020202020204" charset="0"/>
              </a:rPr>
              <a:t>Complex Service Needs Section</a:t>
            </a:r>
          </a:p>
        </p:txBody>
      </p:sp>
      <p:pic>
        <p:nvPicPr>
          <p:cNvPr id="4" name="Picture 3">
            <a:extLst>
              <a:ext uri="{FF2B5EF4-FFF2-40B4-BE49-F238E27FC236}">
                <a16:creationId xmlns:a16="http://schemas.microsoft.com/office/drawing/2014/main" xmlns="" id="{6C610A92-E663-4018-B8E9-68B8EA74DC52}"/>
              </a:ext>
            </a:extLst>
          </p:cNvPr>
          <p:cNvPicPr>
            <a:picLocks noChangeAspect="1"/>
          </p:cNvPicPr>
          <p:nvPr/>
        </p:nvPicPr>
        <p:blipFill rotWithShape="1">
          <a:blip r:embed="rId3"/>
          <a:srcRect l="15942" t="19325" r="14927" b="19871"/>
          <a:stretch/>
        </p:blipFill>
        <p:spPr>
          <a:xfrm>
            <a:off x="303420" y="882242"/>
            <a:ext cx="8417890" cy="4164827"/>
          </a:xfrm>
          <a:prstGeom prst="rect">
            <a:avLst/>
          </a:prstGeom>
        </p:spPr>
      </p:pic>
    </p:spTree>
    <p:extLst>
      <p:ext uri="{BB962C8B-B14F-4D97-AF65-F5344CB8AC3E}">
        <p14:creationId xmlns:p14="http://schemas.microsoft.com/office/powerpoint/2010/main" val="1386201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95210" y="25313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Housing Assessment – </a:t>
            </a:r>
            <a:r>
              <a:rPr lang="en-US" dirty="0">
                <a:solidFill>
                  <a:srgbClr val="4C367E"/>
                </a:solidFill>
                <a:latin typeface="PT Sans Narrow" panose="020B0604020202020204" charset="0"/>
              </a:rPr>
              <a:t>Client Permission</a:t>
            </a:r>
            <a:endParaRPr lang="en" dirty="0">
              <a:solidFill>
                <a:srgbClr val="4C367E"/>
              </a:solidFill>
              <a:latin typeface="PT Sans Narrow" panose="020B060402020202020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97" y="960535"/>
            <a:ext cx="7008104" cy="3988655"/>
          </a:xfrm>
          <a:prstGeom prst="rect">
            <a:avLst/>
          </a:prstGeom>
        </p:spPr>
      </p:pic>
    </p:spTree>
    <p:extLst>
      <p:ext uri="{BB962C8B-B14F-4D97-AF65-F5344CB8AC3E}">
        <p14:creationId xmlns:p14="http://schemas.microsoft.com/office/powerpoint/2010/main" val="1320436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C367E"/>
                </a:solidFill>
              </a:rPr>
              <a:t>Scenarios Activity</a:t>
            </a:r>
          </a:p>
        </p:txBody>
      </p:sp>
      <p:sp>
        <p:nvSpPr>
          <p:cNvPr id="3" name="Text Placeholder 2"/>
          <p:cNvSpPr>
            <a:spLocks noGrp="1"/>
          </p:cNvSpPr>
          <p:nvPr>
            <p:ph type="body" idx="1"/>
          </p:nvPr>
        </p:nvSpPr>
        <p:spPr/>
        <p:txBody>
          <a:bodyPr/>
          <a:lstStyle/>
          <a:p>
            <a:pPr>
              <a:buNone/>
            </a:pPr>
            <a:r>
              <a:rPr lang="en-US" dirty="0"/>
              <a:t>Pass out </a:t>
            </a:r>
            <a:r>
              <a:rPr lang="en-US" i="1" dirty="0"/>
              <a:t>Scenarios Activity, </a:t>
            </a:r>
            <a:r>
              <a:rPr lang="en-US" dirty="0"/>
              <a:t>including Complex Service Needs and Level of Assistance sections.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572" y="1709923"/>
            <a:ext cx="3053026" cy="2859102"/>
          </a:xfrm>
          <a:prstGeom prst="rect">
            <a:avLst/>
          </a:prstGeom>
        </p:spPr>
      </p:pic>
    </p:spTree>
    <p:extLst>
      <p:ext uri="{BB962C8B-B14F-4D97-AF65-F5344CB8AC3E}">
        <p14:creationId xmlns:p14="http://schemas.microsoft.com/office/powerpoint/2010/main" val="453775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2799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Master List</a:t>
            </a:r>
          </a:p>
        </p:txBody>
      </p:sp>
      <p:sp>
        <p:nvSpPr>
          <p:cNvPr id="170" name="Shape 170"/>
          <p:cNvSpPr txBox="1">
            <a:spLocks noGrp="1"/>
          </p:cNvSpPr>
          <p:nvPr>
            <p:ph type="body" idx="1"/>
          </p:nvPr>
        </p:nvSpPr>
        <p:spPr>
          <a:xfrm>
            <a:off x="584199" y="1955800"/>
            <a:ext cx="8111355" cy="3155590"/>
          </a:xfrm>
          <a:prstGeom prst="rect">
            <a:avLst/>
          </a:prstGeom>
        </p:spPr>
        <p:txBody>
          <a:bodyPr wrap="square" lIns="91425" tIns="91425" rIns="91425" bIns="91425" anchor="t" anchorCtr="0">
            <a:noAutofit/>
          </a:bodyPr>
          <a:lstStyle/>
          <a:p>
            <a:pPr>
              <a:lnSpc>
                <a:spcPct val="100000"/>
              </a:lnSpc>
              <a:spcBef>
                <a:spcPts val="600"/>
              </a:spcBef>
              <a:spcAft>
                <a:spcPts val="600"/>
              </a:spcAft>
              <a:buNone/>
            </a:pPr>
            <a:r>
              <a:rPr lang="en-US" sz="2200" dirty="0">
                <a:latin typeface="Open Sans" panose="020B0604020202020204" charset="0"/>
                <a:ea typeface="Open Sans" panose="020B0604020202020204" charset="0"/>
                <a:cs typeface="Open Sans" panose="020B0604020202020204" charset="0"/>
              </a:rPr>
              <a:t>Each Local Coordinated Entry Partnership has a local “Master List” that includes all households (individuals and families) experiencing homelessness in the local </a:t>
            </a:r>
            <a:r>
              <a:rPr lang="en-US" sz="2200" dirty="0" err="1">
                <a:latin typeface="Open Sans" panose="020B0604020202020204" charset="0"/>
                <a:ea typeface="Open Sans" panose="020B0604020202020204" charset="0"/>
                <a:cs typeface="Open Sans" panose="020B0604020202020204" charset="0"/>
              </a:rPr>
              <a:t>CoC</a:t>
            </a:r>
            <a:r>
              <a:rPr lang="en-US" sz="2200" dirty="0">
                <a:latin typeface="Open Sans" panose="020B0604020202020204" charset="0"/>
                <a:ea typeface="Open Sans" panose="020B0604020202020204" charset="0"/>
                <a:cs typeface="Open Sans" panose="020B0604020202020204" charset="0"/>
              </a:rPr>
              <a:t>. </a:t>
            </a:r>
          </a:p>
          <a:p>
            <a:pPr>
              <a:lnSpc>
                <a:spcPct val="100000"/>
              </a:lnSpc>
              <a:spcBef>
                <a:spcPts val="600"/>
              </a:spcBef>
              <a:spcAft>
                <a:spcPts val="600"/>
              </a:spcAft>
              <a:buNone/>
            </a:pPr>
            <a:r>
              <a:rPr lang="en-US" sz="2200" dirty="0">
                <a:latin typeface="Open Sans" panose="020B0604020202020204" charset="0"/>
                <a:ea typeface="Open Sans" panose="020B0604020202020204" charset="0"/>
                <a:cs typeface="Open Sans" panose="020B0604020202020204" charset="0"/>
              </a:rPr>
              <a:t>The Master List is used to guide referrals to openings in:</a:t>
            </a:r>
          </a:p>
          <a:p>
            <a:pPr marL="285750" indent="-285750">
              <a:lnSpc>
                <a:spcPct val="100000"/>
              </a:lnSpc>
              <a:spcBef>
                <a:spcPts val="600"/>
              </a:spcBef>
              <a:spcAft>
                <a:spcPts val="0"/>
              </a:spcAft>
            </a:pPr>
            <a:r>
              <a:rPr lang="en-US" sz="2200" dirty="0">
                <a:latin typeface="Open Sans" panose="020B0604020202020204" charset="0"/>
                <a:ea typeface="Open Sans" panose="020B0604020202020204" charset="0"/>
                <a:cs typeface="Open Sans" panose="020B0604020202020204" charset="0"/>
              </a:rPr>
              <a:t>Rapid Re-housing (RRH) programs</a:t>
            </a:r>
          </a:p>
          <a:p>
            <a:pPr marL="285750" indent="-285750">
              <a:lnSpc>
                <a:spcPct val="100000"/>
              </a:lnSpc>
              <a:spcBef>
                <a:spcPts val="600"/>
              </a:spcBef>
              <a:spcAft>
                <a:spcPts val="600"/>
              </a:spcAft>
            </a:pPr>
            <a:r>
              <a:rPr lang="en-US" sz="2200" dirty="0">
                <a:latin typeface="Open Sans" panose="020B0604020202020204" charset="0"/>
                <a:ea typeface="Open Sans" panose="020B0604020202020204" charset="0"/>
                <a:cs typeface="Open Sans" panose="020B0604020202020204" charset="0"/>
              </a:rPr>
              <a:t>Permanent Supportive Housing (PSH) programs</a:t>
            </a:r>
          </a:p>
          <a:p>
            <a:pPr lvl="0" rtl="0">
              <a:lnSpc>
                <a:spcPct val="100000"/>
              </a:lnSpc>
              <a:spcBef>
                <a:spcPts val="600"/>
              </a:spcBef>
              <a:spcAft>
                <a:spcPts val="600"/>
              </a:spcAft>
              <a:buNone/>
            </a:pPr>
            <a:endParaRPr sz="2200" dirty="0">
              <a:latin typeface="Calibri" panose="020F0502020204030204" pitchFamily="34" charset="0"/>
            </a:endParaRPr>
          </a:p>
        </p:txBody>
      </p:sp>
      <p:grpSp>
        <p:nvGrpSpPr>
          <p:cNvPr id="9" name="Group 8">
            <a:extLst>
              <a:ext uri="{FF2B5EF4-FFF2-40B4-BE49-F238E27FC236}">
                <a16:creationId xmlns:a16="http://schemas.microsoft.com/office/drawing/2014/main" xmlns="" id="{8D77F545-71D1-45EC-9851-7A890D54B7EC}"/>
              </a:ext>
            </a:extLst>
          </p:cNvPr>
          <p:cNvGrpSpPr/>
          <p:nvPr/>
        </p:nvGrpSpPr>
        <p:grpSpPr>
          <a:xfrm>
            <a:off x="272350" y="1096425"/>
            <a:ext cx="8791195" cy="669214"/>
            <a:chOff x="272350" y="1045625"/>
            <a:chExt cx="8791195" cy="669214"/>
          </a:xfrm>
        </p:grpSpPr>
        <p:sp>
          <p:nvSpPr>
            <p:cNvPr id="10" name="Shape 125">
              <a:extLst>
                <a:ext uri="{FF2B5EF4-FFF2-40B4-BE49-F238E27FC236}">
                  <a16:creationId xmlns:a16="http://schemas.microsoft.com/office/drawing/2014/main" xmlns="" id="{3D363CB0-E9B2-49BC-B6A1-D60A650F5678}"/>
                </a:ext>
              </a:extLst>
            </p:cNvPr>
            <p:cNvSpPr/>
            <p:nvPr/>
          </p:nvSpPr>
          <p:spPr>
            <a:xfrm>
              <a:off x="272350" y="1045839"/>
              <a:ext cx="2579856" cy="669000"/>
            </a:xfrm>
            <a:prstGeom prst="homePlate">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Screening &amp; Access</a:t>
              </a:r>
            </a:p>
          </p:txBody>
        </p:sp>
        <p:sp>
          <p:nvSpPr>
            <p:cNvPr id="11" name="Shape 126">
              <a:extLst>
                <a:ext uri="{FF2B5EF4-FFF2-40B4-BE49-F238E27FC236}">
                  <a16:creationId xmlns:a16="http://schemas.microsoft.com/office/drawing/2014/main" xmlns="" id="{19361ECF-637C-42CE-B3B8-684070382D24}"/>
                </a:ext>
              </a:extLst>
            </p:cNvPr>
            <p:cNvSpPr/>
            <p:nvPr/>
          </p:nvSpPr>
          <p:spPr>
            <a:xfrm>
              <a:off x="2388931"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Assessment</a:t>
              </a:r>
            </a:p>
          </p:txBody>
        </p:sp>
        <p:sp>
          <p:nvSpPr>
            <p:cNvPr id="12" name="Shape 127">
              <a:extLst>
                <a:ext uri="{FF2B5EF4-FFF2-40B4-BE49-F238E27FC236}">
                  <a16:creationId xmlns:a16="http://schemas.microsoft.com/office/drawing/2014/main" xmlns="" id="{C21A30C3-40F4-4413-829C-4C1A25A60864}"/>
                </a:ext>
              </a:extLst>
            </p:cNvPr>
            <p:cNvSpPr/>
            <p:nvPr/>
          </p:nvSpPr>
          <p:spPr>
            <a:xfrm>
              <a:off x="4455480" y="1045625"/>
              <a:ext cx="2541300" cy="669000"/>
            </a:xfrm>
            <a:prstGeom prst="chevron">
              <a:avLst>
                <a:gd name="adj" fmla="val 50000"/>
              </a:avLst>
            </a:prstGeom>
            <a:solidFill>
              <a:schemeClr val="tx1">
                <a:lumMod val="5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Master List</a:t>
              </a:r>
            </a:p>
          </p:txBody>
        </p:sp>
        <p:sp>
          <p:nvSpPr>
            <p:cNvPr id="13" name="Shape 128">
              <a:extLst>
                <a:ext uri="{FF2B5EF4-FFF2-40B4-BE49-F238E27FC236}">
                  <a16:creationId xmlns:a16="http://schemas.microsoft.com/office/drawing/2014/main" xmlns="" id="{ABEBCBBF-AB6F-44BA-AF5F-51AF140FC496}"/>
                </a:ext>
              </a:extLst>
            </p:cNvPr>
            <p:cNvSpPr/>
            <p:nvPr/>
          </p:nvSpPr>
          <p:spPr>
            <a:xfrm>
              <a:off x="6522245"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Referral to Housing Program</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3307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US" dirty="0">
                <a:solidFill>
                  <a:srgbClr val="4C367E"/>
                </a:solidFill>
                <a:latin typeface="PT Sans Narrow" panose="020B0604020202020204" charset="0"/>
              </a:rPr>
              <a:t>Local </a:t>
            </a:r>
            <a:r>
              <a:rPr lang="en" dirty="0">
                <a:solidFill>
                  <a:srgbClr val="4C367E"/>
                </a:solidFill>
                <a:latin typeface="PT Sans Narrow" panose="020B0604020202020204" charset="0"/>
              </a:rPr>
              <a:t>Master List</a:t>
            </a:r>
          </a:p>
        </p:txBody>
      </p:sp>
      <p:graphicFrame>
        <p:nvGraphicFramePr>
          <p:cNvPr id="3" name="Diagram 2">
            <a:extLst>
              <a:ext uri="{FF2B5EF4-FFF2-40B4-BE49-F238E27FC236}">
                <a16:creationId xmlns:a16="http://schemas.microsoft.com/office/drawing/2014/main" xmlns="" id="{ABE239C2-41D5-456C-889D-7C2EAD9C4F74}"/>
              </a:ext>
            </a:extLst>
          </p:cNvPr>
          <p:cNvGraphicFramePr/>
          <p:nvPr>
            <p:extLst>
              <p:ext uri="{D42A27DB-BD31-4B8C-83A1-F6EECF244321}">
                <p14:modId xmlns:p14="http://schemas.microsoft.com/office/powerpoint/2010/main" val="1150230451"/>
              </p:ext>
            </p:extLst>
          </p:nvPr>
        </p:nvGraphicFramePr>
        <p:xfrm>
          <a:off x="486136" y="1055262"/>
          <a:ext cx="8241175" cy="3493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8199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3688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Order of Priority on the Master List</a:t>
            </a:r>
          </a:p>
        </p:txBody>
      </p:sp>
      <p:sp>
        <p:nvSpPr>
          <p:cNvPr id="170" name="Shape 170"/>
          <p:cNvSpPr txBox="1">
            <a:spLocks noGrp="1"/>
          </p:cNvSpPr>
          <p:nvPr>
            <p:ph type="body" idx="1"/>
          </p:nvPr>
        </p:nvSpPr>
        <p:spPr>
          <a:xfrm>
            <a:off x="914399" y="1423685"/>
            <a:ext cx="6782765" cy="3447868"/>
          </a:xfrm>
          <a:prstGeom prst="rect">
            <a:avLst/>
          </a:prstGeom>
        </p:spPr>
        <p:txBody>
          <a:bodyPr wrap="square" lIns="91425" tIns="91425" rIns="91425" bIns="91425" anchor="t" anchorCtr="0">
            <a:noAutofit/>
          </a:bodyPr>
          <a:lstStyle/>
          <a:p>
            <a:pPr lvl="1">
              <a:lnSpc>
                <a:spcPct val="100000"/>
              </a:lnSpc>
              <a:spcBef>
                <a:spcPts val="400"/>
              </a:spcBef>
              <a:spcAft>
                <a:spcPts val="400"/>
              </a:spcAft>
              <a:buNone/>
              <a:tabLst>
                <a:tab pos="463550" algn="l"/>
              </a:tabLst>
            </a:pPr>
            <a:r>
              <a:rPr lang="en-US" sz="1700" dirty="0">
                <a:latin typeface="Open Sans" panose="020B0604020202020204" charset="0"/>
                <a:ea typeface="Open Sans" panose="020B0604020202020204" charset="0"/>
                <a:cs typeface="Open Sans" panose="020B0604020202020204" charset="0"/>
              </a:rPr>
              <a:t>1. 	Chronic Homelessness + Complex Service Needs Score</a:t>
            </a:r>
          </a:p>
          <a:p>
            <a:pPr lvl="0">
              <a:lnSpc>
                <a:spcPct val="100000"/>
              </a:lnSpc>
              <a:spcBef>
                <a:spcPts val="400"/>
              </a:spcBef>
              <a:spcAft>
                <a:spcPts val="400"/>
              </a:spcAft>
              <a:buNone/>
            </a:pPr>
            <a:endParaRPr lang="en-US" sz="600" dirty="0">
              <a:latin typeface="Open Sans" panose="020B0604020202020204" charset="0"/>
              <a:ea typeface="Open Sans" panose="020B0604020202020204" charset="0"/>
              <a:cs typeface="Open Sans" panose="020B0604020202020204" charset="0"/>
            </a:endParaRPr>
          </a:p>
          <a:p>
            <a:pPr marL="342900" lvl="0" indent="-342900">
              <a:lnSpc>
                <a:spcPct val="100000"/>
              </a:lnSpc>
              <a:spcBef>
                <a:spcPts val="400"/>
              </a:spcBef>
              <a:spcAft>
                <a:spcPts val="400"/>
              </a:spcAft>
              <a:buAutoNum type="arabicPeriod" startAt="2"/>
              <a:tabLst>
                <a:tab pos="509588" algn="l"/>
              </a:tabLst>
            </a:pPr>
            <a:r>
              <a:rPr lang="en-US" sz="1700" dirty="0">
                <a:latin typeface="Open Sans" panose="020B0604020202020204" charset="0"/>
                <a:ea typeface="Open Sans" panose="020B0604020202020204" charset="0"/>
                <a:cs typeface="Open Sans" panose="020B0604020202020204" charset="0"/>
              </a:rPr>
              <a:t>  Non-Chronic Homelessness + Disability, then</a:t>
            </a:r>
          </a:p>
          <a:p>
            <a:pPr marL="914400" lvl="2" indent="-450850">
              <a:lnSpc>
                <a:spcPct val="100000"/>
              </a:lnSpc>
              <a:spcBef>
                <a:spcPts val="400"/>
              </a:spcBef>
              <a:spcAft>
                <a:spcPts val="400"/>
              </a:spcAft>
              <a:buAutoNum type="alphaLcPeriod"/>
              <a:tabLst>
                <a:tab pos="857250" algn="l"/>
              </a:tabLst>
            </a:pPr>
            <a:r>
              <a:rPr lang="en-US" sz="1700" dirty="0">
                <a:latin typeface="Open Sans" panose="020B0604020202020204" charset="0"/>
                <a:ea typeface="Open Sans" panose="020B0604020202020204" charset="0"/>
                <a:cs typeface="Open Sans" panose="020B0604020202020204" charset="0"/>
              </a:rPr>
              <a:t>Unsheltered or living in an emergency shelter/safe haven + Complex Service Needs Score</a:t>
            </a:r>
          </a:p>
          <a:p>
            <a:pPr marL="914400" lvl="2" indent="-450850">
              <a:lnSpc>
                <a:spcPct val="100000"/>
              </a:lnSpc>
              <a:spcBef>
                <a:spcPts val="400"/>
              </a:spcBef>
              <a:spcAft>
                <a:spcPts val="400"/>
              </a:spcAft>
              <a:buAutoNum type="alphaLcPeriod"/>
              <a:tabLst>
                <a:tab pos="857250" algn="l"/>
              </a:tabLst>
            </a:pPr>
            <a:r>
              <a:rPr lang="en-US" sz="1700" dirty="0">
                <a:latin typeface="Open Sans" panose="020B0604020202020204" charset="0"/>
                <a:ea typeface="Open Sans" panose="020B0604020202020204" charset="0"/>
                <a:cs typeface="Open Sans" panose="020B0604020202020204" charset="0"/>
              </a:rPr>
              <a:t>Living in transitional housing (homeless prior to entry) + Complex Service Needs Score</a:t>
            </a:r>
          </a:p>
          <a:p>
            <a:pPr lvl="2">
              <a:lnSpc>
                <a:spcPct val="100000"/>
              </a:lnSpc>
              <a:spcBef>
                <a:spcPts val="400"/>
              </a:spcBef>
              <a:spcAft>
                <a:spcPts val="400"/>
              </a:spcAft>
              <a:buNone/>
            </a:pPr>
            <a:endParaRPr lang="en-US" sz="600" dirty="0">
              <a:latin typeface="Open Sans" panose="020B0604020202020204" charset="0"/>
              <a:ea typeface="Open Sans" panose="020B0604020202020204" charset="0"/>
              <a:cs typeface="Open Sans" panose="020B0604020202020204" charset="0"/>
            </a:endParaRPr>
          </a:p>
          <a:p>
            <a:pPr marL="463550" lvl="2" indent="-463550">
              <a:lnSpc>
                <a:spcPct val="100000"/>
              </a:lnSpc>
              <a:spcBef>
                <a:spcPts val="400"/>
              </a:spcBef>
              <a:spcAft>
                <a:spcPts val="400"/>
              </a:spcAft>
              <a:buNone/>
              <a:tabLst>
                <a:tab pos="463550" algn="l"/>
              </a:tabLst>
            </a:pPr>
            <a:r>
              <a:rPr lang="en-US" sz="1700" dirty="0">
                <a:latin typeface="Open Sans" panose="020B0604020202020204" charset="0"/>
                <a:ea typeface="Open Sans" panose="020B0604020202020204" charset="0"/>
                <a:cs typeface="Open Sans" panose="020B0604020202020204" charset="0"/>
              </a:rPr>
              <a:t>3. 	Non-Chronic Homelessness, no Disability + Complex Service Needs Score</a:t>
            </a:r>
          </a:p>
          <a:p>
            <a:pPr lvl="0" rtl="0">
              <a:lnSpc>
                <a:spcPct val="100000"/>
              </a:lnSpc>
              <a:spcBef>
                <a:spcPts val="400"/>
              </a:spcBef>
              <a:spcAft>
                <a:spcPts val="400"/>
              </a:spcAft>
              <a:buNone/>
            </a:pPr>
            <a:endParaRPr sz="17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329383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US" dirty="0">
                <a:solidFill>
                  <a:srgbClr val="4C367E"/>
                </a:solidFill>
                <a:latin typeface="PT Sans Narrow" panose="020B0604020202020204" charset="0"/>
              </a:rPr>
              <a:t>Definition of Chronic Homelessness</a:t>
            </a:r>
            <a:endParaRPr lang="en" dirty="0">
              <a:solidFill>
                <a:srgbClr val="4C367E"/>
              </a:solidFill>
              <a:latin typeface="PT Sans Narrow" panose="020B0604020202020204" charset="0"/>
            </a:endParaRPr>
          </a:p>
        </p:txBody>
      </p:sp>
      <p:sp>
        <p:nvSpPr>
          <p:cNvPr id="170" name="Shape 170"/>
          <p:cNvSpPr txBox="1">
            <a:spLocks noGrp="1"/>
          </p:cNvSpPr>
          <p:nvPr>
            <p:ph type="body" idx="1"/>
          </p:nvPr>
        </p:nvSpPr>
        <p:spPr>
          <a:xfrm>
            <a:off x="533400" y="1152425"/>
            <a:ext cx="5810250" cy="3819070"/>
          </a:xfrm>
          <a:prstGeom prst="rect">
            <a:avLst/>
          </a:prstGeom>
        </p:spPr>
        <p:txBody>
          <a:bodyPr wrap="square" lIns="91425" tIns="91425" rIns="91425" bIns="91425" anchor="t" anchorCtr="0">
            <a:noAutofit/>
          </a:bodyPr>
          <a:lstStyle/>
          <a:p>
            <a:pPr lvl="0" rtl="0">
              <a:lnSpc>
                <a:spcPct val="100000"/>
              </a:lnSpc>
              <a:spcBef>
                <a:spcPts val="0"/>
              </a:spcBef>
              <a:spcAft>
                <a:spcPts val="1200"/>
              </a:spcAft>
              <a:buNone/>
            </a:pPr>
            <a:r>
              <a:rPr lang="en-US" sz="2300" dirty="0">
                <a:latin typeface="Open Sans" panose="020B0604020202020204" charset="0"/>
                <a:ea typeface="Open Sans" panose="020B0604020202020204" charset="0"/>
                <a:cs typeface="Open Sans" panose="020B0604020202020204" charset="0"/>
              </a:rPr>
              <a:t>An individual or head of household with a disability (long-term)</a:t>
            </a:r>
          </a:p>
          <a:p>
            <a:pPr lvl="0" rtl="0">
              <a:lnSpc>
                <a:spcPct val="100000"/>
              </a:lnSpc>
              <a:spcBef>
                <a:spcPts val="0"/>
              </a:spcBef>
              <a:spcAft>
                <a:spcPts val="1200"/>
              </a:spcAft>
              <a:buNone/>
            </a:pPr>
            <a:r>
              <a:rPr lang="en-US" sz="2300" dirty="0">
                <a:latin typeface="Open Sans" panose="020B0604020202020204" charset="0"/>
                <a:ea typeface="Open Sans" panose="020B0604020202020204" charset="0"/>
                <a:cs typeface="Open Sans" panose="020B0604020202020204" charset="0"/>
              </a:rPr>
              <a:t>AND</a:t>
            </a:r>
          </a:p>
          <a:p>
            <a:pPr lvl="0" rtl="0">
              <a:lnSpc>
                <a:spcPct val="100000"/>
              </a:lnSpc>
              <a:spcBef>
                <a:spcPts val="0"/>
              </a:spcBef>
              <a:spcAft>
                <a:spcPts val="1200"/>
              </a:spcAft>
              <a:buNone/>
            </a:pPr>
            <a:r>
              <a:rPr lang="en-US" sz="2300" dirty="0">
                <a:latin typeface="Open Sans" panose="020B0604020202020204" charset="0"/>
                <a:ea typeface="Open Sans" panose="020B0604020202020204" charset="0"/>
                <a:cs typeface="Open Sans" panose="020B0604020202020204" charset="0"/>
              </a:rPr>
              <a:t>Literally homeless</a:t>
            </a:r>
          </a:p>
          <a:p>
            <a:pPr lvl="0" rtl="0">
              <a:lnSpc>
                <a:spcPct val="100000"/>
              </a:lnSpc>
              <a:spcBef>
                <a:spcPts val="0"/>
              </a:spcBef>
              <a:spcAft>
                <a:spcPts val="1200"/>
              </a:spcAft>
              <a:buNone/>
            </a:pPr>
            <a:r>
              <a:rPr lang="en-US" sz="2300" dirty="0">
                <a:latin typeface="Open Sans" panose="020B0604020202020204" charset="0"/>
                <a:ea typeface="Open Sans" panose="020B0604020202020204" charset="0"/>
                <a:cs typeface="Open Sans" panose="020B0604020202020204" charset="0"/>
              </a:rPr>
              <a:t>AND</a:t>
            </a:r>
          </a:p>
          <a:p>
            <a:pPr lvl="0" rtl="0">
              <a:lnSpc>
                <a:spcPct val="100000"/>
              </a:lnSpc>
              <a:spcBef>
                <a:spcPts val="0"/>
              </a:spcBef>
              <a:spcAft>
                <a:spcPts val="1200"/>
              </a:spcAft>
              <a:buNone/>
            </a:pPr>
            <a:r>
              <a:rPr lang="en-US" sz="2300" dirty="0">
                <a:latin typeface="Open Sans" panose="020B0604020202020204" charset="0"/>
                <a:ea typeface="Open Sans" panose="020B0604020202020204" charset="0"/>
                <a:cs typeface="Open Sans" panose="020B0604020202020204" charset="0"/>
              </a:rPr>
              <a:t>Homeless continuously for at least 12 months OR 4 times in the last 3 years (that equals at least 12 months) </a:t>
            </a:r>
            <a:endParaRPr sz="2300" dirty="0">
              <a:latin typeface="Open Sans" panose="020B0604020202020204" charset="0"/>
              <a:ea typeface="Open Sans" panose="020B0604020202020204" charset="0"/>
              <a:cs typeface="Open Sans" panose="020B0604020202020204" charset="0"/>
            </a:endParaRPr>
          </a:p>
        </p:txBody>
      </p:sp>
      <p:pic>
        <p:nvPicPr>
          <p:cNvPr id="4" name="Shape 89" descr="vceh-logo1.jpg">
            <a:extLst>
              <a:ext uri="{FF2B5EF4-FFF2-40B4-BE49-F238E27FC236}">
                <a16:creationId xmlns:a16="http://schemas.microsoft.com/office/drawing/2014/main" xmlns="" id="{BD09B1D1-874C-4DCB-9CE3-F9757F39A415}"/>
              </a:ext>
            </a:extLst>
          </p:cNvPr>
          <p:cNvPicPr preferRelativeResize="0"/>
          <p:nvPr/>
        </p:nvPicPr>
        <p:blipFill>
          <a:blip r:embed="rId3">
            <a:alphaModFix/>
          </a:blip>
          <a:stretch>
            <a:fillRect/>
          </a:stretch>
        </p:blipFill>
        <p:spPr>
          <a:xfrm>
            <a:off x="7759554" y="4252175"/>
            <a:ext cx="1218375" cy="758275"/>
          </a:xfrm>
          <a:prstGeom prst="rect">
            <a:avLst/>
          </a:prstGeom>
          <a:noFill/>
          <a:ln>
            <a:noFill/>
          </a:ln>
        </p:spPr>
      </p:pic>
      <p:pic>
        <p:nvPicPr>
          <p:cNvPr id="3" name="Picture 2">
            <a:extLst>
              <a:ext uri="{FF2B5EF4-FFF2-40B4-BE49-F238E27FC236}">
                <a16:creationId xmlns:a16="http://schemas.microsoft.com/office/drawing/2014/main" xmlns="" id="{EB1B870E-C8F1-44D3-8F5A-9C75A7BFA49A}"/>
              </a:ext>
            </a:extLst>
          </p:cNvPr>
          <p:cNvPicPr>
            <a:picLocks noChangeAspect="1"/>
          </p:cNvPicPr>
          <p:nvPr/>
        </p:nvPicPr>
        <p:blipFill>
          <a:blip r:embed="rId4"/>
          <a:stretch>
            <a:fillRect/>
          </a:stretch>
        </p:blipFill>
        <p:spPr>
          <a:xfrm rot="1935702">
            <a:off x="6026741" y="1579900"/>
            <a:ext cx="2520891" cy="2166716"/>
          </a:xfrm>
          <a:prstGeom prst="rect">
            <a:avLst/>
          </a:prstGeom>
        </p:spPr>
      </p:pic>
    </p:spTree>
    <p:extLst>
      <p:ext uri="{BB962C8B-B14F-4D97-AF65-F5344CB8AC3E}">
        <p14:creationId xmlns:p14="http://schemas.microsoft.com/office/powerpoint/2010/main" val="898844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3688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Referral to Participating Housing Programs</a:t>
            </a:r>
          </a:p>
        </p:txBody>
      </p:sp>
      <p:pic>
        <p:nvPicPr>
          <p:cNvPr id="4"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grpSp>
        <p:nvGrpSpPr>
          <p:cNvPr id="5" name="Group 4">
            <a:extLst>
              <a:ext uri="{FF2B5EF4-FFF2-40B4-BE49-F238E27FC236}">
                <a16:creationId xmlns:a16="http://schemas.microsoft.com/office/drawing/2014/main" xmlns="" id="{4F954EA2-CFA2-4C62-A284-49FAF562DDDD}"/>
              </a:ext>
            </a:extLst>
          </p:cNvPr>
          <p:cNvGrpSpPr/>
          <p:nvPr/>
        </p:nvGrpSpPr>
        <p:grpSpPr>
          <a:xfrm>
            <a:off x="272350" y="1096425"/>
            <a:ext cx="8791195" cy="669214"/>
            <a:chOff x="272350" y="1045625"/>
            <a:chExt cx="8791195" cy="669214"/>
          </a:xfrm>
        </p:grpSpPr>
        <p:sp>
          <p:nvSpPr>
            <p:cNvPr id="6" name="Shape 125">
              <a:extLst>
                <a:ext uri="{FF2B5EF4-FFF2-40B4-BE49-F238E27FC236}">
                  <a16:creationId xmlns:a16="http://schemas.microsoft.com/office/drawing/2014/main" xmlns="" id="{331AA77F-E020-4A9B-874C-8252A6CA7140}"/>
                </a:ext>
              </a:extLst>
            </p:cNvPr>
            <p:cNvSpPr/>
            <p:nvPr/>
          </p:nvSpPr>
          <p:spPr>
            <a:xfrm>
              <a:off x="272350" y="1045839"/>
              <a:ext cx="2579856" cy="669000"/>
            </a:xfrm>
            <a:prstGeom prst="homePlate">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Screening &amp; Access</a:t>
              </a:r>
            </a:p>
          </p:txBody>
        </p:sp>
        <p:sp>
          <p:nvSpPr>
            <p:cNvPr id="7" name="Shape 126">
              <a:extLst>
                <a:ext uri="{FF2B5EF4-FFF2-40B4-BE49-F238E27FC236}">
                  <a16:creationId xmlns:a16="http://schemas.microsoft.com/office/drawing/2014/main" xmlns="" id="{FA3D1ED8-796B-4A46-952D-40C5550BC6BE}"/>
                </a:ext>
              </a:extLst>
            </p:cNvPr>
            <p:cNvSpPr/>
            <p:nvPr/>
          </p:nvSpPr>
          <p:spPr>
            <a:xfrm>
              <a:off x="2388931" y="1045625"/>
              <a:ext cx="2541300" cy="669000"/>
            </a:xfrm>
            <a:prstGeom prst="chevron">
              <a:avLst>
                <a:gd name="adj" fmla="val 50000"/>
              </a:avLst>
            </a:prstGeom>
            <a:solidFill>
              <a:schemeClr val="bg2">
                <a:lumMod val="20000"/>
                <a:lumOff val="80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Assessment</a:t>
              </a:r>
            </a:p>
          </p:txBody>
        </p:sp>
        <p:sp>
          <p:nvSpPr>
            <p:cNvPr id="8" name="Shape 127">
              <a:extLst>
                <a:ext uri="{FF2B5EF4-FFF2-40B4-BE49-F238E27FC236}">
                  <a16:creationId xmlns:a16="http://schemas.microsoft.com/office/drawing/2014/main" xmlns="" id="{707F5E81-4F14-4B57-AB15-5E2275314A03}"/>
                </a:ext>
              </a:extLst>
            </p:cNvPr>
            <p:cNvSpPr/>
            <p:nvPr/>
          </p:nvSpPr>
          <p:spPr>
            <a:xfrm>
              <a:off x="4455480" y="1045625"/>
              <a:ext cx="2541300" cy="669000"/>
            </a:xfrm>
            <a:prstGeom prst="chevron">
              <a:avLst>
                <a:gd name="adj" fmla="val 50000"/>
              </a:avLst>
            </a:prstGeom>
            <a:solidFill>
              <a:schemeClr val="bg1">
                <a:lumMod val="85000"/>
              </a:schemeClr>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Master List</a:t>
              </a:r>
            </a:p>
          </p:txBody>
        </p:sp>
        <p:sp>
          <p:nvSpPr>
            <p:cNvPr id="9" name="Shape 128">
              <a:extLst>
                <a:ext uri="{FF2B5EF4-FFF2-40B4-BE49-F238E27FC236}">
                  <a16:creationId xmlns:a16="http://schemas.microsoft.com/office/drawing/2014/main" xmlns="" id="{937A7237-4796-4FDD-82F1-2E9C6F8E223F}"/>
                </a:ext>
              </a:extLst>
            </p:cNvPr>
            <p:cNvSpPr/>
            <p:nvPr/>
          </p:nvSpPr>
          <p:spPr>
            <a:xfrm>
              <a:off x="6522245" y="1045625"/>
              <a:ext cx="2541300" cy="669000"/>
            </a:xfrm>
            <a:prstGeom prst="chevron">
              <a:avLst>
                <a:gd name="adj" fmla="val 50000"/>
              </a:avLst>
            </a:prstGeom>
            <a:solidFill>
              <a:schemeClr val="accent3"/>
            </a:solidFill>
            <a:ln>
              <a:solidFill>
                <a:srgbClr val="000000"/>
              </a:solidFill>
            </a:ln>
          </p:spPr>
          <p:txBody>
            <a:bodyPr wrap="square" lIns="91425" tIns="91425" rIns="91425" bIns="91425" anchor="ctr" anchorCtr="0">
              <a:noAutofit/>
            </a:bodyPr>
            <a:lstStyle/>
            <a:p>
              <a:pPr lvl="0" algn="ctr">
                <a:spcBef>
                  <a:spcPts val="0"/>
                </a:spcBef>
                <a:buNone/>
              </a:pPr>
              <a:r>
                <a:rPr lang="en" sz="1600" b="1" dirty="0">
                  <a:solidFill>
                    <a:srgbClr val="FFFFFF"/>
                  </a:solidFill>
                  <a:latin typeface="Roboto"/>
                  <a:ea typeface="Roboto"/>
                  <a:cs typeface="Roboto"/>
                  <a:sym typeface="Roboto"/>
                </a:rPr>
                <a:t>Referral to Housing Program</a:t>
              </a:r>
            </a:p>
          </p:txBody>
        </p:sp>
      </p:grpSp>
      <p:grpSp>
        <p:nvGrpSpPr>
          <p:cNvPr id="12" name="Group 11">
            <a:extLst>
              <a:ext uri="{FF2B5EF4-FFF2-40B4-BE49-F238E27FC236}">
                <a16:creationId xmlns:a16="http://schemas.microsoft.com/office/drawing/2014/main" xmlns="" id="{7464A60D-2895-4980-BF84-8E7244F08C4D}"/>
              </a:ext>
            </a:extLst>
          </p:cNvPr>
          <p:cNvGrpSpPr/>
          <p:nvPr/>
        </p:nvGrpSpPr>
        <p:grpSpPr>
          <a:xfrm>
            <a:off x="807475" y="1997787"/>
            <a:ext cx="6985420" cy="2633525"/>
            <a:chOff x="807475" y="1997787"/>
            <a:chExt cx="6985420" cy="2633525"/>
          </a:xfrm>
        </p:grpSpPr>
        <p:sp>
          <p:nvSpPr>
            <p:cNvPr id="3" name="Rectangle 2">
              <a:extLst>
                <a:ext uri="{FF2B5EF4-FFF2-40B4-BE49-F238E27FC236}">
                  <a16:creationId xmlns:a16="http://schemas.microsoft.com/office/drawing/2014/main" xmlns="" id="{B645B56C-CF51-4B83-9961-243887B781CD}"/>
                </a:ext>
              </a:extLst>
            </p:cNvPr>
            <p:cNvSpPr/>
            <p:nvPr/>
          </p:nvSpPr>
          <p:spPr>
            <a:xfrm>
              <a:off x="1389079" y="2034073"/>
              <a:ext cx="6403816" cy="2597239"/>
            </a:xfrm>
            <a:prstGeom prst="rect">
              <a:avLst/>
            </a:prstGeom>
          </p:spPr>
          <p:txBody>
            <a:bodyPr/>
            <a:lstStyle/>
            <a:p>
              <a:pPr lvl="0"/>
              <a:r>
                <a:rPr lang="en-US" sz="2300" dirty="0">
                  <a:solidFill>
                    <a:schemeClr val="dk2"/>
                  </a:solidFill>
                  <a:latin typeface="Open Sans" panose="020B0604020202020204" charset="0"/>
                  <a:ea typeface="Open Sans" panose="020B0604020202020204" charset="0"/>
                  <a:cs typeface="Open Sans" panose="020B0604020202020204" charset="0"/>
                  <a:sym typeface="Open Sans"/>
                </a:rPr>
                <a:t>Continuum of Care (</a:t>
              </a:r>
              <a:r>
                <a:rPr lang="en-US" sz="2300" dirty="0" err="1">
                  <a:solidFill>
                    <a:schemeClr val="dk2"/>
                  </a:solidFill>
                  <a:latin typeface="Open Sans" panose="020B0604020202020204" charset="0"/>
                  <a:ea typeface="Open Sans" panose="020B0604020202020204" charset="0"/>
                  <a:cs typeface="Open Sans" panose="020B0604020202020204" charset="0"/>
                  <a:sym typeface="Open Sans"/>
                </a:rPr>
                <a:t>CoC</a:t>
              </a:r>
              <a:r>
                <a:rPr lang="en-US" sz="2300" dirty="0">
                  <a:solidFill>
                    <a:schemeClr val="dk2"/>
                  </a:solidFill>
                  <a:latin typeface="Open Sans" panose="020B0604020202020204" charset="0"/>
                  <a:ea typeface="Open Sans" panose="020B0604020202020204" charset="0"/>
                  <a:cs typeface="Open Sans" panose="020B0604020202020204" charset="0"/>
                  <a:sym typeface="Open Sans"/>
                </a:rPr>
                <a:t>) Program-funded </a:t>
              </a:r>
            </a:p>
            <a:p>
              <a:pPr marL="635000" lvl="4" indent="279400">
                <a:buFont typeface="Arial" panose="020B0604020202020204" pitchFamily="34" charset="0"/>
                <a:buChar char="•"/>
              </a:pPr>
              <a:r>
                <a:rPr lang="en-US" sz="2300" dirty="0" err="1">
                  <a:solidFill>
                    <a:schemeClr val="dk2"/>
                  </a:solidFill>
                  <a:latin typeface="Open Sans" panose="020B0604020202020204" charset="0"/>
                  <a:ea typeface="Open Sans" panose="020B0604020202020204" charset="0"/>
                  <a:cs typeface="Open Sans" panose="020B0604020202020204" charset="0"/>
                  <a:sym typeface="Open Sans"/>
                </a:rPr>
                <a:t>Shelter+Care</a:t>
              </a:r>
              <a:endParaRPr lang="en-US" sz="2300" dirty="0">
                <a:solidFill>
                  <a:schemeClr val="dk2"/>
                </a:solidFill>
                <a:latin typeface="Open Sans" panose="020B0604020202020204" charset="0"/>
                <a:ea typeface="Open Sans" panose="020B0604020202020204" charset="0"/>
                <a:cs typeface="Open Sans" panose="020B0604020202020204" charset="0"/>
                <a:sym typeface="Open Sans"/>
              </a:endParaRPr>
            </a:p>
            <a:p>
              <a:pPr marL="635000" lvl="7" indent="279400">
                <a:buFont typeface="Arial" panose="020B0604020202020204" pitchFamily="34" charset="0"/>
                <a:buChar char="•"/>
              </a:pPr>
              <a:r>
                <a:rPr lang="en-US" sz="2300" dirty="0">
                  <a:solidFill>
                    <a:schemeClr val="dk2"/>
                  </a:solidFill>
                  <a:latin typeface="Open Sans" panose="020B0604020202020204" charset="0"/>
                  <a:ea typeface="Open Sans" panose="020B0604020202020204" charset="0"/>
                  <a:cs typeface="Open Sans" panose="020B0604020202020204" charset="0"/>
                  <a:sym typeface="Open Sans"/>
                </a:rPr>
                <a:t>Rapid Re-housing</a:t>
              </a:r>
            </a:p>
            <a:p>
              <a:pPr lvl="0"/>
              <a:r>
                <a:rPr lang="en-US" sz="2300" dirty="0">
                  <a:solidFill>
                    <a:schemeClr val="dk2"/>
                  </a:solidFill>
                  <a:latin typeface="Open Sans" panose="020B0604020202020204" charset="0"/>
                  <a:ea typeface="Open Sans" panose="020B0604020202020204" charset="0"/>
                  <a:cs typeface="Open Sans" panose="020B0604020202020204" charset="0"/>
                  <a:sym typeface="Open Sans"/>
                </a:rPr>
                <a:t>Housing Opportunity Grant Program-funded</a:t>
              </a:r>
            </a:p>
            <a:p>
              <a:pPr marL="635000" lvl="2" indent="279400">
                <a:buFont typeface="Arial" panose="020B0604020202020204" pitchFamily="34" charset="0"/>
                <a:buChar char="•"/>
              </a:pPr>
              <a:r>
                <a:rPr lang="en-US" sz="2300" dirty="0">
                  <a:solidFill>
                    <a:schemeClr val="dk2"/>
                  </a:solidFill>
                  <a:latin typeface="Open Sans" panose="020B0604020202020204" charset="0"/>
                  <a:ea typeface="Open Sans" panose="020B0604020202020204" charset="0"/>
                  <a:cs typeface="Open Sans" panose="020B0604020202020204" charset="0"/>
                  <a:sym typeface="Open Sans"/>
                </a:rPr>
                <a:t>Rapid Re-housing</a:t>
              </a:r>
            </a:p>
            <a:p>
              <a:pPr lvl="0"/>
              <a:r>
                <a:rPr lang="en-US" sz="2300" dirty="0">
                  <a:solidFill>
                    <a:schemeClr val="dk2"/>
                  </a:solidFill>
                  <a:latin typeface="Open Sans" panose="020B0604020202020204" charset="0"/>
                  <a:ea typeface="Open Sans" panose="020B0604020202020204" charset="0"/>
                  <a:cs typeface="Open Sans" panose="020B0604020202020204" charset="0"/>
                  <a:sym typeface="Open Sans"/>
                </a:rPr>
                <a:t>Supportive Services for Veteran Families </a:t>
              </a:r>
            </a:p>
            <a:p>
              <a:pPr marL="635000" lvl="2" indent="279400">
                <a:buFont typeface="Arial" panose="020B0604020202020204" pitchFamily="34" charset="0"/>
                <a:buChar char="•"/>
              </a:pPr>
              <a:r>
                <a:rPr lang="en-US" sz="2300" dirty="0">
                  <a:solidFill>
                    <a:schemeClr val="dk2"/>
                  </a:solidFill>
                  <a:latin typeface="Open Sans" panose="020B0604020202020204" charset="0"/>
                  <a:ea typeface="Open Sans" panose="020B0604020202020204" charset="0"/>
                  <a:cs typeface="Open Sans" panose="020B0604020202020204" charset="0"/>
                  <a:sym typeface="Open Sans"/>
                </a:rPr>
                <a:t>Rapid Re-housing</a:t>
              </a:r>
            </a:p>
          </p:txBody>
        </p:sp>
        <p:pic>
          <p:nvPicPr>
            <p:cNvPr id="11" name="Graphic 10" descr="House">
              <a:extLst>
                <a:ext uri="{FF2B5EF4-FFF2-40B4-BE49-F238E27FC236}">
                  <a16:creationId xmlns:a16="http://schemas.microsoft.com/office/drawing/2014/main" xmlns="" id="{FA5C9791-AE19-47CA-8D55-3D37B1E7C86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7475" y="1997787"/>
              <a:ext cx="578498" cy="578498"/>
            </a:xfrm>
            <a:prstGeom prst="rect">
              <a:avLst/>
            </a:prstGeom>
          </p:spPr>
        </p:pic>
        <p:pic>
          <p:nvPicPr>
            <p:cNvPr id="13" name="Graphic 12" descr="House">
              <a:extLst>
                <a:ext uri="{FF2B5EF4-FFF2-40B4-BE49-F238E27FC236}">
                  <a16:creationId xmlns:a16="http://schemas.microsoft.com/office/drawing/2014/main" xmlns="" id="{F3801801-58F1-489E-AAFA-F663A3AE590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10581" y="3002424"/>
              <a:ext cx="578498" cy="578498"/>
            </a:xfrm>
            <a:prstGeom prst="rect">
              <a:avLst/>
            </a:prstGeom>
          </p:spPr>
        </p:pic>
        <p:pic>
          <p:nvPicPr>
            <p:cNvPr id="14" name="Graphic 13" descr="House">
              <a:extLst>
                <a:ext uri="{FF2B5EF4-FFF2-40B4-BE49-F238E27FC236}">
                  <a16:creationId xmlns:a16="http://schemas.microsoft.com/office/drawing/2014/main" xmlns="" id="{3CF71030-DEB2-4C48-8F1B-97A8DB6F6E3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10581" y="3715246"/>
              <a:ext cx="578498" cy="578498"/>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lnSpc>
                <a:spcPct val="100000"/>
              </a:lnSpc>
              <a:spcBef>
                <a:spcPts val="600"/>
              </a:spcBef>
              <a:spcAft>
                <a:spcPts val="600"/>
              </a:spcAft>
              <a:buNone/>
            </a:pPr>
            <a:r>
              <a:rPr lang="en" dirty="0">
                <a:solidFill>
                  <a:srgbClr val="4C367E"/>
                </a:solidFill>
                <a:latin typeface="PT Sans Narrow" panose="020B0604020202020204" charset="0"/>
              </a:rPr>
              <a:t>Introductory Discussion</a:t>
            </a:r>
          </a:p>
        </p:txBody>
      </p:sp>
      <p:sp>
        <p:nvSpPr>
          <p:cNvPr id="74" name="Shape 74"/>
          <p:cNvSpPr txBox="1">
            <a:spLocks noGrp="1"/>
          </p:cNvSpPr>
          <p:nvPr>
            <p:ph type="body" idx="1"/>
          </p:nvPr>
        </p:nvSpPr>
        <p:spPr>
          <a:xfrm>
            <a:off x="2331720" y="1623765"/>
            <a:ext cx="6016752" cy="3302700"/>
          </a:xfrm>
          <a:prstGeom prst="rect">
            <a:avLst/>
          </a:prstGeom>
        </p:spPr>
        <p:txBody>
          <a:bodyPr wrap="square" lIns="91425" tIns="91425" rIns="91425" bIns="91425" anchor="t" anchorCtr="0">
            <a:noAutofit/>
          </a:bodyPr>
          <a:lstStyle/>
          <a:p>
            <a:pPr>
              <a:lnSpc>
                <a:spcPct val="100000"/>
              </a:lnSpc>
              <a:spcBef>
                <a:spcPts val="600"/>
              </a:spcBef>
              <a:spcAft>
                <a:spcPts val="600"/>
              </a:spcAft>
              <a:buNone/>
            </a:pPr>
            <a:r>
              <a:rPr lang="en-US" dirty="0">
                <a:latin typeface="Open Sans" panose="020B0604020202020204" charset="0"/>
                <a:ea typeface="Open Sans" panose="020B0604020202020204" charset="0"/>
                <a:cs typeface="Open Sans" panose="020B0604020202020204" charset="0"/>
              </a:rPr>
              <a:t>What does the “system” </a:t>
            </a:r>
            <a:r>
              <a:rPr lang="en-US" i="1" dirty="0">
                <a:latin typeface="Open Sans" panose="020B0604020202020204" charset="0"/>
                <a:ea typeface="Open Sans" panose="020B0604020202020204" charset="0"/>
                <a:cs typeface="Open Sans" panose="020B0604020202020204" charset="0"/>
              </a:rPr>
              <a:t>currently</a:t>
            </a:r>
            <a:r>
              <a:rPr lang="en-US" dirty="0">
                <a:latin typeface="Open Sans" panose="020B0604020202020204" charset="0"/>
                <a:ea typeface="Open Sans" panose="020B0604020202020204" charset="0"/>
                <a:cs typeface="Open Sans" panose="020B0604020202020204" charset="0"/>
              </a:rPr>
              <a:t> look like for a person to get housing in our community? What works well with this system? What doesn’t work well?</a:t>
            </a:r>
          </a:p>
          <a:p>
            <a:pPr>
              <a:lnSpc>
                <a:spcPct val="100000"/>
              </a:lnSpc>
              <a:spcBef>
                <a:spcPts val="600"/>
              </a:spcBef>
              <a:spcAft>
                <a:spcPts val="600"/>
              </a:spcAft>
              <a:buNone/>
            </a:pPr>
            <a:r>
              <a:rPr lang="en-US" i="1" dirty="0">
                <a:latin typeface="Open Sans" panose="020B0604020202020204" charset="0"/>
                <a:ea typeface="Open Sans" panose="020B0604020202020204" charset="0"/>
                <a:cs typeface="Open Sans" panose="020B0604020202020204" charset="0"/>
              </a:rPr>
              <a:t>OR</a:t>
            </a:r>
            <a:r>
              <a:rPr lang="en-US" dirty="0">
                <a:latin typeface="Open Sans" panose="020B0604020202020204" charset="0"/>
                <a:ea typeface="Open Sans" panose="020B0604020202020204" charset="0"/>
                <a:cs typeface="Open Sans" panose="020B0604020202020204" charset="0"/>
              </a:rPr>
              <a:t> </a:t>
            </a:r>
          </a:p>
          <a:p>
            <a:pPr>
              <a:lnSpc>
                <a:spcPct val="100000"/>
              </a:lnSpc>
              <a:spcBef>
                <a:spcPts val="600"/>
              </a:spcBef>
              <a:spcAft>
                <a:spcPts val="600"/>
              </a:spcAft>
              <a:buNone/>
            </a:pPr>
            <a:r>
              <a:rPr lang="en-US" dirty="0">
                <a:latin typeface="Open Sans" panose="020B0604020202020204" charset="0"/>
                <a:ea typeface="Open Sans" panose="020B0604020202020204" charset="0"/>
                <a:cs typeface="Open Sans" panose="020B0604020202020204" charset="0"/>
              </a:rPr>
              <a:t>What did the “system” look like </a:t>
            </a:r>
            <a:r>
              <a:rPr lang="en-US" i="1" dirty="0">
                <a:latin typeface="Open Sans" panose="020B0604020202020204" charset="0"/>
                <a:ea typeface="Open Sans" panose="020B0604020202020204" charset="0"/>
                <a:cs typeface="Open Sans" panose="020B0604020202020204" charset="0"/>
              </a:rPr>
              <a:t>prior to Coordinated Entry</a:t>
            </a:r>
            <a:r>
              <a:rPr lang="en-US" dirty="0">
                <a:latin typeface="Open Sans" panose="020B0604020202020204" charset="0"/>
                <a:ea typeface="Open Sans" panose="020B0604020202020204" charset="0"/>
                <a:cs typeface="Open Sans" panose="020B0604020202020204" charset="0"/>
              </a:rPr>
              <a:t> for people your organization serves to get housing? What works well with this system? What doesn’t work well?</a:t>
            </a:r>
            <a:endParaRPr dirty="0">
              <a:latin typeface="Open Sans" panose="020B0604020202020204" charset="0"/>
              <a:ea typeface="Open Sans" panose="020B0604020202020204" charset="0"/>
              <a:cs typeface="Open Sans" panose="020B0604020202020204" charset="0"/>
            </a:endParaRPr>
          </a:p>
          <a:p>
            <a:pPr lvl="0">
              <a:lnSpc>
                <a:spcPct val="100000"/>
              </a:lnSpc>
              <a:spcBef>
                <a:spcPts val="600"/>
              </a:spcBef>
              <a:spcAft>
                <a:spcPts val="600"/>
              </a:spcAft>
              <a:buNone/>
            </a:pPr>
            <a:endParaRPr dirty="0">
              <a:latin typeface="Calibri" panose="020F0502020204030204" pitchFamily="34" charset="0"/>
            </a:endParaRPr>
          </a:p>
          <a:p>
            <a:pPr lvl="0">
              <a:lnSpc>
                <a:spcPct val="100000"/>
              </a:lnSpc>
              <a:spcBef>
                <a:spcPts val="600"/>
              </a:spcBef>
              <a:spcAft>
                <a:spcPts val="600"/>
              </a:spcAft>
              <a:buNone/>
            </a:pPr>
            <a:endParaRPr dirty="0">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17" y="1947159"/>
            <a:ext cx="1658643" cy="1553288"/>
          </a:xfrm>
          <a:prstGeom prst="rect">
            <a:avLst/>
          </a:prstGeom>
        </p:spPr>
      </p:pic>
    </p:spTree>
    <p:extLst>
      <p:ext uri="{BB962C8B-B14F-4D97-AF65-F5344CB8AC3E}">
        <p14:creationId xmlns:p14="http://schemas.microsoft.com/office/powerpoint/2010/main" val="2506687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Housing Programs in </a:t>
            </a:r>
            <a:r>
              <a:rPr lang="en" dirty="0">
                <a:solidFill>
                  <a:srgbClr val="FF0000"/>
                </a:solidFill>
                <a:latin typeface="PT Sans Narrow" panose="020B0604020202020204" charset="0"/>
              </a:rPr>
              <a:t>Insert CoC Name</a:t>
            </a:r>
          </a:p>
        </p:txBody>
      </p:sp>
      <p:sp>
        <p:nvSpPr>
          <p:cNvPr id="5" name="Shape 170"/>
          <p:cNvSpPr txBox="1">
            <a:spLocks noGrp="1"/>
          </p:cNvSpPr>
          <p:nvPr>
            <p:ph type="body" idx="1"/>
          </p:nvPr>
        </p:nvSpPr>
        <p:spPr>
          <a:xfrm>
            <a:off x="311700" y="1266325"/>
            <a:ext cx="8520600" cy="3302700"/>
          </a:xfrm>
          <a:prstGeom prst="rect">
            <a:avLst/>
          </a:prstGeom>
        </p:spPr>
        <p:txBody>
          <a:bodyPr wrap="square" lIns="91425" tIns="91425" rIns="91425" bIns="91425" anchor="t" anchorCtr="0">
            <a:noAutofit/>
          </a:bodyPr>
          <a:lstStyle/>
          <a:p>
            <a:pPr lvl="0" rtl="0">
              <a:lnSpc>
                <a:spcPct val="100000"/>
              </a:lnSpc>
              <a:spcBef>
                <a:spcPts val="400"/>
              </a:spcBef>
              <a:spcAft>
                <a:spcPts val="400"/>
              </a:spcAft>
              <a:buNone/>
            </a:pPr>
            <a:r>
              <a:rPr lang="en-US" sz="2000" dirty="0">
                <a:solidFill>
                  <a:srgbClr val="FF0000"/>
                </a:solidFill>
                <a:latin typeface="Open Sans" panose="020B0604020202020204" charset="0"/>
                <a:ea typeface="Open Sans" panose="020B0604020202020204" charset="0"/>
                <a:cs typeface="Open Sans" panose="020B0604020202020204" charset="0"/>
              </a:rPr>
              <a:t>Insert List of Housing Programs in </a:t>
            </a:r>
            <a:r>
              <a:rPr lang="en-US" sz="2000" dirty="0" err="1">
                <a:solidFill>
                  <a:srgbClr val="FF0000"/>
                </a:solidFill>
                <a:latin typeface="Open Sans" panose="020B0604020202020204" charset="0"/>
                <a:ea typeface="Open Sans" panose="020B0604020202020204" charset="0"/>
                <a:cs typeface="Open Sans" panose="020B0604020202020204" charset="0"/>
              </a:rPr>
              <a:t>CoC</a:t>
            </a:r>
            <a:r>
              <a:rPr lang="en-US" sz="2000" dirty="0">
                <a:solidFill>
                  <a:srgbClr val="FF0000"/>
                </a:solidFill>
                <a:latin typeface="Open Sans" panose="020B0604020202020204" charset="0"/>
                <a:ea typeface="Open Sans" panose="020B0604020202020204" charset="0"/>
                <a:cs typeface="Open Sans" panose="020B0604020202020204" charset="0"/>
              </a:rPr>
              <a:t> that will take from Master List</a:t>
            </a:r>
            <a:endParaRPr sz="2000" dirty="0">
              <a:solidFill>
                <a:srgbClr val="FF000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457769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Referral to Participating Housing Programs</a:t>
            </a:r>
          </a:p>
        </p:txBody>
      </p:sp>
      <p:graphicFrame>
        <p:nvGraphicFramePr>
          <p:cNvPr id="2" name="Diagram 1">
            <a:extLst>
              <a:ext uri="{FF2B5EF4-FFF2-40B4-BE49-F238E27FC236}">
                <a16:creationId xmlns:a16="http://schemas.microsoft.com/office/drawing/2014/main" xmlns="" id="{4CD03332-33D4-41B8-9AE7-9950900362BD}"/>
              </a:ext>
            </a:extLst>
          </p:cNvPr>
          <p:cNvGraphicFramePr/>
          <p:nvPr>
            <p:extLst>
              <p:ext uri="{D42A27DB-BD31-4B8C-83A1-F6EECF244321}">
                <p14:modId xmlns:p14="http://schemas.microsoft.com/office/powerpoint/2010/main" val="97570644"/>
              </p:ext>
            </p:extLst>
          </p:nvPr>
        </p:nvGraphicFramePr>
        <p:xfrm>
          <a:off x="-548640" y="1309484"/>
          <a:ext cx="9171390" cy="3369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7103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3" name="Picture 2">
            <a:extLst>
              <a:ext uri="{FF2B5EF4-FFF2-40B4-BE49-F238E27FC236}">
                <a16:creationId xmlns:a16="http://schemas.microsoft.com/office/drawing/2014/main" xmlns="" id="{ECABFF2C-D660-4978-BE4C-3F6AAF6EADBD}"/>
              </a:ext>
            </a:extLst>
          </p:cNvPr>
          <p:cNvPicPr>
            <a:picLocks noChangeAspect="1"/>
          </p:cNvPicPr>
          <p:nvPr/>
        </p:nvPicPr>
        <p:blipFill>
          <a:blip r:embed="rId3"/>
          <a:stretch>
            <a:fillRect/>
          </a:stretch>
        </p:blipFill>
        <p:spPr>
          <a:xfrm rot="1300804">
            <a:off x="6777885" y="1237998"/>
            <a:ext cx="2175643" cy="1447792"/>
          </a:xfrm>
          <a:prstGeom prst="rect">
            <a:avLst/>
          </a:prstGeom>
        </p:spPr>
      </p:pic>
      <p:sp>
        <p:nvSpPr>
          <p:cNvPr id="175" name="Shape 175"/>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lnSpc>
                <a:spcPct val="100000"/>
              </a:lnSpc>
              <a:spcBef>
                <a:spcPts val="600"/>
              </a:spcBef>
              <a:spcAft>
                <a:spcPts val="600"/>
              </a:spcAft>
            </a:pPr>
            <a:r>
              <a:rPr lang="en" dirty="0">
                <a:solidFill>
                  <a:srgbClr val="4C367E"/>
                </a:solidFill>
                <a:latin typeface="PT Sans Narrow" panose="020B0604020202020204" charset="0"/>
              </a:rPr>
              <a:t>Referral to Participating Housing Programs</a:t>
            </a:r>
          </a:p>
        </p:txBody>
      </p:sp>
      <p:sp>
        <p:nvSpPr>
          <p:cNvPr id="176" name="Shape 176"/>
          <p:cNvSpPr txBox="1">
            <a:spLocks noGrp="1"/>
          </p:cNvSpPr>
          <p:nvPr>
            <p:ph type="body" idx="1"/>
          </p:nvPr>
        </p:nvSpPr>
        <p:spPr>
          <a:xfrm>
            <a:off x="457199" y="1266325"/>
            <a:ext cx="8167255" cy="3302700"/>
          </a:xfrm>
          <a:prstGeom prst="rect">
            <a:avLst/>
          </a:prstGeom>
        </p:spPr>
        <p:txBody>
          <a:bodyPr wrap="square" lIns="91425" tIns="91425" rIns="91425" bIns="91425" anchor="t" anchorCtr="0">
            <a:noAutofit/>
          </a:bodyPr>
          <a:lstStyle/>
          <a:p>
            <a:pPr>
              <a:lnSpc>
                <a:spcPct val="100000"/>
              </a:lnSpc>
              <a:spcBef>
                <a:spcPts val="600"/>
              </a:spcBef>
              <a:spcAft>
                <a:spcPts val="600"/>
              </a:spcAft>
              <a:buNone/>
            </a:pPr>
            <a:r>
              <a:rPr lang="en-US" sz="2200" b="1" i="1" dirty="0">
                <a:latin typeface="Open Sans" panose="020B0604020202020204" charset="0"/>
                <a:ea typeface="Open Sans" panose="020B0604020202020204" charset="0"/>
                <a:cs typeface="Open Sans" panose="020B0604020202020204" charset="0"/>
              </a:rPr>
              <a:t>Can a household be referred for Medium-term 	             Rapid Re-housing if they screen for                                      Long-term Permanent Supportive Housing?</a:t>
            </a:r>
          </a:p>
          <a:p>
            <a:pPr marL="285750" indent="-285750">
              <a:lnSpc>
                <a:spcPct val="100000"/>
              </a:lnSpc>
              <a:spcBef>
                <a:spcPts val="1200"/>
              </a:spcBef>
              <a:spcAft>
                <a:spcPts val="600"/>
              </a:spcAft>
            </a:pPr>
            <a:r>
              <a:rPr lang="en-US" dirty="0">
                <a:latin typeface="Open Sans" panose="020B0604020202020204" charset="0"/>
                <a:ea typeface="Open Sans" panose="020B0604020202020204" charset="0"/>
                <a:cs typeface="Open Sans" panose="020B0604020202020204" charset="0"/>
              </a:rPr>
              <a:t>Reasonable expectation for increased income (documented):                       tenure in current job, expected completion of training/certification, pending benefits (military, retirement, social security, alimony, child support), </a:t>
            </a:r>
            <a:r>
              <a:rPr lang="en-US" b="1" u="sng" dirty="0">
                <a:latin typeface="Open Sans" panose="020B0604020202020204" charset="0"/>
                <a:ea typeface="Open Sans" panose="020B0604020202020204" charset="0"/>
                <a:cs typeface="Open Sans" panose="020B0604020202020204" charset="0"/>
              </a:rPr>
              <a:t>OR</a:t>
            </a:r>
          </a:p>
          <a:p>
            <a:pPr marL="285750" indent="-285750">
              <a:lnSpc>
                <a:spcPct val="100000"/>
              </a:lnSpc>
              <a:spcBef>
                <a:spcPts val="1200"/>
              </a:spcBef>
              <a:spcAft>
                <a:spcPts val="600"/>
              </a:spcAft>
            </a:pPr>
            <a:r>
              <a:rPr lang="en-US" dirty="0">
                <a:latin typeface="Open Sans" panose="020B0604020202020204" charset="0"/>
                <a:ea typeface="Open Sans" panose="020B0604020202020204" charset="0"/>
                <a:cs typeface="Open Sans" panose="020B0604020202020204" charset="0"/>
              </a:rPr>
              <a:t>Documented opportunity of receiving subsidized housing or an assisted living placement before rental assistance would end</a:t>
            </a:r>
          </a:p>
          <a:p>
            <a:pPr lvl="0" rtl="0">
              <a:lnSpc>
                <a:spcPct val="100000"/>
              </a:lnSpc>
              <a:spcBef>
                <a:spcPts val="600"/>
              </a:spcBef>
              <a:spcAft>
                <a:spcPts val="600"/>
              </a:spcAft>
              <a:buNone/>
            </a:pPr>
            <a:endParaRPr lang="en-US" dirty="0">
              <a:latin typeface="Calibri" panose="020F0502020204030204" pitchFamily="34" charset="0"/>
            </a:endParaRPr>
          </a:p>
          <a:p>
            <a:pPr lvl="0" rtl="0">
              <a:lnSpc>
                <a:spcPct val="100000"/>
              </a:lnSpc>
              <a:spcBef>
                <a:spcPts val="600"/>
              </a:spcBef>
              <a:spcAft>
                <a:spcPts val="600"/>
              </a:spcAft>
              <a:buNone/>
            </a:pPr>
            <a:endParaRPr dirty="0">
              <a:latin typeface="Calibri" panose="020F0502020204030204" pitchFamily="34" charset="0"/>
            </a:endParaRPr>
          </a:p>
        </p:txBody>
      </p:sp>
    </p:spTree>
    <p:extLst>
      <p:ext uri="{BB962C8B-B14F-4D97-AF65-F5344CB8AC3E}">
        <p14:creationId xmlns:p14="http://schemas.microsoft.com/office/powerpoint/2010/main" val="1615377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49556" y="17869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Master List Activity</a:t>
            </a:r>
          </a:p>
        </p:txBody>
      </p:sp>
      <p:sp>
        <p:nvSpPr>
          <p:cNvPr id="5" name="Shape 170"/>
          <p:cNvSpPr txBox="1">
            <a:spLocks noGrp="1"/>
          </p:cNvSpPr>
          <p:nvPr>
            <p:ph type="body" idx="1"/>
          </p:nvPr>
        </p:nvSpPr>
        <p:spPr>
          <a:xfrm>
            <a:off x="487680" y="1152425"/>
            <a:ext cx="8344620" cy="3819070"/>
          </a:xfrm>
          <a:prstGeom prst="rect">
            <a:avLst/>
          </a:prstGeom>
        </p:spPr>
        <p:txBody>
          <a:bodyPr wrap="square" lIns="91425" tIns="91425" rIns="91425" bIns="91425" anchor="t" anchorCtr="0">
            <a:noAutofit/>
          </a:bodyPr>
          <a:lstStyle/>
          <a:p>
            <a:pPr marL="285750" indent="-285750">
              <a:lnSpc>
                <a:spcPct val="100000"/>
              </a:lnSpc>
              <a:spcBef>
                <a:spcPts val="400"/>
              </a:spcBef>
              <a:spcAft>
                <a:spcPts val="400"/>
              </a:spcAft>
            </a:pPr>
            <a:r>
              <a:rPr lang="en-US" sz="1700" dirty="0">
                <a:latin typeface="Open Sans" panose="020B0604020202020204" charset="0"/>
                <a:ea typeface="Open Sans" panose="020B0604020202020204" charset="0"/>
                <a:cs typeface="Open Sans" panose="020B0604020202020204" charset="0"/>
              </a:rPr>
              <a:t>Complete the </a:t>
            </a:r>
            <a:r>
              <a:rPr lang="en-US" sz="1700" i="1" dirty="0">
                <a:latin typeface="Open Sans" panose="020B0604020202020204" charset="0"/>
                <a:ea typeface="Open Sans" panose="020B0604020202020204" charset="0"/>
                <a:cs typeface="Open Sans" panose="020B0604020202020204" charset="0"/>
              </a:rPr>
              <a:t>Master List Activity </a:t>
            </a:r>
            <a:r>
              <a:rPr lang="en-US" sz="1700" dirty="0">
                <a:latin typeface="Open Sans" panose="020B0604020202020204" charset="0"/>
                <a:ea typeface="Open Sans" panose="020B0604020202020204" charset="0"/>
                <a:cs typeface="Open Sans" panose="020B0604020202020204" charset="0"/>
              </a:rPr>
              <a:t>in small groups or as a larger group</a:t>
            </a:r>
            <a:endParaRPr sz="1700" dirty="0">
              <a:latin typeface="Open Sans" panose="020B0604020202020204" charset="0"/>
              <a:ea typeface="Open Sans" panose="020B0604020202020204" charset="0"/>
              <a:cs typeface="Open Sans" panose="020B060402020202020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469" y="1508264"/>
            <a:ext cx="3053026" cy="2859102"/>
          </a:xfrm>
          <a:prstGeom prst="rect">
            <a:avLst/>
          </a:prstGeom>
        </p:spPr>
      </p:pic>
    </p:spTree>
    <p:extLst>
      <p:ext uri="{BB962C8B-B14F-4D97-AF65-F5344CB8AC3E}">
        <p14:creationId xmlns:p14="http://schemas.microsoft.com/office/powerpoint/2010/main" val="4248212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49556" y="17869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Master List Activity</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80572" y="886095"/>
            <a:ext cx="7997372" cy="3845562"/>
          </a:xfrm>
          <a:prstGeom prst="rect">
            <a:avLst/>
          </a:prstGeom>
          <a:noFill/>
          <a:ln>
            <a:noFill/>
          </a:ln>
        </p:spPr>
      </p:pic>
    </p:spTree>
    <p:extLst>
      <p:ext uri="{BB962C8B-B14F-4D97-AF65-F5344CB8AC3E}">
        <p14:creationId xmlns:p14="http://schemas.microsoft.com/office/powerpoint/2010/main" val="3367055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249556" y="17869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Master List Activity</a:t>
            </a:r>
            <a:br>
              <a:rPr lang="en" dirty="0">
                <a:solidFill>
                  <a:srgbClr val="4C367E"/>
                </a:solidFill>
                <a:latin typeface="PT Sans Narrow" panose="020B0604020202020204" charset="0"/>
              </a:rPr>
            </a:br>
            <a:r>
              <a:rPr lang="en" dirty="0">
                <a:solidFill>
                  <a:srgbClr val="E76D09"/>
                </a:solidFill>
                <a:latin typeface="PT Sans Narrow" panose="020B0604020202020204" charset="0"/>
              </a:rPr>
              <a:t>Answers</a:t>
            </a:r>
          </a:p>
        </p:txBody>
      </p:sp>
      <p:sp>
        <p:nvSpPr>
          <p:cNvPr id="5" name="Shape 170"/>
          <p:cNvSpPr txBox="1">
            <a:spLocks noGrp="1"/>
          </p:cNvSpPr>
          <p:nvPr>
            <p:ph type="body" idx="1"/>
          </p:nvPr>
        </p:nvSpPr>
        <p:spPr>
          <a:xfrm>
            <a:off x="337546" y="1736886"/>
            <a:ext cx="8344620" cy="3819070"/>
          </a:xfrm>
          <a:prstGeom prst="rect">
            <a:avLst/>
          </a:prstGeom>
        </p:spPr>
        <p:txBody>
          <a:bodyPr wrap="square" lIns="91425" tIns="91425" rIns="91425" bIns="91425" anchor="t" anchorCtr="0">
            <a:noAutofit/>
          </a:bodyPr>
          <a:lstStyle/>
          <a:p>
            <a:pPr marL="342900" indent="-342900">
              <a:lnSpc>
                <a:spcPct val="100000"/>
              </a:lnSpc>
              <a:spcBef>
                <a:spcPts val="400"/>
              </a:spcBef>
              <a:spcAft>
                <a:spcPts val="400"/>
              </a:spcAft>
              <a:buAutoNum type="arabicPeriod"/>
            </a:pPr>
            <a:r>
              <a:rPr lang="en-US" dirty="0">
                <a:latin typeface="Open Sans" panose="020B0604020202020204" charset="0"/>
                <a:ea typeface="Open Sans" panose="020B0604020202020204" charset="0"/>
                <a:cs typeface="Open Sans" panose="020B0604020202020204" charset="0"/>
              </a:rPr>
              <a:t>RW and Doug would be offered PSH.</a:t>
            </a:r>
          </a:p>
          <a:p>
            <a:pPr>
              <a:lnSpc>
                <a:spcPct val="100000"/>
              </a:lnSpc>
              <a:spcBef>
                <a:spcPts val="400"/>
              </a:spcBef>
              <a:spcAft>
                <a:spcPts val="400"/>
              </a:spcAft>
              <a:buNone/>
            </a:pPr>
            <a:endParaRPr lang="en-US" dirty="0">
              <a:latin typeface="Open Sans" panose="020B0604020202020204" charset="0"/>
              <a:ea typeface="Open Sans" panose="020B0604020202020204" charset="0"/>
              <a:cs typeface="Open Sans" panose="020B0604020202020204" charset="0"/>
            </a:endParaRPr>
          </a:p>
          <a:p>
            <a:pPr>
              <a:lnSpc>
                <a:spcPct val="100000"/>
              </a:lnSpc>
              <a:spcBef>
                <a:spcPts val="400"/>
              </a:spcBef>
              <a:spcAft>
                <a:spcPts val="400"/>
              </a:spcAft>
              <a:buNone/>
            </a:pPr>
            <a:r>
              <a:rPr lang="en-US" dirty="0">
                <a:latin typeface="Open Sans" panose="020B0604020202020204" charset="0"/>
                <a:ea typeface="Open Sans" panose="020B0604020202020204" charset="0"/>
                <a:cs typeface="Open Sans" panose="020B0604020202020204" charset="0"/>
              </a:rPr>
              <a:t>2.   a. Medium-Term</a:t>
            </a:r>
          </a:p>
          <a:p>
            <a:pPr>
              <a:lnSpc>
                <a:spcPct val="100000"/>
              </a:lnSpc>
              <a:spcBef>
                <a:spcPts val="400"/>
              </a:spcBef>
              <a:spcAft>
                <a:spcPts val="400"/>
              </a:spcAft>
              <a:buNone/>
            </a:pPr>
            <a:r>
              <a:rPr lang="en-US" dirty="0">
                <a:latin typeface="Open Sans" panose="020B0604020202020204" charset="0"/>
                <a:ea typeface="Open Sans" panose="020B0604020202020204" charset="0"/>
                <a:cs typeface="Open Sans" panose="020B0604020202020204" charset="0"/>
              </a:rPr>
              <a:t>      b. Emily, JD, Pete, and Osnium612 would be offered medium-term RRH.</a:t>
            </a:r>
          </a:p>
          <a:p>
            <a:pPr>
              <a:lnSpc>
                <a:spcPct val="100000"/>
              </a:lnSpc>
              <a:spcBef>
                <a:spcPts val="400"/>
              </a:spcBef>
              <a:spcAft>
                <a:spcPts val="400"/>
              </a:spcAft>
              <a:buNone/>
            </a:pPr>
            <a:endParaRPr lang="en-US" dirty="0">
              <a:latin typeface="Open Sans" panose="020B0604020202020204" charset="0"/>
              <a:ea typeface="Open Sans" panose="020B0604020202020204" charset="0"/>
              <a:cs typeface="Open Sans" panose="020B0604020202020204" charset="0"/>
            </a:endParaRPr>
          </a:p>
          <a:p>
            <a:pPr>
              <a:lnSpc>
                <a:spcPct val="100000"/>
              </a:lnSpc>
              <a:spcBef>
                <a:spcPts val="400"/>
              </a:spcBef>
              <a:spcAft>
                <a:spcPts val="400"/>
              </a:spcAft>
              <a:buNone/>
            </a:pPr>
            <a:r>
              <a:rPr lang="en-US" dirty="0">
                <a:latin typeface="Open Sans" panose="020B0604020202020204" charset="0"/>
                <a:ea typeface="Open Sans" panose="020B0604020202020204" charset="0"/>
                <a:cs typeface="Open Sans" panose="020B0604020202020204" charset="0"/>
              </a:rPr>
              <a:t>3.  Amos, JD, Deb, and Sarah would be offered short-term rental assistance.</a:t>
            </a:r>
            <a:endParaRPr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789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3486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Declined Referrals</a:t>
            </a:r>
          </a:p>
        </p:txBody>
      </p:sp>
      <p:sp>
        <p:nvSpPr>
          <p:cNvPr id="182" name="Shape 182"/>
          <p:cNvSpPr txBox="1">
            <a:spLocks noGrp="1"/>
          </p:cNvSpPr>
          <p:nvPr>
            <p:ph type="body" idx="1"/>
          </p:nvPr>
        </p:nvSpPr>
        <p:spPr>
          <a:xfrm>
            <a:off x="491612" y="1532117"/>
            <a:ext cx="4470605" cy="3302700"/>
          </a:xfrm>
          <a:prstGeom prst="rect">
            <a:avLst/>
          </a:prstGeom>
        </p:spPr>
        <p:txBody>
          <a:bodyPr wrap="square" lIns="91425" tIns="91425" rIns="91425" bIns="91425" anchor="t" anchorCtr="0">
            <a:noAutofit/>
          </a:bodyPr>
          <a:lstStyle/>
          <a:p>
            <a:pPr>
              <a:lnSpc>
                <a:spcPct val="100000"/>
              </a:lnSpc>
              <a:spcBef>
                <a:spcPts val="600"/>
              </a:spcBef>
              <a:spcAft>
                <a:spcPts val="600"/>
              </a:spcAft>
              <a:buNone/>
            </a:pPr>
            <a:r>
              <a:rPr lang="en-US" sz="2300" dirty="0">
                <a:latin typeface="Open Sans" panose="020B0604020202020204" charset="0"/>
                <a:ea typeface="Open Sans" panose="020B0604020202020204" charset="0"/>
                <a:cs typeface="Open Sans" panose="020B0604020202020204" charset="0"/>
              </a:rPr>
              <a:t>If a household refuses a referral to a housing program, their name remains on the Master List until the next opening in a housing program.</a:t>
            </a:r>
            <a:endParaRPr sz="2300" dirty="0">
              <a:latin typeface="Open Sans" panose="020B0604020202020204" charset="0"/>
              <a:ea typeface="Open Sans" panose="020B0604020202020204" charset="0"/>
              <a:cs typeface="Open Sans" panose="020B0604020202020204" charset="0"/>
            </a:endParaRPr>
          </a:p>
        </p:txBody>
      </p:sp>
      <p:pic>
        <p:nvPicPr>
          <p:cNvPr id="4"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pic>
        <p:nvPicPr>
          <p:cNvPr id="3" name="Picture 2">
            <a:extLst>
              <a:ext uri="{FF2B5EF4-FFF2-40B4-BE49-F238E27FC236}">
                <a16:creationId xmlns:a16="http://schemas.microsoft.com/office/drawing/2014/main" xmlns="" id="{AD01CF5A-DA9C-44FD-97D9-FCE4382222FE}"/>
              </a:ext>
            </a:extLst>
          </p:cNvPr>
          <p:cNvPicPr>
            <a:picLocks noChangeAspect="1"/>
          </p:cNvPicPr>
          <p:nvPr/>
        </p:nvPicPr>
        <p:blipFill>
          <a:blip r:embed="rId4"/>
          <a:stretch>
            <a:fillRect/>
          </a:stretch>
        </p:blipFill>
        <p:spPr>
          <a:xfrm>
            <a:off x="5410200" y="1296143"/>
            <a:ext cx="3307800" cy="2436662"/>
          </a:xfrm>
          <a:prstGeom prst="rect">
            <a:avLst/>
          </a:prstGeom>
        </p:spPr>
      </p:pic>
    </p:spTree>
    <p:extLst>
      <p:ext uri="{BB962C8B-B14F-4D97-AF65-F5344CB8AC3E}">
        <p14:creationId xmlns:p14="http://schemas.microsoft.com/office/powerpoint/2010/main" val="3141429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3486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sz="3000" dirty="0">
                <a:solidFill>
                  <a:srgbClr val="4C367E"/>
                </a:solidFill>
                <a:latin typeface="PT Sans Narrow" panose="020B0604020202020204" charset="0"/>
              </a:rPr>
              <a:t>Local Process to Take Households off Master List</a:t>
            </a:r>
          </a:p>
        </p:txBody>
      </p:sp>
      <p:sp>
        <p:nvSpPr>
          <p:cNvPr id="182" name="Shape 182"/>
          <p:cNvSpPr txBox="1">
            <a:spLocks noGrp="1"/>
          </p:cNvSpPr>
          <p:nvPr>
            <p:ph type="body" idx="1"/>
          </p:nvPr>
        </p:nvSpPr>
        <p:spPr>
          <a:xfrm>
            <a:off x="491612" y="1532117"/>
            <a:ext cx="7984173" cy="3302700"/>
          </a:xfrm>
          <a:prstGeom prst="rect">
            <a:avLst/>
          </a:prstGeom>
        </p:spPr>
        <p:txBody>
          <a:bodyPr wrap="square" lIns="91425" tIns="91425" rIns="91425" bIns="91425" anchor="t" anchorCtr="0">
            <a:noAutofit/>
          </a:bodyPr>
          <a:lstStyle/>
          <a:p>
            <a:pPr>
              <a:lnSpc>
                <a:spcPct val="100000"/>
              </a:lnSpc>
              <a:spcBef>
                <a:spcPts val="600"/>
              </a:spcBef>
              <a:spcAft>
                <a:spcPts val="600"/>
              </a:spcAft>
              <a:buNone/>
            </a:pPr>
            <a:r>
              <a:rPr lang="en-US" sz="2500" dirty="0">
                <a:solidFill>
                  <a:srgbClr val="FF0000"/>
                </a:solidFill>
                <a:latin typeface="Open Sans" panose="020B0604020202020204" charset="0"/>
                <a:ea typeface="Open Sans" panose="020B0604020202020204" charset="0"/>
                <a:cs typeface="Open Sans" panose="020B0604020202020204" charset="0"/>
              </a:rPr>
              <a:t>Insert local processes here: i.e. HRT, CE Committee meeting, frequency, who attends, who contacts client, etc.</a:t>
            </a:r>
            <a:endParaRPr sz="2500" dirty="0">
              <a:solidFill>
                <a:srgbClr val="FF000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553282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43780" y="1034963"/>
            <a:ext cx="341702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US" dirty="0">
                <a:solidFill>
                  <a:srgbClr val="4C367E"/>
                </a:solidFill>
                <a:latin typeface="PT Sans Narrow" panose="020B0604020202020204" charset="0"/>
              </a:rPr>
              <a:t>Confidentiality, </a:t>
            </a:r>
            <a:r>
              <a:rPr lang="en" dirty="0">
                <a:solidFill>
                  <a:srgbClr val="4C367E"/>
                </a:solidFill>
                <a:latin typeface="PT Sans Narrow" panose="020B0604020202020204" charset="0"/>
              </a:rPr>
              <a:t>Information &amp; Data Sharing </a:t>
            </a:r>
            <a:r>
              <a:rPr lang="en-US" dirty="0">
                <a:solidFill>
                  <a:srgbClr val="4C367E"/>
                </a:solidFill>
                <a:latin typeface="PT Sans Narrow" panose="020B0604020202020204" charset="0"/>
              </a:rPr>
              <a:t>in Coordinated Entry</a:t>
            </a:r>
            <a:endParaRPr lang="en" dirty="0">
              <a:solidFill>
                <a:srgbClr val="4C367E"/>
              </a:solidFill>
              <a:latin typeface="PT Sans Narrow" panose="020B0604020202020204" charset="0"/>
            </a:endParaRPr>
          </a:p>
        </p:txBody>
      </p:sp>
      <p:pic>
        <p:nvPicPr>
          <p:cNvPr id="9" name="Picture 8">
            <a:extLst>
              <a:ext uri="{FF2B5EF4-FFF2-40B4-BE49-F238E27FC236}">
                <a16:creationId xmlns:a16="http://schemas.microsoft.com/office/drawing/2014/main" xmlns="" id="{A414156C-19C5-4C8E-8435-D738C8E56FA2}"/>
              </a:ext>
            </a:extLst>
          </p:cNvPr>
          <p:cNvPicPr>
            <a:picLocks noChangeAspect="1"/>
          </p:cNvPicPr>
          <p:nvPr/>
        </p:nvPicPr>
        <p:blipFill>
          <a:blip r:embed="rId3"/>
          <a:stretch>
            <a:fillRect/>
          </a:stretch>
        </p:blipFill>
        <p:spPr>
          <a:xfrm>
            <a:off x="4215923" y="282974"/>
            <a:ext cx="3967378" cy="4577552"/>
          </a:xfrm>
          <a:prstGeom prst="rect">
            <a:avLst/>
          </a:prstGeom>
        </p:spPr>
      </p:pic>
    </p:spTree>
    <p:extLst>
      <p:ext uri="{BB962C8B-B14F-4D97-AF65-F5344CB8AC3E}">
        <p14:creationId xmlns:p14="http://schemas.microsoft.com/office/powerpoint/2010/main" val="1721422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DDA9A-7DC8-4556-B6F8-1EB3337E4199}"/>
              </a:ext>
            </a:extLst>
          </p:cNvPr>
          <p:cNvSpPr>
            <a:spLocks noGrp="1"/>
          </p:cNvSpPr>
          <p:nvPr>
            <p:ph type="title"/>
          </p:nvPr>
        </p:nvSpPr>
        <p:spPr>
          <a:xfrm>
            <a:off x="311700" y="343425"/>
            <a:ext cx="8520600" cy="707400"/>
          </a:xfrm>
        </p:spPr>
        <p:txBody>
          <a:bodyPr/>
          <a:lstStyle/>
          <a:p>
            <a:r>
              <a:rPr lang="en-US" dirty="0">
                <a:solidFill>
                  <a:srgbClr val="4C367E"/>
                </a:solidFill>
                <a:latin typeface="PT Sans Narrow" panose="020B0604020202020204" charset="0"/>
              </a:rPr>
              <a:t>Information &amp; Data Sharing</a:t>
            </a:r>
          </a:p>
        </p:txBody>
      </p:sp>
      <p:sp>
        <p:nvSpPr>
          <p:cNvPr id="3" name="Text Placeholder 2">
            <a:extLst>
              <a:ext uri="{FF2B5EF4-FFF2-40B4-BE49-F238E27FC236}">
                <a16:creationId xmlns:a16="http://schemas.microsoft.com/office/drawing/2014/main" xmlns="" id="{4DAEDDA0-2B9B-454A-ACCF-0EE4B9928C42}"/>
              </a:ext>
            </a:extLst>
          </p:cNvPr>
          <p:cNvSpPr>
            <a:spLocks noGrp="1"/>
          </p:cNvSpPr>
          <p:nvPr>
            <p:ph type="body" idx="1"/>
          </p:nvPr>
        </p:nvSpPr>
        <p:spPr>
          <a:xfrm>
            <a:off x="447040" y="1074269"/>
            <a:ext cx="8385260" cy="3302700"/>
          </a:xfrm>
        </p:spPr>
        <p:txBody>
          <a:bodyPr/>
          <a:lstStyle/>
          <a:p>
            <a:pPr marL="233363" indent="-233363">
              <a:lnSpc>
                <a:spcPct val="100000"/>
              </a:lnSpc>
              <a:spcAft>
                <a:spcPts val="1200"/>
              </a:spcAft>
            </a:pPr>
            <a:r>
              <a:rPr lang="en-US" dirty="0"/>
              <a:t>Share information and data both “in” and “out” of VTHMIS</a:t>
            </a:r>
          </a:p>
          <a:p>
            <a:pPr marL="233363" indent="-233363">
              <a:lnSpc>
                <a:spcPct val="100000"/>
              </a:lnSpc>
              <a:spcAft>
                <a:spcPts val="1200"/>
              </a:spcAft>
            </a:pPr>
            <a:r>
              <a:rPr lang="en-US" dirty="0"/>
              <a:t>Client permission required – federal rules: HIPAA, 42 </a:t>
            </a:r>
            <a:r>
              <a:rPr lang="en-US" dirty="0" err="1"/>
              <a:t>cfr</a:t>
            </a:r>
            <a:r>
              <a:rPr lang="en-US" dirty="0"/>
              <a:t> Part 2, VAWA, etc.</a:t>
            </a:r>
          </a:p>
          <a:p>
            <a:pPr marL="233363" indent="-233363">
              <a:lnSpc>
                <a:spcPct val="100000"/>
              </a:lnSpc>
              <a:spcAft>
                <a:spcPts val="1200"/>
              </a:spcAft>
            </a:pPr>
            <a:r>
              <a:rPr lang="en-US" dirty="0"/>
              <a:t>None, Some or All - Clients can choose partial sharing</a:t>
            </a:r>
          </a:p>
          <a:p>
            <a:pPr marL="233363" indent="-233363">
              <a:lnSpc>
                <a:spcPct val="100000"/>
              </a:lnSpc>
              <a:spcAft>
                <a:spcPts val="1200"/>
              </a:spcAft>
            </a:pPr>
            <a:r>
              <a:rPr lang="en-US" dirty="0"/>
              <a:t>Shared responsibility to know and follow client permissions </a:t>
            </a:r>
          </a:p>
          <a:p>
            <a:pPr marL="233363" indent="-233363">
              <a:lnSpc>
                <a:spcPct val="100000"/>
              </a:lnSpc>
              <a:spcAft>
                <a:spcPts val="1200"/>
              </a:spcAft>
            </a:pPr>
            <a:r>
              <a:rPr lang="en-US" dirty="0"/>
              <a:t>See Confidentiality Policies &amp; Principles, HMIS Security Standards &amp; ROI</a:t>
            </a:r>
          </a:p>
        </p:txBody>
      </p:sp>
      <p:pic>
        <p:nvPicPr>
          <p:cNvPr id="4" name="Picture 3">
            <a:extLst>
              <a:ext uri="{FF2B5EF4-FFF2-40B4-BE49-F238E27FC236}">
                <a16:creationId xmlns:a16="http://schemas.microsoft.com/office/drawing/2014/main" xmlns="" id="{8EE0658A-0EA5-481B-89A6-89EF5787F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133" y="3252049"/>
            <a:ext cx="3796329" cy="1662871"/>
          </a:xfrm>
          <a:prstGeom prst="rect">
            <a:avLst/>
          </a:prstGeom>
        </p:spPr>
      </p:pic>
    </p:spTree>
    <p:extLst>
      <p:ext uri="{BB962C8B-B14F-4D97-AF65-F5344CB8AC3E}">
        <p14:creationId xmlns:p14="http://schemas.microsoft.com/office/powerpoint/2010/main" val="156237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a:lnSpc>
                <a:spcPct val="100000"/>
              </a:lnSpc>
              <a:spcBef>
                <a:spcPts val="600"/>
              </a:spcBef>
              <a:spcAft>
                <a:spcPts val="600"/>
              </a:spcAft>
              <a:buNone/>
            </a:pPr>
            <a:r>
              <a:rPr lang="en" dirty="0">
                <a:solidFill>
                  <a:srgbClr val="4C367E"/>
                </a:solidFill>
                <a:latin typeface="PT Sans Narrow" panose="020B0604020202020204" charset="0"/>
              </a:rPr>
              <a:t>Today’s Agenda</a:t>
            </a:r>
          </a:p>
        </p:txBody>
      </p:sp>
      <p:sp>
        <p:nvSpPr>
          <p:cNvPr id="74" name="Shape 74"/>
          <p:cNvSpPr txBox="1">
            <a:spLocks noGrp="1"/>
          </p:cNvSpPr>
          <p:nvPr>
            <p:ph type="body" idx="1"/>
          </p:nvPr>
        </p:nvSpPr>
        <p:spPr>
          <a:xfrm>
            <a:off x="487680" y="1266325"/>
            <a:ext cx="8344620" cy="3302700"/>
          </a:xfrm>
          <a:prstGeom prst="rect">
            <a:avLst/>
          </a:prstGeom>
        </p:spPr>
        <p:txBody>
          <a:bodyPr wrap="square" lIns="91425" tIns="91425" rIns="91425" bIns="91425" anchor="t" anchorCtr="0">
            <a:noAutofit/>
          </a:bodyPr>
          <a:lstStyle/>
          <a:p>
            <a:pPr lvl="0">
              <a:lnSpc>
                <a:spcPct val="100000"/>
              </a:lnSpc>
              <a:spcBef>
                <a:spcPts val="600"/>
              </a:spcBef>
              <a:spcAft>
                <a:spcPts val="600"/>
              </a:spcAft>
              <a:buNone/>
            </a:pPr>
            <a:endParaRPr dirty="0">
              <a:latin typeface="Calibri" panose="020F0502020204030204" pitchFamily="34" charset="0"/>
            </a:endParaRPr>
          </a:p>
          <a:p>
            <a:pPr lvl="0">
              <a:lnSpc>
                <a:spcPct val="100000"/>
              </a:lnSpc>
              <a:spcBef>
                <a:spcPts val="600"/>
              </a:spcBef>
              <a:spcAft>
                <a:spcPts val="600"/>
              </a:spcAft>
              <a:buNone/>
            </a:pPr>
            <a:endParaRPr dirty="0">
              <a:latin typeface="Calibri" panose="020F0502020204030204" pitchFamily="34" charset="0"/>
            </a:endParaRPr>
          </a:p>
          <a:p>
            <a:pPr lvl="0">
              <a:lnSpc>
                <a:spcPct val="100000"/>
              </a:lnSpc>
              <a:spcBef>
                <a:spcPts val="600"/>
              </a:spcBef>
              <a:spcAft>
                <a:spcPts val="600"/>
              </a:spcAft>
              <a:buNone/>
            </a:pPr>
            <a:endParaRPr dirty="0">
              <a:latin typeface="Calibri" panose="020F0502020204030204" pitchFamily="34" charset="0"/>
            </a:endParaRPr>
          </a:p>
        </p:txBody>
      </p:sp>
      <p:sp>
        <p:nvSpPr>
          <p:cNvPr id="4" name="Shape 74"/>
          <p:cNvSpPr txBox="1">
            <a:spLocks/>
          </p:cNvSpPr>
          <p:nvPr/>
        </p:nvSpPr>
        <p:spPr>
          <a:xfrm>
            <a:off x="886968" y="1393432"/>
            <a:ext cx="7333206" cy="33027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Font typeface="Open Sans"/>
              <a:buChar char="●"/>
              <a:defRPr sz="1800" b="0" i="0" u="none" strike="noStrike" cap="none">
                <a:solidFill>
                  <a:schemeClr val="dk2"/>
                </a:solidFill>
                <a:latin typeface="Open Sans"/>
                <a:ea typeface="Open Sans"/>
                <a:cs typeface="Open Sans"/>
                <a:sym typeface="Open Sans"/>
              </a:defRPr>
            </a:lvl1pPr>
            <a:lvl2pPr marR="0" lvl="1"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9pPr>
          </a:lstStyle>
          <a:p>
            <a:pPr marL="285750" indent="-285750">
              <a:lnSpc>
                <a:spcPct val="100000"/>
              </a:lnSpc>
              <a:spcBef>
                <a:spcPts val="600"/>
              </a:spcBef>
              <a:spcAft>
                <a:spcPts val="600"/>
              </a:spcAft>
              <a:buFont typeface="Wingdings" panose="05000000000000000000" pitchFamily="2" charset="2"/>
              <a:buChar char="Ø"/>
            </a:pPr>
            <a:r>
              <a:rPr lang="en-US" dirty="0">
                <a:latin typeface="Open Sans" panose="020B0604020202020204" charset="0"/>
                <a:ea typeface="Open Sans" panose="020B0604020202020204" charset="0"/>
                <a:cs typeface="Open Sans" panose="020B0604020202020204" charset="0"/>
              </a:rPr>
              <a:t>What is Coordinated Entry? Why is it important?</a:t>
            </a:r>
          </a:p>
          <a:p>
            <a:pPr marL="285750" indent="-285750">
              <a:lnSpc>
                <a:spcPct val="100000"/>
              </a:lnSpc>
              <a:spcBef>
                <a:spcPts val="600"/>
              </a:spcBef>
              <a:spcAft>
                <a:spcPts val="600"/>
              </a:spcAft>
              <a:buFont typeface="Wingdings" panose="05000000000000000000" pitchFamily="2" charset="2"/>
              <a:buChar char="Ø"/>
            </a:pPr>
            <a:r>
              <a:rPr lang="en-US" dirty="0">
                <a:latin typeface="Open Sans" panose="020B0604020202020204" charset="0"/>
                <a:ea typeface="Open Sans" panose="020B0604020202020204" charset="0"/>
                <a:cs typeface="Open Sans" panose="020B0604020202020204" charset="0"/>
              </a:rPr>
              <a:t>Coordinated Entry Partnership</a:t>
            </a:r>
          </a:p>
          <a:p>
            <a:pPr marL="285750" indent="-285750">
              <a:lnSpc>
                <a:spcPct val="100000"/>
              </a:lnSpc>
              <a:spcBef>
                <a:spcPts val="600"/>
              </a:spcBef>
              <a:spcAft>
                <a:spcPts val="600"/>
              </a:spcAft>
              <a:buFont typeface="Wingdings" panose="05000000000000000000" pitchFamily="2" charset="2"/>
              <a:buChar char="Ø"/>
            </a:pPr>
            <a:r>
              <a:rPr lang="en-US" dirty="0">
                <a:latin typeface="Open Sans" panose="020B0604020202020204" charset="0"/>
                <a:ea typeface="Open Sans" panose="020B0604020202020204" charset="0"/>
                <a:cs typeface="Open Sans" panose="020B0604020202020204" charset="0"/>
              </a:rPr>
              <a:t>Coordinated Entry Process – Step by Step</a:t>
            </a:r>
          </a:p>
          <a:p>
            <a:pPr marL="285750" indent="-285750">
              <a:lnSpc>
                <a:spcPct val="100000"/>
              </a:lnSpc>
              <a:spcBef>
                <a:spcPts val="600"/>
              </a:spcBef>
              <a:spcAft>
                <a:spcPts val="600"/>
              </a:spcAft>
              <a:buFont typeface="Wingdings" panose="05000000000000000000" pitchFamily="2" charset="2"/>
              <a:buChar char="Ø"/>
            </a:pPr>
            <a:r>
              <a:rPr lang="en-US" dirty="0">
                <a:latin typeface="Open Sans" panose="020B0604020202020204" charset="0"/>
                <a:ea typeface="Open Sans" panose="020B0604020202020204" charset="0"/>
                <a:cs typeface="Open Sans" panose="020B0604020202020204" charset="0"/>
              </a:rPr>
              <a:t>Confidentiality and Information Sharing</a:t>
            </a:r>
          </a:p>
          <a:p>
            <a:pPr marL="285750" indent="-285750">
              <a:lnSpc>
                <a:spcPct val="100000"/>
              </a:lnSpc>
              <a:spcBef>
                <a:spcPts val="600"/>
              </a:spcBef>
              <a:spcAft>
                <a:spcPts val="600"/>
              </a:spcAft>
              <a:buFont typeface="Wingdings" panose="05000000000000000000" pitchFamily="2" charset="2"/>
              <a:buChar char="Ø"/>
            </a:pPr>
            <a:r>
              <a:rPr lang="en-US" dirty="0">
                <a:latin typeface="Open Sans" panose="020B0604020202020204" charset="0"/>
                <a:ea typeface="Open Sans" panose="020B0604020202020204" charset="0"/>
                <a:cs typeface="Open Sans" panose="020B0604020202020204" charset="0"/>
              </a:rPr>
              <a:t>The Process for Survivors of Domestic Violence</a:t>
            </a:r>
          </a:p>
          <a:p>
            <a:pPr marL="285750" indent="-285750">
              <a:lnSpc>
                <a:spcPct val="100000"/>
              </a:lnSpc>
              <a:spcBef>
                <a:spcPts val="600"/>
              </a:spcBef>
              <a:spcAft>
                <a:spcPts val="600"/>
              </a:spcAft>
              <a:buFont typeface="Wingdings" panose="05000000000000000000" pitchFamily="2" charset="2"/>
              <a:buChar char="Ø"/>
            </a:pPr>
            <a:r>
              <a:rPr lang="en-US" dirty="0">
                <a:latin typeface="Open Sans" panose="020B0604020202020204" charset="0"/>
                <a:ea typeface="Open Sans" panose="020B0604020202020204" charset="0"/>
                <a:cs typeface="Open Sans" panose="020B0604020202020204" charset="0"/>
              </a:rPr>
              <a:t>Outreach &amp; Nondiscrimination </a:t>
            </a:r>
          </a:p>
          <a:p>
            <a:pPr marL="285750" indent="-285750">
              <a:lnSpc>
                <a:spcPct val="100000"/>
              </a:lnSpc>
              <a:spcBef>
                <a:spcPts val="600"/>
              </a:spcBef>
              <a:spcAft>
                <a:spcPts val="600"/>
              </a:spcAft>
              <a:buFont typeface="Wingdings" panose="05000000000000000000" pitchFamily="2" charset="2"/>
              <a:buChar char="Ø"/>
            </a:pPr>
            <a:r>
              <a:rPr lang="en-US" dirty="0">
                <a:latin typeface="Open Sans" panose="020B0604020202020204" charset="0"/>
                <a:ea typeface="Open Sans" panose="020B0604020202020204" charset="0"/>
                <a:cs typeface="Open Sans" panose="020B0604020202020204" charset="0"/>
              </a:rPr>
              <a:t>Training and Evaluation</a:t>
            </a:r>
            <a:endParaRPr lang="en-US" dirty="0">
              <a:latin typeface="Calibri" panose="020F0502020204030204" pitchFamily="34" charset="0"/>
            </a:endParaRPr>
          </a:p>
        </p:txBody>
      </p:sp>
    </p:spTree>
    <p:extLst>
      <p:ext uri="{BB962C8B-B14F-4D97-AF65-F5344CB8AC3E}">
        <p14:creationId xmlns:p14="http://schemas.microsoft.com/office/powerpoint/2010/main" val="1420289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C367E"/>
                </a:solidFill>
              </a:rPr>
              <a:t>Confidentiality Activity</a:t>
            </a:r>
          </a:p>
        </p:txBody>
      </p:sp>
      <p:sp>
        <p:nvSpPr>
          <p:cNvPr id="3" name="Text Placeholder 2"/>
          <p:cNvSpPr>
            <a:spLocks noGrp="1"/>
          </p:cNvSpPr>
          <p:nvPr>
            <p:ph type="body" idx="1"/>
          </p:nvPr>
        </p:nvSpPr>
        <p:spPr/>
        <p:txBody>
          <a:bodyPr/>
          <a:lstStyle/>
          <a:p>
            <a:pPr>
              <a:buNone/>
            </a:pPr>
            <a:r>
              <a:rPr lang="en-US" dirty="0"/>
              <a:t>Pass out </a:t>
            </a:r>
            <a:r>
              <a:rPr lang="en-US" i="1" dirty="0"/>
              <a:t>Confidentiality Principles and Policy </a:t>
            </a:r>
            <a:r>
              <a:rPr lang="en-US" dirty="0"/>
              <a:t>and quiz.</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572" y="1709923"/>
            <a:ext cx="3053026" cy="2859102"/>
          </a:xfrm>
          <a:prstGeom prst="rect">
            <a:avLst/>
          </a:prstGeom>
        </p:spPr>
      </p:pic>
    </p:spTree>
    <p:extLst>
      <p:ext uri="{BB962C8B-B14F-4D97-AF65-F5344CB8AC3E}">
        <p14:creationId xmlns:p14="http://schemas.microsoft.com/office/powerpoint/2010/main" val="2134995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3307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sz="3500" dirty="0">
                <a:solidFill>
                  <a:srgbClr val="4C367E"/>
                </a:solidFill>
                <a:latin typeface="PT Sans Narrow" panose="020B0604020202020204" charset="0"/>
              </a:rPr>
              <a:t>Domestic Violence, Sexual Violence, Dating Violence and Stalking </a:t>
            </a:r>
          </a:p>
        </p:txBody>
      </p:sp>
      <p:sp>
        <p:nvSpPr>
          <p:cNvPr id="206" name="Shape 206"/>
          <p:cNvSpPr txBox="1">
            <a:spLocks noGrp="1"/>
          </p:cNvSpPr>
          <p:nvPr>
            <p:ph type="body" idx="1"/>
          </p:nvPr>
        </p:nvSpPr>
        <p:spPr>
          <a:xfrm>
            <a:off x="823912" y="1543049"/>
            <a:ext cx="8854818" cy="2759675"/>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US" sz="2500" b="1" dirty="0">
                <a:solidFill>
                  <a:srgbClr val="E76D09"/>
                </a:solidFill>
                <a:latin typeface="Open Sans" panose="020B0604020202020204" charset="0"/>
                <a:ea typeface="Open Sans" panose="020B0604020202020204" charset="0"/>
                <a:cs typeface="Open Sans" panose="020B0604020202020204" charset="0"/>
              </a:rPr>
              <a:t>Access:</a:t>
            </a:r>
            <a:endParaRPr sz="2500" b="1" dirty="0">
              <a:solidFill>
                <a:srgbClr val="E76D09"/>
              </a:solidFill>
              <a:latin typeface="Open Sans" panose="020B0604020202020204" charset="0"/>
              <a:ea typeface="Open Sans" panose="020B0604020202020204" charset="0"/>
              <a:cs typeface="Open Sans" panose="020B0604020202020204" charset="0"/>
            </a:endParaRPr>
          </a:p>
        </p:txBody>
      </p:sp>
      <p:graphicFrame>
        <p:nvGraphicFramePr>
          <p:cNvPr id="4" name="Content Placeholder 5"/>
          <p:cNvGraphicFramePr>
            <a:graphicFrameLocks/>
          </p:cNvGraphicFramePr>
          <p:nvPr>
            <p:extLst>
              <p:ext uri="{D42A27DB-BD31-4B8C-83A1-F6EECF244321}">
                <p14:modId xmlns:p14="http://schemas.microsoft.com/office/powerpoint/2010/main" val="3597928806"/>
              </p:ext>
            </p:extLst>
          </p:nvPr>
        </p:nvGraphicFramePr>
        <p:xfrm>
          <a:off x="823912" y="1808952"/>
          <a:ext cx="7496175" cy="3029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6171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06950" y="31167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sz="3500" dirty="0">
                <a:solidFill>
                  <a:srgbClr val="4C367E"/>
                </a:solidFill>
                <a:latin typeface="PT Sans Narrow" panose="020B0604020202020204" charset="0"/>
              </a:rPr>
              <a:t>Domestic Violence…</a:t>
            </a:r>
          </a:p>
        </p:txBody>
      </p:sp>
      <p:sp>
        <p:nvSpPr>
          <p:cNvPr id="206" name="Shape 206"/>
          <p:cNvSpPr txBox="1">
            <a:spLocks noGrp="1"/>
          </p:cNvSpPr>
          <p:nvPr>
            <p:ph type="body" idx="1"/>
          </p:nvPr>
        </p:nvSpPr>
        <p:spPr>
          <a:xfrm>
            <a:off x="692700" y="885725"/>
            <a:ext cx="8520600" cy="33027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US" sz="2500" b="1" dirty="0">
                <a:solidFill>
                  <a:srgbClr val="E76D09"/>
                </a:solidFill>
                <a:latin typeface="Calibri" panose="020F0502020204030204" pitchFamily="34" charset="0"/>
              </a:rPr>
              <a:t>Safety &amp; Confidentiality:</a:t>
            </a:r>
            <a:endParaRPr sz="2500" b="1" dirty="0">
              <a:solidFill>
                <a:srgbClr val="E76D09"/>
              </a:solidFill>
              <a:latin typeface="Calibri" panose="020F0502020204030204" pitchFamily="34" charset="0"/>
            </a:endParaRPr>
          </a:p>
        </p:txBody>
      </p:sp>
      <p:graphicFrame>
        <p:nvGraphicFramePr>
          <p:cNvPr id="4" name="Content Placeholder 5"/>
          <p:cNvGraphicFramePr>
            <a:graphicFrameLocks/>
          </p:cNvGraphicFramePr>
          <p:nvPr>
            <p:extLst>
              <p:ext uri="{D42A27DB-BD31-4B8C-83A1-F6EECF244321}">
                <p14:modId xmlns:p14="http://schemas.microsoft.com/office/powerpoint/2010/main" val="2476519810"/>
              </p:ext>
            </p:extLst>
          </p:nvPr>
        </p:nvGraphicFramePr>
        <p:xfrm>
          <a:off x="815829" y="1057175"/>
          <a:ext cx="6943725" cy="416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6295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Shape 206"/>
          <p:cNvSpPr txBox="1">
            <a:spLocks noGrp="1"/>
          </p:cNvSpPr>
          <p:nvPr>
            <p:ph type="body" idx="1"/>
          </p:nvPr>
        </p:nvSpPr>
        <p:spPr>
          <a:xfrm>
            <a:off x="406950" y="1000025"/>
            <a:ext cx="8520600" cy="33027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US" sz="2500" b="1" dirty="0">
                <a:solidFill>
                  <a:srgbClr val="E76D09"/>
                </a:solidFill>
                <a:latin typeface="PT Sans Narrow" panose="020B0604020202020204" charset="0"/>
              </a:rPr>
              <a:t>Procedures:</a:t>
            </a:r>
          </a:p>
          <a:p>
            <a:pPr lvl="0" rtl="0">
              <a:lnSpc>
                <a:spcPct val="100000"/>
              </a:lnSpc>
              <a:spcBef>
                <a:spcPts val="600"/>
              </a:spcBef>
              <a:spcAft>
                <a:spcPts val="600"/>
              </a:spcAft>
              <a:buNone/>
            </a:pPr>
            <a:endParaRPr lang="en-US" b="1" dirty="0">
              <a:latin typeface="Calibri" panose="020F0502020204030204" pitchFamily="34" charset="0"/>
            </a:endParaRPr>
          </a:p>
          <a:p>
            <a:pPr lvl="0" rtl="0">
              <a:lnSpc>
                <a:spcPct val="100000"/>
              </a:lnSpc>
              <a:spcBef>
                <a:spcPts val="600"/>
              </a:spcBef>
              <a:spcAft>
                <a:spcPts val="600"/>
              </a:spcAft>
              <a:buNone/>
            </a:pPr>
            <a:endParaRPr lang="en-US" b="1" dirty="0">
              <a:latin typeface="Calibri" panose="020F0502020204030204" pitchFamily="34" charset="0"/>
            </a:endParaRPr>
          </a:p>
          <a:p>
            <a:pPr lvl="0" rtl="0">
              <a:lnSpc>
                <a:spcPct val="100000"/>
              </a:lnSpc>
              <a:spcBef>
                <a:spcPts val="600"/>
              </a:spcBef>
              <a:spcAft>
                <a:spcPts val="600"/>
              </a:spcAft>
              <a:buNone/>
            </a:pPr>
            <a:endParaRPr lang="en-US" sz="1500" b="1" dirty="0">
              <a:latin typeface="Calibri" panose="020F0502020204030204" pitchFamily="34" charset="0"/>
            </a:endParaRPr>
          </a:p>
          <a:p>
            <a:pPr marL="342900" lvl="3" indent="-342900">
              <a:lnSpc>
                <a:spcPct val="100000"/>
              </a:lnSpc>
              <a:spcBef>
                <a:spcPts val="600"/>
              </a:spcBef>
              <a:spcAft>
                <a:spcPts val="600"/>
              </a:spcAft>
            </a:pPr>
            <a:endParaRPr lang="en-US" sz="1500" dirty="0">
              <a:latin typeface="Calibri" panose="020F0502020204030204" pitchFamily="34" charset="0"/>
            </a:endParaRPr>
          </a:p>
          <a:p>
            <a:pPr marL="342900" lvl="3" indent="-342900">
              <a:lnSpc>
                <a:spcPct val="100000"/>
              </a:lnSpc>
              <a:spcBef>
                <a:spcPts val="600"/>
              </a:spcBef>
              <a:spcAft>
                <a:spcPts val="600"/>
              </a:spcAft>
            </a:pPr>
            <a:r>
              <a:rPr lang="en-US" sz="1700" dirty="0">
                <a:latin typeface="Open Sans" panose="020B0604020202020204" charset="0"/>
                <a:ea typeface="Open Sans" panose="020B0604020202020204" charset="0"/>
                <a:cs typeface="Open Sans" panose="020B0604020202020204" charset="0"/>
              </a:rPr>
              <a:t>If yes, Client has a choice to be referred to victim service provider and placed on Master List with non-identifiable unique ID, provided to Lead Agency by victim service provider</a:t>
            </a:r>
          </a:p>
          <a:p>
            <a:pPr marL="342900" lvl="3" indent="-342900">
              <a:lnSpc>
                <a:spcPct val="100000"/>
              </a:lnSpc>
              <a:spcBef>
                <a:spcPts val="600"/>
              </a:spcBef>
              <a:spcAft>
                <a:spcPts val="600"/>
              </a:spcAft>
            </a:pPr>
            <a:r>
              <a:rPr lang="en-US" sz="1700" dirty="0">
                <a:latin typeface="Open Sans" panose="020B0604020202020204" charset="0"/>
                <a:ea typeface="Open Sans" panose="020B0604020202020204" charset="0"/>
                <a:cs typeface="Open Sans" panose="020B0604020202020204" charset="0"/>
              </a:rPr>
              <a:t>If no, Client continues Coordinated Entry process with non-victim service provider </a:t>
            </a:r>
          </a:p>
          <a:p>
            <a:pPr lvl="0" rtl="0">
              <a:lnSpc>
                <a:spcPct val="100000"/>
              </a:lnSpc>
              <a:spcBef>
                <a:spcPts val="600"/>
              </a:spcBef>
              <a:spcAft>
                <a:spcPts val="600"/>
              </a:spcAft>
              <a:buNone/>
            </a:pPr>
            <a:endParaRPr sz="1700" b="1" dirty="0">
              <a:latin typeface="Open Sans" panose="020B0604020202020204" charset="0"/>
              <a:ea typeface="Open Sans" panose="020B0604020202020204" charset="0"/>
              <a:cs typeface="Open Sans" panose="020B0604020202020204" charset="0"/>
            </a:endParaRPr>
          </a:p>
        </p:txBody>
      </p:sp>
      <p:pic>
        <p:nvPicPr>
          <p:cNvPr id="2" name="Picture 1"/>
          <p:cNvPicPr>
            <a:picLocks noChangeAspect="1"/>
          </p:cNvPicPr>
          <p:nvPr/>
        </p:nvPicPr>
        <p:blipFill>
          <a:blip r:embed="rId3"/>
          <a:stretch>
            <a:fillRect/>
          </a:stretch>
        </p:blipFill>
        <p:spPr>
          <a:xfrm>
            <a:off x="356571" y="1488350"/>
            <a:ext cx="8556754" cy="1635850"/>
          </a:xfrm>
          <a:prstGeom prst="rect">
            <a:avLst/>
          </a:prstGeom>
        </p:spPr>
      </p:pic>
      <p:sp>
        <p:nvSpPr>
          <p:cNvPr id="6" name="Shape 205">
            <a:extLst>
              <a:ext uri="{FF2B5EF4-FFF2-40B4-BE49-F238E27FC236}">
                <a16:creationId xmlns:a16="http://schemas.microsoft.com/office/drawing/2014/main" xmlns="" id="{9101A205-458F-43CC-9176-3C1108C92881}"/>
              </a:ext>
            </a:extLst>
          </p:cNvPr>
          <p:cNvSpPr txBox="1">
            <a:spLocks/>
          </p:cNvSpPr>
          <p:nvPr/>
        </p:nvSpPr>
        <p:spPr>
          <a:xfrm>
            <a:off x="406950" y="349775"/>
            <a:ext cx="6222450" cy="707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ct val="100000"/>
              <a:buFont typeface="PT Sans Narrow"/>
              <a:buNone/>
              <a:defRPr sz="3600" b="1" i="0" u="none" strike="noStrike" cap="none">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pPr>
              <a:spcBef>
                <a:spcPts val="600"/>
              </a:spcBef>
              <a:spcAft>
                <a:spcPts val="600"/>
              </a:spcAft>
            </a:pPr>
            <a:r>
              <a:rPr lang="en" sz="3500" dirty="0">
                <a:solidFill>
                  <a:srgbClr val="4C367E"/>
                </a:solidFill>
                <a:latin typeface="PT Sans Narrow" panose="020B0604020202020204" charset="0"/>
              </a:rPr>
              <a:t>Domestic Violence…</a:t>
            </a:r>
          </a:p>
        </p:txBody>
      </p:sp>
    </p:spTree>
    <p:extLst>
      <p:ext uri="{BB962C8B-B14F-4D97-AF65-F5344CB8AC3E}">
        <p14:creationId xmlns:p14="http://schemas.microsoft.com/office/powerpoint/2010/main" val="3391930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Shape 206"/>
          <p:cNvSpPr txBox="1">
            <a:spLocks noGrp="1"/>
          </p:cNvSpPr>
          <p:nvPr>
            <p:ph type="body" idx="1"/>
          </p:nvPr>
        </p:nvSpPr>
        <p:spPr>
          <a:xfrm>
            <a:off x="406950" y="1000025"/>
            <a:ext cx="8520600" cy="33027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US" sz="2500" b="1" dirty="0">
                <a:solidFill>
                  <a:srgbClr val="E76D09"/>
                </a:solidFill>
                <a:latin typeface="PT Sans Narrow" panose="020B0604020202020204" charset="0"/>
              </a:rPr>
              <a:t>Procedures, continued:</a:t>
            </a:r>
          </a:p>
          <a:p>
            <a:pPr marL="342900" lvl="3" indent="-342900">
              <a:lnSpc>
                <a:spcPct val="100000"/>
              </a:lnSpc>
              <a:spcBef>
                <a:spcPts val="600"/>
              </a:spcBef>
              <a:spcAft>
                <a:spcPts val="600"/>
              </a:spcAft>
            </a:pPr>
            <a:r>
              <a:rPr lang="en-US" sz="1700" dirty="0">
                <a:latin typeface="Open Sans" panose="020B0604020202020204" charset="0"/>
                <a:ea typeface="Open Sans" panose="020B0604020202020204" charset="0"/>
                <a:cs typeface="Open Sans" panose="020B0604020202020204" charset="0"/>
              </a:rPr>
              <a:t>If completing the assessment with a non-victim service provider, every client can:</a:t>
            </a:r>
          </a:p>
          <a:p>
            <a:pPr marL="685800" lvl="5" indent="-334963">
              <a:lnSpc>
                <a:spcPct val="100000"/>
              </a:lnSpc>
              <a:spcBef>
                <a:spcPts val="600"/>
              </a:spcBef>
              <a:spcAft>
                <a:spcPts val="600"/>
              </a:spcAft>
            </a:pPr>
            <a:r>
              <a:rPr lang="en-US" sz="1700" dirty="0">
                <a:latin typeface="Open Sans" panose="020B0604020202020204" charset="0"/>
                <a:ea typeface="Open Sans" panose="020B0604020202020204" charset="0"/>
                <a:cs typeface="Open Sans" panose="020B0604020202020204" charset="0"/>
              </a:rPr>
              <a:t>Choose not to have their information shared in HMIS.  Partners should offer the  choice, and help the client make their own choice about what is safe for them.</a:t>
            </a:r>
          </a:p>
          <a:p>
            <a:pPr marL="685800" lvl="5" indent="-334963">
              <a:lnSpc>
                <a:spcPct val="100000"/>
              </a:lnSpc>
              <a:spcBef>
                <a:spcPts val="600"/>
              </a:spcBef>
              <a:spcAft>
                <a:spcPts val="600"/>
              </a:spcAft>
            </a:pPr>
            <a:r>
              <a:rPr lang="en-US" sz="1700" dirty="0">
                <a:latin typeface="Open Sans" panose="020B0604020202020204" charset="0"/>
                <a:ea typeface="Open Sans" panose="020B0604020202020204" charset="0"/>
                <a:cs typeface="Open Sans" panose="020B0604020202020204" charset="0"/>
              </a:rPr>
              <a:t>Choose not to have their name used or other identifying information on the Master List.  Use the unique ID.</a:t>
            </a:r>
          </a:p>
          <a:p>
            <a:pPr marL="342900" lvl="3" indent="-342900">
              <a:lnSpc>
                <a:spcPct val="100000"/>
              </a:lnSpc>
              <a:spcBef>
                <a:spcPts val="600"/>
              </a:spcBef>
              <a:spcAft>
                <a:spcPts val="600"/>
              </a:spcAft>
            </a:pPr>
            <a:r>
              <a:rPr lang="en-US" sz="1700" dirty="0">
                <a:latin typeface="Open Sans" panose="020B0604020202020204" charset="0"/>
                <a:ea typeface="Open Sans" panose="020B0604020202020204" charset="0"/>
                <a:cs typeface="Open Sans" panose="020B0604020202020204" charset="0"/>
              </a:rPr>
              <a:t>All clients who have experienced domestic/sexual violence should be offered a service referral to the local victim service agency.</a:t>
            </a:r>
          </a:p>
          <a:p>
            <a:pPr lvl="0" rtl="0">
              <a:lnSpc>
                <a:spcPct val="100000"/>
              </a:lnSpc>
              <a:spcBef>
                <a:spcPts val="600"/>
              </a:spcBef>
              <a:spcAft>
                <a:spcPts val="600"/>
              </a:spcAft>
              <a:buNone/>
            </a:pPr>
            <a:endParaRPr sz="1700" b="1" dirty="0">
              <a:latin typeface="Open Sans" panose="020B0604020202020204" charset="0"/>
              <a:ea typeface="Open Sans" panose="020B0604020202020204" charset="0"/>
              <a:cs typeface="Open Sans" panose="020B0604020202020204" charset="0"/>
            </a:endParaRPr>
          </a:p>
        </p:txBody>
      </p:sp>
      <p:sp>
        <p:nvSpPr>
          <p:cNvPr id="6" name="Shape 205">
            <a:extLst>
              <a:ext uri="{FF2B5EF4-FFF2-40B4-BE49-F238E27FC236}">
                <a16:creationId xmlns:a16="http://schemas.microsoft.com/office/drawing/2014/main" xmlns="" id="{9101A205-458F-43CC-9176-3C1108C92881}"/>
              </a:ext>
            </a:extLst>
          </p:cNvPr>
          <p:cNvSpPr txBox="1">
            <a:spLocks/>
          </p:cNvSpPr>
          <p:nvPr/>
        </p:nvSpPr>
        <p:spPr>
          <a:xfrm>
            <a:off x="406950" y="349775"/>
            <a:ext cx="6222450" cy="707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ct val="100000"/>
              <a:buFont typeface="PT Sans Narrow"/>
              <a:buNone/>
              <a:defRPr sz="3600" b="1" i="0" u="none" strike="noStrike" cap="none">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pPr>
              <a:spcBef>
                <a:spcPts val="600"/>
              </a:spcBef>
              <a:spcAft>
                <a:spcPts val="600"/>
              </a:spcAft>
            </a:pPr>
            <a:r>
              <a:rPr lang="en" sz="3500" dirty="0">
                <a:solidFill>
                  <a:srgbClr val="4C367E"/>
                </a:solidFill>
                <a:latin typeface="PT Sans Narrow" panose="020B0604020202020204" charset="0"/>
              </a:rPr>
              <a:t>Domestic Violence…</a:t>
            </a:r>
          </a:p>
        </p:txBody>
      </p:sp>
    </p:spTree>
    <p:extLst>
      <p:ext uri="{BB962C8B-B14F-4D97-AF65-F5344CB8AC3E}">
        <p14:creationId xmlns:p14="http://schemas.microsoft.com/office/powerpoint/2010/main" val="1891329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06950" y="31167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sz="3500" dirty="0">
                <a:solidFill>
                  <a:srgbClr val="4C367E"/>
                </a:solidFill>
                <a:latin typeface="PT Sans Narrow" panose="020B0604020202020204" charset="0"/>
              </a:rPr>
              <a:t>Domestic Violence…</a:t>
            </a:r>
            <a:endParaRPr lang="en" sz="3500" dirty="0">
              <a:solidFill>
                <a:srgbClr val="FF0000"/>
              </a:solidFill>
              <a:latin typeface="PT Sans Narrow" panose="020B0604020202020204" charset="0"/>
            </a:endParaRPr>
          </a:p>
        </p:txBody>
      </p:sp>
      <p:sp>
        <p:nvSpPr>
          <p:cNvPr id="6" name="Text Placeholder 2">
            <a:extLst>
              <a:ext uri="{FF2B5EF4-FFF2-40B4-BE49-F238E27FC236}">
                <a16:creationId xmlns:a16="http://schemas.microsoft.com/office/drawing/2014/main" xmlns="" id="{4DAEDDA0-2B9B-454A-ACCF-0EE4B9928C42}"/>
              </a:ext>
            </a:extLst>
          </p:cNvPr>
          <p:cNvSpPr>
            <a:spLocks noGrp="1"/>
          </p:cNvSpPr>
          <p:nvPr>
            <p:ph type="body" idx="1"/>
          </p:nvPr>
        </p:nvSpPr>
        <p:spPr>
          <a:xfrm>
            <a:off x="474620" y="1452901"/>
            <a:ext cx="8385260" cy="3302700"/>
          </a:xfrm>
        </p:spPr>
        <p:txBody>
          <a:bodyPr/>
          <a:lstStyle/>
          <a:p>
            <a:pPr>
              <a:lnSpc>
                <a:spcPct val="100000"/>
              </a:lnSpc>
              <a:spcAft>
                <a:spcPts val="1200"/>
              </a:spcAft>
              <a:buNone/>
            </a:pPr>
            <a:r>
              <a:rPr lang="en-US" b="1" dirty="0">
                <a:solidFill>
                  <a:srgbClr val="FF0000"/>
                </a:solidFill>
                <a:latin typeface="Calibri" panose="020F0502020204030204" pitchFamily="34" charset="0"/>
                <a:cs typeface="Calibri" panose="020F0502020204030204" pitchFamily="34" charset="0"/>
              </a:rPr>
              <a:t>Insert Name of local victim-service provider: Insert Role in CE Partnership (Assessment Partner or Referral Partner)</a:t>
            </a:r>
          </a:p>
          <a:p>
            <a:pPr>
              <a:lnSpc>
                <a:spcPct val="100000"/>
              </a:lnSpc>
              <a:spcAft>
                <a:spcPts val="1200"/>
              </a:spcAft>
              <a:buNone/>
            </a:pPr>
            <a:endParaRPr lang="en-US" b="1" dirty="0">
              <a:solidFill>
                <a:srgbClr val="FF0000"/>
              </a:solidFill>
              <a:latin typeface="Calibri" panose="020F0502020204030204" pitchFamily="34" charset="0"/>
              <a:cs typeface="Calibri" panose="020F0502020204030204" pitchFamily="34" charset="0"/>
            </a:endParaRPr>
          </a:p>
          <a:p>
            <a:pPr>
              <a:lnSpc>
                <a:spcPct val="100000"/>
              </a:lnSpc>
              <a:spcAft>
                <a:spcPts val="1200"/>
              </a:spcAft>
              <a:buNone/>
            </a:pPr>
            <a:r>
              <a:rPr lang="en-US" b="1" dirty="0">
                <a:solidFill>
                  <a:srgbClr val="FF0000"/>
                </a:solidFill>
                <a:latin typeface="Calibri" panose="020F0502020204030204" pitchFamily="34" charset="0"/>
                <a:cs typeface="Calibri" panose="020F0502020204030204" pitchFamily="34" charset="0"/>
              </a:rPr>
              <a:t>Facilitator Note: If victim-service provider is Assessment Partner, use next two slides. If Referral Partner, use the following two slides and give examples with real agencies in your </a:t>
            </a:r>
            <a:r>
              <a:rPr lang="en-US" b="1" dirty="0" err="1">
                <a:solidFill>
                  <a:srgbClr val="FF0000"/>
                </a:solidFill>
                <a:latin typeface="Calibri" panose="020F0502020204030204" pitchFamily="34" charset="0"/>
                <a:cs typeface="Calibri" panose="020F0502020204030204" pitchFamily="34" charset="0"/>
              </a:rPr>
              <a:t>CoC</a:t>
            </a:r>
            <a:r>
              <a:rPr lang="en-US" b="1" dirty="0">
                <a:solidFill>
                  <a:srgbClr val="FF0000"/>
                </a:solidFill>
                <a:latin typeface="Calibri" panose="020F0502020204030204" pitchFamily="34" charset="0"/>
                <a:cs typeface="Calibri" panose="020F0502020204030204" pitchFamily="34" charset="0"/>
              </a:rPr>
              <a:t>. </a:t>
            </a:r>
          </a:p>
        </p:txBody>
      </p:sp>
      <p:sp>
        <p:nvSpPr>
          <p:cNvPr id="7" name="Shape 206"/>
          <p:cNvSpPr txBox="1">
            <a:spLocks/>
          </p:cNvSpPr>
          <p:nvPr/>
        </p:nvSpPr>
        <p:spPr>
          <a:xfrm>
            <a:off x="436912" y="840943"/>
            <a:ext cx="8520600" cy="630812"/>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Font typeface="Open Sans"/>
              <a:buChar char="●"/>
              <a:defRPr sz="1800" b="0" i="0" u="none" strike="noStrike" cap="none">
                <a:solidFill>
                  <a:schemeClr val="dk2"/>
                </a:solidFill>
                <a:latin typeface="Open Sans"/>
                <a:ea typeface="Open Sans"/>
                <a:cs typeface="Open Sans"/>
                <a:sym typeface="Open Sans"/>
              </a:defRPr>
            </a:lvl1pPr>
            <a:lvl2pPr marR="0" lvl="1"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9pPr>
          </a:lstStyle>
          <a:p>
            <a:pPr>
              <a:lnSpc>
                <a:spcPct val="100000"/>
              </a:lnSpc>
              <a:spcBef>
                <a:spcPts val="600"/>
              </a:spcBef>
              <a:spcAft>
                <a:spcPts val="600"/>
              </a:spcAft>
              <a:buFont typeface="Open Sans"/>
              <a:buNone/>
            </a:pPr>
            <a:r>
              <a:rPr lang="en-US" sz="2500" b="1" dirty="0">
                <a:solidFill>
                  <a:srgbClr val="E76D09"/>
                </a:solidFill>
                <a:latin typeface="PT Sans Narrow" panose="020B0604020202020204" charset="0"/>
              </a:rPr>
              <a:t>Procedures</a:t>
            </a:r>
            <a:r>
              <a:rPr lang="en-US" sz="2500" b="1" dirty="0">
                <a:solidFill>
                  <a:srgbClr val="E76D09"/>
                </a:solidFill>
                <a:latin typeface="Calibri" panose="020F0502020204030204" pitchFamily="34" charset="0"/>
              </a:rPr>
              <a:t>:</a:t>
            </a:r>
          </a:p>
        </p:txBody>
      </p:sp>
    </p:spTree>
    <p:extLst>
      <p:ext uri="{BB962C8B-B14F-4D97-AF65-F5344CB8AC3E}">
        <p14:creationId xmlns:p14="http://schemas.microsoft.com/office/powerpoint/2010/main" val="96558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6" name="Shape 116" descr="Image result for stick figure"/>
          <p:cNvPicPr preferRelativeResize="0"/>
          <p:nvPr/>
        </p:nvPicPr>
        <p:blipFill>
          <a:blip r:embed="rId3">
            <a:alphaModFix/>
          </a:blip>
          <a:stretch>
            <a:fillRect/>
          </a:stretch>
        </p:blipFill>
        <p:spPr>
          <a:xfrm>
            <a:off x="1619954" y="1320451"/>
            <a:ext cx="621224" cy="1124124"/>
          </a:xfrm>
          <a:prstGeom prst="rect">
            <a:avLst/>
          </a:prstGeom>
          <a:noFill/>
          <a:ln>
            <a:noFill/>
          </a:ln>
        </p:spPr>
      </p:pic>
      <p:sp>
        <p:nvSpPr>
          <p:cNvPr id="117" name="Shape 117"/>
          <p:cNvSpPr txBox="1"/>
          <p:nvPr/>
        </p:nvSpPr>
        <p:spPr>
          <a:xfrm>
            <a:off x="1109907" y="2444575"/>
            <a:ext cx="2073300" cy="1067700"/>
          </a:xfrm>
          <a:prstGeom prst="rect">
            <a:avLst/>
          </a:prstGeom>
          <a:solidFill>
            <a:schemeClr val="dk1"/>
          </a:solid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sz="1800" dirty="0">
                <a:solidFill>
                  <a:schemeClr val="dk2"/>
                </a:solidFill>
                <a:latin typeface="Open Sans"/>
                <a:ea typeface="Open Sans"/>
                <a:cs typeface="Open Sans"/>
                <a:sym typeface="Open Sans"/>
              </a:rPr>
              <a:t>Enters </a:t>
            </a:r>
            <a:r>
              <a:rPr lang="en" sz="1800" dirty="0">
                <a:solidFill>
                  <a:srgbClr val="FF0000"/>
                </a:solidFill>
                <a:latin typeface="Open Sans"/>
                <a:ea typeface="Open Sans"/>
                <a:cs typeface="Open Sans"/>
                <a:sym typeface="Open Sans"/>
              </a:rPr>
              <a:t>insert victim-service provider name</a:t>
            </a:r>
            <a:r>
              <a:rPr lang="en" sz="1800" dirty="0">
                <a:solidFill>
                  <a:schemeClr val="dk2"/>
                </a:solidFill>
                <a:latin typeface="Open Sans"/>
                <a:ea typeface="Open Sans"/>
                <a:cs typeface="Open Sans"/>
                <a:sym typeface="Open Sans"/>
              </a:rPr>
              <a:t>. </a:t>
            </a:r>
          </a:p>
          <a:p>
            <a:pPr lvl="0">
              <a:spcBef>
                <a:spcPts val="0"/>
              </a:spcBef>
              <a:buNone/>
            </a:pPr>
            <a:endParaRPr dirty="0">
              <a:latin typeface="Open Sans"/>
              <a:ea typeface="Open Sans"/>
              <a:cs typeface="Open Sans"/>
              <a:sym typeface="Open Sans"/>
            </a:endParaRPr>
          </a:p>
        </p:txBody>
      </p:sp>
      <p:sp>
        <p:nvSpPr>
          <p:cNvPr id="118" name="Shape 118"/>
          <p:cNvSpPr txBox="1"/>
          <p:nvPr/>
        </p:nvSpPr>
        <p:spPr>
          <a:xfrm>
            <a:off x="3569175" y="2076775"/>
            <a:ext cx="4632000" cy="1435500"/>
          </a:xfrm>
          <a:prstGeom prst="rect">
            <a:avLst/>
          </a:prstGeom>
          <a:solidFill>
            <a:schemeClr val="dk1"/>
          </a:solid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sz="1800" dirty="0">
                <a:solidFill>
                  <a:schemeClr val="dk2"/>
                </a:solidFill>
                <a:latin typeface="Open Sans"/>
                <a:ea typeface="Open Sans"/>
                <a:cs typeface="Open Sans"/>
                <a:sym typeface="Open Sans"/>
              </a:rPr>
              <a:t>Survivor completes Assessment with </a:t>
            </a:r>
            <a:r>
              <a:rPr lang="en" sz="1800" dirty="0">
                <a:solidFill>
                  <a:srgbClr val="FF0000"/>
                </a:solidFill>
                <a:latin typeface="Open Sans"/>
                <a:ea typeface="Open Sans"/>
                <a:cs typeface="Open Sans"/>
                <a:sym typeface="Open Sans"/>
              </a:rPr>
              <a:t>victim-service provider</a:t>
            </a:r>
            <a:r>
              <a:rPr lang="en" sz="1800" dirty="0">
                <a:solidFill>
                  <a:schemeClr val="dk2"/>
                </a:solidFill>
                <a:latin typeface="Open Sans"/>
                <a:ea typeface="Open Sans"/>
                <a:cs typeface="Open Sans"/>
                <a:sym typeface="Open Sans"/>
              </a:rPr>
              <a:t>; provider sends unique ID &amp; score to </a:t>
            </a:r>
            <a:r>
              <a:rPr lang="en" sz="1800" dirty="0">
                <a:solidFill>
                  <a:srgbClr val="FF0000"/>
                </a:solidFill>
                <a:latin typeface="Open Sans"/>
                <a:ea typeface="Open Sans"/>
                <a:cs typeface="Open Sans"/>
                <a:sym typeface="Open Sans"/>
              </a:rPr>
              <a:t>insert Lead Agency</a:t>
            </a:r>
            <a:r>
              <a:rPr lang="en" sz="1800" dirty="0">
                <a:solidFill>
                  <a:schemeClr val="dk2"/>
                </a:solidFill>
                <a:latin typeface="Open Sans"/>
                <a:ea typeface="Open Sans"/>
                <a:cs typeface="Open Sans"/>
                <a:sym typeface="Open Sans"/>
              </a:rPr>
              <a:t> for </a:t>
            </a:r>
            <a:r>
              <a:rPr lang="en-US" sz="1800" dirty="0">
                <a:solidFill>
                  <a:schemeClr val="dk2"/>
                </a:solidFill>
                <a:latin typeface="Open Sans"/>
                <a:ea typeface="Open Sans"/>
                <a:cs typeface="Open Sans"/>
                <a:sym typeface="Open Sans"/>
              </a:rPr>
              <a:t>master</a:t>
            </a:r>
            <a:r>
              <a:rPr lang="en" sz="1800" dirty="0">
                <a:solidFill>
                  <a:schemeClr val="dk2"/>
                </a:solidFill>
                <a:latin typeface="Open Sans"/>
                <a:ea typeface="Open Sans"/>
                <a:cs typeface="Open Sans"/>
                <a:sym typeface="Open Sans"/>
              </a:rPr>
              <a:t> list.</a:t>
            </a:r>
          </a:p>
          <a:p>
            <a:pPr lvl="0" rtl="0">
              <a:spcBef>
                <a:spcPts val="0"/>
              </a:spcBef>
              <a:buNone/>
            </a:pPr>
            <a:endParaRPr dirty="0">
              <a:latin typeface="Open Sans"/>
              <a:ea typeface="Open Sans"/>
              <a:cs typeface="Open Sans"/>
              <a:sym typeface="Open Sans"/>
            </a:endParaRPr>
          </a:p>
        </p:txBody>
      </p:sp>
      <p:sp>
        <p:nvSpPr>
          <p:cNvPr id="119" name="Shape 119"/>
          <p:cNvSpPr/>
          <p:nvPr/>
        </p:nvSpPr>
        <p:spPr>
          <a:xfrm>
            <a:off x="2947875" y="2661175"/>
            <a:ext cx="621300" cy="386700"/>
          </a:xfrm>
          <a:prstGeom prst="rightArrow">
            <a:avLst>
              <a:gd name="adj1" fmla="val 50000"/>
              <a:gd name="adj2" fmla="val 50000"/>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7" name="Text Placeholder 2">
            <a:extLst>
              <a:ext uri="{FF2B5EF4-FFF2-40B4-BE49-F238E27FC236}">
                <a16:creationId xmlns:a16="http://schemas.microsoft.com/office/drawing/2014/main" xmlns="" id="{4DAEDDA0-2B9B-454A-ACCF-0EE4B9928C42}"/>
              </a:ext>
            </a:extLst>
          </p:cNvPr>
          <p:cNvSpPr>
            <a:spLocks noGrp="1"/>
          </p:cNvSpPr>
          <p:nvPr>
            <p:ph type="body" idx="1"/>
          </p:nvPr>
        </p:nvSpPr>
        <p:spPr>
          <a:xfrm>
            <a:off x="183089" y="3993333"/>
            <a:ext cx="8385260" cy="811092"/>
          </a:xfrm>
        </p:spPr>
        <p:txBody>
          <a:bodyPr/>
          <a:lstStyle/>
          <a:p>
            <a:pPr>
              <a:lnSpc>
                <a:spcPct val="100000"/>
              </a:lnSpc>
              <a:spcAft>
                <a:spcPts val="1200"/>
              </a:spcAft>
              <a:buNone/>
            </a:pPr>
            <a:r>
              <a:rPr lang="en-US" b="1" dirty="0">
                <a:solidFill>
                  <a:srgbClr val="FF0000"/>
                </a:solidFill>
              </a:rPr>
              <a:t>Facilitator Note: This is slide 1 for </a:t>
            </a:r>
            <a:r>
              <a:rPr lang="en-US" b="1" dirty="0" err="1">
                <a:solidFill>
                  <a:srgbClr val="FF0000"/>
                </a:solidFill>
              </a:rPr>
              <a:t>CoCs</a:t>
            </a:r>
            <a:r>
              <a:rPr lang="en-US" b="1" dirty="0">
                <a:solidFill>
                  <a:srgbClr val="FF0000"/>
                </a:solidFill>
              </a:rPr>
              <a:t> in which victim-service provider is assessment partner.</a:t>
            </a:r>
          </a:p>
        </p:txBody>
      </p:sp>
      <p:sp>
        <p:nvSpPr>
          <p:cNvPr id="9" name="Shape 205"/>
          <p:cNvSpPr txBox="1">
            <a:spLocks/>
          </p:cNvSpPr>
          <p:nvPr/>
        </p:nvSpPr>
        <p:spPr>
          <a:xfrm>
            <a:off x="406950" y="311675"/>
            <a:ext cx="8520600" cy="7074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ct val="100000"/>
              <a:buFont typeface="PT Sans Narrow"/>
              <a:buNone/>
              <a:defRPr sz="3600" b="1" i="0" u="none" strike="noStrike" cap="none">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pPr>
              <a:spcBef>
                <a:spcPts val="600"/>
              </a:spcBef>
              <a:spcAft>
                <a:spcPts val="600"/>
              </a:spcAft>
            </a:pPr>
            <a:r>
              <a:rPr lang="en" sz="3500">
                <a:solidFill>
                  <a:srgbClr val="4C367E"/>
                </a:solidFill>
                <a:latin typeface="Calibri" panose="020F0502020204030204" pitchFamily="34" charset="0"/>
              </a:rPr>
              <a:t>Domestic Violence…</a:t>
            </a:r>
            <a:endParaRPr lang="en" sz="3500" dirty="0">
              <a:solidFill>
                <a:srgbClr val="FF0000"/>
              </a:solidFill>
              <a:latin typeface="Calibri" panose="020F0502020204030204" pitchFamily="34" charset="0"/>
            </a:endParaRPr>
          </a:p>
        </p:txBody>
      </p:sp>
      <p:sp>
        <p:nvSpPr>
          <p:cNvPr id="10" name="Shape 206"/>
          <p:cNvSpPr txBox="1">
            <a:spLocks/>
          </p:cNvSpPr>
          <p:nvPr/>
        </p:nvSpPr>
        <p:spPr>
          <a:xfrm>
            <a:off x="436912" y="840943"/>
            <a:ext cx="8520600" cy="630812"/>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Font typeface="Open Sans"/>
              <a:buChar char="●"/>
              <a:defRPr sz="1800" b="0" i="0" u="none" strike="noStrike" cap="none">
                <a:solidFill>
                  <a:schemeClr val="dk2"/>
                </a:solidFill>
                <a:latin typeface="Open Sans"/>
                <a:ea typeface="Open Sans"/>
                <a:cs typeface="Open Sans"/>
                <a:sym typeface="Open Sans"/>
              </a:defRPr>
            </a:lvl1pPr>
            <a:lvl2pPr marR="0" lvl="1"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9pPr>
          </a:lstStyle>
          <a:p>
            <a:pPr>
              <a:lnSpc>
                <a:spcPct val="100000"/>
              </a:lnSpc>
              <a:spcBef>
                <a:spcPts val="600"/>
              </a:spcBef>
              <a:spcAft>
                <a:spcPts val="600"/>
              </a:spcAft>
              <a:buFont typeface="Open Sans"/>
              <a:buNone/>
            </a:pPr>
            <a:r>
              <a:rPr lang="en-US" sz="2500" b="1" dirty="0">
                <a:solidFill>
                  <a:srgbClr val="E76D09"/>
                </a:solidFill>
                <a:latin typeface="Calibri" panose="020F0502020204030204" pitchFamily="34" charset="0"/>
              </a:rPr>
              <a:t>Procedures:</a:t>
            </a:r>
          </a:p>
        </p:txBody>
      </p:sp>
    </p:spTree>
    <p:extLst>
      <p:ext uri="{BB962C8B-B14F-4D97-AF65-F5344CB8AC3E}">
        <p14:creationId xmlns:p14="http://schemas.microsoft.com/office/powerpoint/2010/main" val="1602935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5" name="Shape 125" descr="Image result for stick figure"/>
          <p:cNvPicPr preferRelativeResize="0"/>
          <p:nvPr/>
        </p:nvPicPr>
        <p:blipFill>
          <a:blip r:embed="rId3">
            <a:alphaModFix/>
          </a:blip>
          <a:stretch>
            <a:fillRect/>
          </a:stretch>
        </p:blipFill>
        <p:spPr>
          <a:xfrm>
            <a:off x="1077925" y="1278587"/>
            <a:ext cx="621224" cy="1124124"/>
          </a:xfrm>
          <a:prstGeom prst="rect">
            <a:avLst/>
          </a:prstGeom>
          <a:noFill/>
          <a:ln>
            <a:noFill/>
          </a:ln>
        </p:spPr>
      </p:pic>
      <p:sp>
        <p:nvSpPr>
          <p:cNvPr id="126" name="Shape 126"/>
          <p:cNvSpPr txBox="1"/>
          <p:nvPr/>
        </p:nvSpPr>
        <p:spPr>
          <a:xfrm>
            <a:off x="475700" y="2387425"/>
            <a:ext cx="2073300" cy="1025078"/>
          </a:xfrm>
          <a:prstGeom prst="rect">
            <a:avLst/>
          </a:prstGeom>
          <a:solidFill>
            <a:schemeClr val="dk1"/>
          </a:solid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sz="1800" dirty="0">
                <a:solidFill>
                  <a:schemeClr val="dk2"/>
                </a:solidFill>
                <a:latin typeface="Open Sans"/>
                <a:ea typeface="Open Sans"/>
                <a:cs typeface="Open Sans"/>
                <a:sym typeface="Open Sans"/>
              </a:rPr>
              <a:t>Enters </a:t>
            </a:r>
            <a:r>
              <a:rPr lang="en" sz="1800" dirty="0">
                <a:solidFill>
                  <a:srgbClr val="FF0000"/>
                </a:solidFill>
                <a:latin typeface="Open Sans"/>
                <a:ea typeface="Open Sans"/>
                <a:cs typeface="Open Sans"/>
                <a:sym typeface="Open Sans"/>
              </a:rPr>
              <a:t>insert non-victim service provider</a:t>
            </a:r>
            <a:r>
              <a:rPr lang="en" sz="1800" dirty="0">
                <a:solidFill>
                  <a:schemeClr val="dk2"/>
                </a:solidFill>
                <a:latin typeface="Open Sans"/>
                <a:ea typeface="Open Sans"/>
                <a:cs typeface="Open Sans"/>
                <a:sym typeface="Open Sans"/>
              </a:rPr>
              <a:t>.</a:t>
            </a:r>
          </a:p>
          <a:p>
            <a:pPr lvl="0" rtl="0">
              <a:spcBef>
                <a:spcPts val="0"/>
              </a:spcBef>
              <a:buNone/>
            </a:pPr>
            <a:endParaRPr dirty="0">
              <a:latin typeface="Open Sans"/>
              <a:ea typeface="Open Sans"/>
              <a:cs typeface="Open Sans"/>
              <a:sym typeface="Open Sans"/>
            </a:endParaRPr>
          </a:p>
        </p:txBody>
      </p:sp>
      <p:sp>
        <p:nvSpPr>
          <p:cNvPr id="127" name="Shape 127"/>
          <p:cNvSpPr txBox="1"/>
          <p:nvPr/>
        </p:nvSpPr>
        <p:spPr>
          <a:xfrm>
            <a:off x="2940550" y="1777500"/>
            <a:ext cx="2817000" cy="2289000"/>
          </a:xfrm>
          <a:prstGeom prst="rect">
            <a:avLst/>
          </a:prstGeom>
          <a:solidFill>
            <a:schemeClr val="dk1"/>
          </a:solid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sz="1800" dirty="0">
                <a:solidFill>
                  <a:schemeClr val="dk2"/>
                </a:solidFill>
                <a:latin typeface="Open Sans"/>
                <a:ea typeface="Open Sans"/>
                <a:cs typeface="Open Sans"/>
                <a:sym typeface="Open Sans"/>
              </a:rPr>
              <a:t>If person discloses </a:t>
            </a:r>
            <a:r>
              <a:rPr lang="en" sz="1800" dirty="0" smtClean="0">
                <a:solidFill>
                  <a:schemeClr val="dk2"/>
                </a:solidFill>
                <a:latin typeface="Open Sans"/>
                <a:ea typeface="Open Sans"/>
                <a:cs typeface="Open Sans"/>
                <a:sym typeface="Open Sans"/>
              </a:rPr>
              <a:t>they are currently fleeing DV/SV</a:t>
            </a:r>
            <a:r>
              <a:rPr lang="en" sz="1800" dirty="0">
                <a:solidFill>
                  <a:schemeClr val="dk2"/>
                </a:solidFill>
                <a:latin typeface="Open Sans"/>
                <a:ea typeface="Open Sans"/>
                <a:cs typeface="Open Sans"/>
                <a:sym typeface="Open Sans"/>
              </a:rPr>
              <a:t>, they’re asked if they’d like to complete Housing Assessment with </a:t>
            </a:r>
            <a:r>
              <a:rPr lang="en" sz="1800" dirty="0">
                <a:solidFill>
                  <a:srgbClr val="FF0000"/>
                </a:solidFill>
                <a:latin typeface="Open Sans"/>
                <a:ea typeface="Open Sans"/>
                <a:cs typeface="Open Sans"/>
                <a:sym typeface="Open Sans"/>
              </a:rPr>
              <a:t>victim-service provider name</a:t>
            </a:r>
            <a:r>
              <a:rPr lang="en" sz="1800" dirty="0">
                <a:solidFill>
                  <a:schemeClr val="dk2"/>
                </a:solidFill>
                <a:latin typeface="Open Sans"/>
                <a:ea typeface="Open Sans"/>
                <a:cs typeface="Open Sans"/>
                <a:sym typeface="Open Sans"/>
              </a:rPr>
              <a:t>.</a:t>
            </a:r>
          </a:p>
          <a:p>
            <a:pPr lvl="0" rtl="0">
              <a:spcBef>
                <a:spcPts val="0"/>
              </a:spcBef>
              <a:buNone/>
            </a:pPr>
            <a:endParaRPr dirty="0">
              <a:latin typeface="Open Sans"/>
              <a:ea typeface="Open Sans"/>
              <a:cs typeface="Open Sans"/>
              <a:sym typeface="Open Sans"/>
            </a:endParaRPr>
          </a:p>
        </p:txBody>
      </p:sp>
      <p:sp>
        <p:nvSpPr>
          <p:cNvPr id="128" name="Shape 128"/>
          <p:cNvSpPr/>
          <p:nvPr/>
        </p:nvSpPr>
        <p:spPr>
          <a:xfrm>
            <a:off x="2319250" y="2604025"/>
            <a:ext cx="621300" cy="386700"/>
          </a:xfrm>
          <a:prstGeom prst="rightArrow">
            <a:avLst>
              <a:gd name="adj1" fmla="val 50000"/>
              <a:gd name="adj2" fmla="val 50000"/>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29" name="Shape 129"/>
          <p:cNvSpPr/>
          <p:nvPr/>
        </p:nvSpPr>
        <p:spPr>
          <a:xfrm rot="-1587">
            <a:off x="5641124" y="1916167"/>
            <a:ext cx="649800" cy="480900"/>
          </a:xfrm>
          <a:prstGeom prst="rightArrow">
            <a:avLst>
              <a:gd name="adj1" fmla="val 50000"/>
              <a:gd name="adj2" fmla="val 50000"/>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30" name="Shape 130"/>
          <p:cNvSpPr/>
          <p:nvPr/>
        </p:nvSpPr>
        <p:spPr>
          <a:xfrm rot="-1661">
            <a:off x="5675849" y="3293199"/>
            <a:ext cx="621000" cy="480900"/>
          </a:xfrm>
          <a:prstGeom prst="rightArrow">
            <a:avLst>
              <a:gd name="adj1" fmla="val 50000"/>
              <a:gd name="adj2" fmla="val 50000"/>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31" name="Shape 131"/>
          <p:cNvSpPr txBox="1"/>
          <p:nvPr/>
        </p:nvSpPr>
        <p:spPr>
          <a:xfrm>
            <a:off x="5698952" y="1928637"/>
            <a:ext cx="1022999" cy="4446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sz="1800" b="1">
                <a:solidFill>
                  <a:schemeClr val="dk2"/>
                </a:solidFill>
                <a:latin typeface="Open Sans"/>
                <a:ea typeface="Open Sans"/>
                <a:cs typeface="Open Sans"/>
                <a:sym typeface="Open Sans"/>
              </a:rPr>
              <a:t>Yes</a:t>
            </a:r>
          </a:p>
          <a:p>
            <a:pPr lvl="0" rtl="0">
              <a:spcBef>
                <a:spcPts val="0"/>
              </a:spcBef>
              <a:buNone/>
            </a:pPr>
            <a:endParaRPr>
              <a:latin typeface="Open Sans"/>
              <a:ea typeface="Open Sans"/>
              <a:cs typeface="Open Sans"/>
              <a:sym typeface="Open Sans"/>
            </a:endParaRPr>
          </a:p>
        </p:txBody>
      </p:sp>
      <p:sp>
        <p:nvSpPr>
          <p:cNvPr id="132" name="Shape 132"/>
          <p:cNvSpPr txBox="1"/>
          <p:nvPr/>
        </p:nvSpPr>
        <p:spPr>
          <a:xfrm rot="1072">
            <a:off x="5717317" y="3280983"/>
            <a:ext cx="962100" cy="5832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sz="1800" b="1">
                <a:solidFill>
                  <a:schemeClr val="dk2"/>
                </a:solidFill>
                <a:latin typeface="Open Sans"/>
                <a:ea typeface="Open Sans"/>
                <a:cs typeface="Open Sans"/>
                <a:sym typeface="Open Sans"/>
              </a:rPr>
              <a:t>No</a:t>
            </a:r>
          </a:p>
          <a:p>
            <a:pPr lvl="0" rtl="0">
              <a:spcBef>
                <a:spcPts val="0"/>
              </a:spcBef>
              <a:buNone/>
            </a:pPr>
            <a:endParaRPr>
              <a:latin typeface="Open Sans"/>
              <a:ea typeface="Open Sans"/>
              <a:cs typeface="Open Sans"/>
              <a:sym typeface="Open Sans"/>
            </a:endParaRPr>
          </a:p>
        </p:txBody>
      </p:sp>
      <p:sp>
        <p:nvSpPr>
          <p:cNvPr id="133" name="Shape 133"/>
          <p:cNvSpPr txBox="1"/>
          <p:nvPr/>
        </p:nvSpPr>
        <p:spPr>
          <a:xfrm>
            <a:off x="6312700" y="1400275"/>
            <a:ext cx="2599200" cy="1401600"/>
          </a:xfrm>
          <a:prstGeom prst="rect">
            <a:avLst/>
          </a:prstGeom>
          <a:solidFill>
            <a:schemeClr val="dk1"/>
          </a:solidFill>
          <a:ln w="9525" cap="flat" cmpd="sng">
            <a:solidFill>
              <a:schemeClr val="lt2"/>
            </a:solidFill>
            <a:prstDash val="solid"/>
            <a:round/>
            <a:headEnd type="none" w="med" len="med"/>
            <a:tailEnd type="none" w="med" len="med"/>
          </a:ln>
        </p:spPr>
        <p:txBody>
          <a:bodyPr wrap="square" lIns="91425" tIns="91425" rIns="91425" bIns="91425" anchor="t" anchorCtr="0">
            <a:noAutofit/>
          </a:bodyPr>
          <a:lstStyle/>
          <a:p>
            <a:pPr lvl="0" rtl="0">
              <a:lnSpc>
                <a:spcPct val="115000"/>
              </a:lnSpc>
              <a:spcBef>
                <a:spcPts val="0"/>
              </a:spcBef>
              <a:spcAft>
                <a:spcPts val="1600"/>
              </a:spcAft>
              <a:buNone/>
            </a:pPr>
            <a:r>
              <a:rPr lang="en" sz="1800" dirty="0">
                <a:solidFill>
                  <a:schemeClr val="dk2"/>
                </a:solidFill>
                <a:latin typeface="Open Sans"/>
                <a:ea typeface="Open Sans"/>
                <a:cs typeface="Open Sans"/>
                <a:sym typeface="Open Sans"/>
              </a:rPr>
              <a:t>Survivor provided with soft referral to </a:t>
            </a:r>
            <a:r>
              <a:rPr lang="en" sz="1800" dirty="0">
                <a:solidFill>
                  <a:srgbClr val="FF0000"/>
                </a:solidFill>
                <a:latin typeface="Open Sans"/>
                <a:ea typeface="Open Sans"/>
                <a:cs typeface="Open Sans"/>
                <a:sym typeface="Open Sans"/>
              </a:rPr>
              <a:t>insert victim-service provider </a:t>
            </a:r>
            <a:r>
              <a:rPr lang="en" sz="1800" dirty="0">
                <a:solidFill>
                  <a:schemeClr val="dk2"/>
                </a:solidFill>
                <a:latin typeface="Open Sans"/>
                <a:ea typeface="Open Sans"/>
                <a:cs typeface="Open Sans"/>
                <a:sym typeface="Open Sans"/>
              </a:rPr>
              <a:t>to do Assessment.</a:t>
            </a:r>
          </a:p>
          <a:p>
            <a:pPr lvl="0" rtl="0">
              <a:spcBef>
                <a:spcPts val="0"/>
              </a:spcBef>
              <a:buNone/>
            </a:pPr>
            <a:endParaRPr dirty="0">
              <a:latin typeface="Open Sans"/>
              <a:ea typeface="Open Sans"/>
              <a:cs typeface="Open Sans"/>
              <a:sym typeface="Open Sans"/>
            </a:endParaRPr>
          </a:p>
        </p:txBody>
      </p:sp>
      <p:sp>
        <p:nvSpPr>
          <p:cNvPr id="134" name="Shape 134"/>
          <p:cNvSpPr txBox="1"/>
          <p:nvPr/>
        </p:nvSpPr>
        <p:spPr>
          <a:xfrm>
            <a:off x="6343525" y="3012762"/>
            <a:ext cx="2406600" cy="1401600"/>
          </a:xfrm>
          <a:prstGeom prst="rect">
            <a:avLst/>
          </a:prstGeom>
          <a:solidFill>
            <a:schemeClr val="dk1"/>
          </a:solid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sz="1800" dirty="0">
                <a:solidFill>
                  <a:schemeClr val="dk2"/>
                </a:solidFill>
                <a:latin typeface="Open Sans"/>
                <a:ea typeface="Open Sans"/>
                <a:cs typeface="Open Sans"/>
                <a:sym typeface="Open Sans"/>
              </a:rPr>
              <a:t>Survivor completes Assessment with </a:t>
            </a:r>
            <a:r>
              <a:rPr lang="en" sz="1800" dirty="0">
                <a:solidFill>
                  <a:srgbClr val="FF0000"/>
                </a:solidFill>
                <a:latin typeface="Open Sans"/>
                <a:ea typeface="Open Sans"/>
                <a:cs typeface="Open Sans"/>
                <a:sym typeface="Open Sans"/>
              </a:rPr>
              <a:t>insert non-victim service provider</a:t>
            </a:r>
            <a:r>
              <a:rPr lang="en" sz="1800" dirty="0">
                <a:solidFill>
                  <a:schemeClr val="dk2"/>
                </a:solidFill>
                <a:latin typeface="Open Sans"/>
                <a:ea typeface="Open Sans"/>
                <a:cs typeface="Open Sans"/>
                <a:sym typeface="Open Sans"/>
              </a:rPr>
              <a:t>.</a:t>
            </a:r>
          </a:p>
          <a:p>
            <a:pPr lvl="0" rtl="0">
              <a:spcBef>
                <a:spcPts val="0"/>
              </a:spcBef>
              <a:buNone/>
            </a:pPr>
            <a:endParaRPr dirty="0">
              <a:latin typeface="Open Sans"/>
              <a:ea typeface="Open Sans"/>
              <a:cs typeface="Open Sans"/>
              <a:sym typeface="Open Sans"/>
            </a:endParaRPr>
          </a:p>
        </p:txBody>
      </p:sp>
      <p:sp>
        <p:nvSpPr>
          <p:cNvPr id="2" name="Rectangle 1"/>
          <p:cNvSpPr/>
          <p:nvPr/>
        </p:nvSpPr>
        <p:spPr>
          <a:xfrm>
            <a:off x="127261" y="4239028"/>
            <a:ext cx="6163774" cy="523220"/>
          </a:xfrm>
          <a:prstGeom prst="rect">
            <a:avLst/>
          </a:prstGeom>
        </p:spPr>
        <p:txBody>
          <a:bodyPr wrap="square">
            <a:spAutoFit/>
          </a:bodyPr>
          <a:lstStyle/>
          <a:p>
            <a:pPr>
              <a:spcAft>
                <a:spcPts val="1200"/>
              </a:spcAft>
            </a:pPr>
            <a:r>
              <a:rPr lang="en-US" b="1" dirty="0">
                <a:solidFill>
                  <a:srgbClr val="FF0000"/>
                </a:solidFill>
              </a:rPr>
              <a:t>Facilitator Note: This is slide 2 for </a:t>
            </a:r>
            <a:r>
              <a:rPr lang="en-US" b="1" dirty="0" err="1">
                <a:solidFill>
                  <a:srgbClr val="FF0000"/>
                </a:solidFill>
              </a:rPr>
              <a:t>CoCs</a:t>
            </a:r>
            <a:r>
              <a:rPr lang="en-US" b="1" dirty="0">
                <a:solidFill>
                  <a:srgbClr val="FF0000"/>
                </a:solidFill>
              </a:rPr>
              <a:t> in which victim-service provider is assessment partner.</a:t>
            </a:r>
          </a:p>
        </p:txBody>
      </p:sp>
      <p:sp>
        <p:nvSpPr>
          <p:cNvPr id="15" name="Shape 205"/>
          <p:cNvSpPr txBox="1">
            <a:spLocks noGrp="1"/>
          </p:cNvSpPr>
          <p:nvPr>
            <p:ph type="title"/>
          </p:nvPr>
        </p:nvSpPr>
        <p:spPr>
          <a:xfrm>
            <a:off x="406950" y="31167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sz="3500" dirty="0">
                <a:solidFill>
                  <a:srgbClr val="4C367E"/>
                </a:solidFill>
                <a:latin typeface="Calibri" panose="020F0502020204030204" pitchFamily="34" charset="0"/>
              </a:rPr>
              <a:t>Domestic Violence…</a:t>
            </a:r>
            <a:endParaRPr lang="en" sz="3500" dirty="0">
              <a:solidFill>
                <a:srgbClr val="FF0000"/>
              </a:solidFill>
              <a:latin typeface="Calibri" panose="020F0502020204030204" pitchFamily="34" charset="0"/>
            </a:endParaRPr>
          </a:p>
        </p:txBody>
      </p:sp>
      <p:sp>
        <p:nvSpPr>
          <p:cNvPr id="16" name="Shape 206"/>
          <p:cNvSpPr txBox="1">
            <a:spLocks/>
          </p:cNvSpPr>
          <p:nvPr/>
        </p:nvSpPr>
        <p:spPr>
          <a:xfrm>
            <a:off x="436912" y="840943"/>
            <a:ext cx="8520600" cy="630812"/>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Font typeface="Open Sans"/>
              <a:buChar char="●"/>
              <a:defRPr sz="1800" b="0" i="0" u="none" strike="noStrike" cap="none">
                <a:solidFill>
                  <a:schemeClr val="dk2"/>
                </a:solidFill>
                <a:latin typeface="Open Sans"/>
                <a:ea typeface="Open Sans"/>
                <a:cs typeface="Open Sans"/>
                <a:sym typeface="Open Sans"/>
              </a:defRPr>
            </a:lvl1pPr>
            <a:lvl2pPr marR="0" lvl="1"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9pPr>
          </a:lstStyle>
          <a:p>
            <a:pPr>
              <a:lnSpc>
                <a:spcPct val="100000"/>
              </a:lnSpc>
              <a:spcBef>
                <a:spcPts val="600"/>
              </a:spcBef>
              <a:spcAft>
                <a:spcPts val="600"/>
              </a:spcAft>
              <a:buFont typeface="Open Sans"/>
              <a:buNone/>
            </a:pPr>
            <a:r>
              <a:rPr lang="en-US" sz="2500" b="1" dirty="0">
                <a:solidFill>
                  <a:srgbClr val="E76D09"/>
                </a:solidFill>
                <a:latin typeface="Calibri" panose="020F0502020204030204" pitchFamily="34" charset="0"/>
              </a:rPr>
              <a:t>Procedures:</a:t>
            </a:r>
          </a:p>
        </p:txBody>
      </p:sp>
    </p:spTree>
    <p:extLst>
      <p:ext uri="{BB962C8B-B14F-4D97-AF65-F5344CB8AC3E}">
        <p14:creationId xmlns:p14="http://schemas.microsoft.com/office/powerpoint/2010/main" val="704077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0" name="Shape 140" descr="Image result for stick figure"/>
          <p:cNvPicPr preferRelativeResize="0"/>
          <p:nvPr/>
        </p:nvPicPr>
        <p:blipFill>
          <a:blip r:embed="rId3">
            <a:alphaModFix/>
          </a:blip>
          <a:stretch>
            <a:fillRect/>
          </a:stretch>
        </p:blipFill>
        <p:spPr>
          <a:xfrm>
            <a:off x="743400" y="1320451"/>
            <a:ext cx="621224" cy="1124124"/>
          </a:xfrm>
          <a:prstGeom prst="rect">
            <a:avLst/>
          </a:prstGeom>
          <a:noFill/>
          <a:ln>
            <a:noFill/>
          </a:ln>
        </p:spPr>
      </p:pic>
      <p:sp>
        <p:nvSpPr>
          <p:cNvPr id="141" name="Shape 141"/>
          <p:cNvSpPr txBox="1"/>
          <p:nvPr/>
        </p:nvSpPr>
        <p:spPr>
          <a:xfrm>
            <a:off x="234000" y="2444575"/>
            <a:ext cx="2073300" cy="1015062"/>
          </a:xfrm>
          <a:prstGeom prst="rect">
            <a:avLst/>
          </a:prstGeom>
          <a:solidFill>
            <a:schemeClr val="dk1"/>
          </a:solid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sz="1800" dirty="0">
                <a:solidFill>
                  <a:schemeClr val="dk2"/>
                </a:solidFill>
                <a:latin typeface="Open Sans"/>
                <a:ea typeface="Open Sans"/>
                <a:cs typeface="Open Sans"/>
                <a:sym typeface="Open Sans"/>
              </a:rPr>
              <a:t>Enters </a:t>
            </a:r>
            <a:r>
              <a:rPr lang="en" sz="1800" dirty="0">
                <a:solidFill>
                  <a:srgbClr val="FF0000"/>
                </a:solidFill>
                <a:latin typeface="Open Sans"/>
                <a:ea typeface="Open Sans"/>
                <a:cs typeface="Open Sans"/>
                <a:sym typeface="Open Sans"/>
              </a:rPr>
              <a:t>insert</a:t>
            </a:r>
            <a:r>
              <a:rPr lang="en" sz="1800" dirty="0">
                <a:solidFill>
                  <a:schemeClr val="dk2"/>
                </a:solidFill>
                <a:latin typeface="Open Sans"/>
                <a:ea typeface="Open Sans"/>
                <a:cs typeface="Open Sans"/>
                <a:sym typeface="Open Sans"/>
              </a:rPr>
              <a:t> </a:t>
            </a:r>
            <a:r>
              <a:rPr lang="en" sz="1800" dirty="0">
                <a:solidFill>
                  <a:srgbClr val="FF0000"/>
                </a:solidFill>
                <a:latin typeface="Open Sans"/>
                <a:ea typeface="Open Sans"/>
                <a:cs typeface="Open Sans"/>
                <a:sym typeface="Open Sans"/>
              </a:rPr>
              <a:t>victim-</a:t>
            </a:r>
            <a:br>
              <a:rPr lang="en" sz="1800" dirty="0">
                <a:solidFill>
                  <a:srgbClr val="FF0000"/>
                </a:solidFill>
                <a:latin typeface="Open Sans"/>
                <a:ea typeface="Open Sans"/>
                <a:cs typeface="Open Sans"/>
                <a:sym typeface="Open Sans"/>
              </a:rPr>
            </a:br>
            <a:r>
              <a:rPr lang="en" sz="1800" dirty="0">
                <a:solidFill>
                  <a:srgbClr val="FF0000"/>
                </a:solidFill>
                <a:latin typeface="Open Sans"/>
                <a:ea typeface="Open Sans"/>
                <a:cs typeface="Open Sans"/>
                <a:sym typeface="Open Sans"/>
              </a:rPr>
              <a:t>service provider</a:t>
            </a:r>
            <a:r>
              <a:rPr lang="en" sz="1800" dirty="0">
                <a:solidFill>
                  <a:schemeClr val="dk2"/>
                </a:solidFill>
                <a:latin typeface="Open Sans"/>
                <a:ea typeface="Open Sans"/>
                <a:cs typeface="Open Sans"/>
                <a:sym typeface="Open Sans"/>
              </a:rPr>
              <a:t>. </a:t>
            </a:r>
          </a:p>
          <a:p>
            <a:pPr lvl="0" rtl="0">
              <a:spcBef>
                <a:spcPts val="0"/>
              </a:spcBef>
              <a:buNone/>
            </a:pPr>
            <a:endParaRPr dirty="0">
              <a:latin typeface="Open Sans"/>
              <a:ea typeface="Open Sans"/>
              <a:cs typeface="Open Sans"/>
              <a:sym typeface="Open Sans"/>
            </a:endParaRPr>
          </a:p>
        </p:txBody>
      </p:sp>
      <p:sp>
        <p:nvSpPr>
          <p:cNvPr id="142" name="Shape 142"/>
          <p:cNvSpPr txBox="1"/>
          <p:nvPr/>
        </p:nvSpPr>
        <p:spPr>
          <a:xfrm>
            <a:off x="2767387" y="1648525"/>
            <a:ext cx="3220500" cy="2412000"/>
          </a:xfrm>
          <a:prstGeom prst="rect">
            <a:avLst/>
          </a:prstGeom>
          <a:solidFill>
            <a:schemeClr val="dk1"/>
          </a:solid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sz="1800" dirty="0">
                <a:solidFill>
                  <a:schemeClr val="dk2"/>
                </a:solidFill>
                <a:latin typeface="Open Sans"/>
                <a:ea typeface="Open Sans"/>
                <a:cs typeface="Open Sans"/>
                <a:sym typeface="Open Sans"/>
              </a:rPr>
              <a:t>Survivor completes Referral Form with </a:t>
            </a:r>
            <a:r>
              <a:rPr lang="en" sz="1800" dirty="0">
                <a:solidFill>
                  <a:srgbClr val="FF0000"/>
                </a:solidFill>
                <a:latin typeface="Open Sans"/>
                <a:ea typeface="Open Sans"/>
                <a:cs typeface="Open Sans"/>
                <a:sym typeface="Open Sans"/>
              </a:rPr>
              <a:t>victim-service provider</a:t>
            </a:r>
            <a:r>
              <a:rPr lang="en" sz="1800" dirty="0">
                <a:solidFill>
                  <a:schemeClr val="dk2"/>
                </a:solidFill>
                <a:latin typeface="Open Sans"/>
                <a:ea typeface="Open Sans"/>
                <a:cs typeface="Open Sans"/>
                <a:sym typeface="Open Sans"/>
              </a:rPr>
              <a:t>, who then sends referral form to assessment partner of client’s choice, with unique ID attached to form. </a:t>
            </a:r>
          </a:p>
          <a:p>
            <a:pPr lvl="0" rtl="0">
              <a:spcBef>
                <a:spcPts val="0"/>
              </a:spcBef>
              <a:buNone/>
            </a:pPr>
            <a:endParaRPr dirty="0">
              <a:latin typeface="Open Sans"/>
              <a:ea typeface="Open Sans"/>
              <a:cs typeface="Open Sans"/>
              <a:sym typeface="Open Sans"/>
            </a:endParaRPr>
          </a:p>
        </p:txBody>
      </p:sp>
      <p:sp>
        <p:nvSpPr>
          <p:cNvPr id="143" name="Shape 143"/>
          <p:cNvSpPr/>
          <p:nvPr/>
        </p:nvSpPr>
        <p:spPr>
          <a:xfrm>
            <a:off x="2109675" y="2661175"/>
            <a:ext cx="621300" cy="386700"/>
          </a:xfrm>
          <a:prstGeom prst="rightArrow">
            <a:avLst>
              <a:gd name="adj1" fmla="val 50000"/>
              <a:gd name="adj2" fmla="val 50000"/>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44" name="Shape 144"/>
          <p:cNvSpPr/>
          <p:nvPr/>
        </p:nvSpPr>
        <p:spPr>
          <a:xfrm>
            <a:off x="5868075" y="2661175"/>
            <a:ext cx="579900" cy="386700"/>
          </a:xfrm>
          <a:prstGeom prst="rightArrow">
            <a:avLst>
              <a:gd name="adj1" fmla="val 50000"/>
              <a:gd name="adj2" fmla="val 50000"/>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45" name="Shape 145"/>
          <p:cNvSpPr txBox="1"/>
          <p:nvPr/>
        </p:nvSpPr>
        <p:spPr>
          <a:xfrm>
            <a:off x="6448000" y="1471755"/>
            <a:ext cx="2405700" cy="2588770"/>
          </a:xfrm>
          <a:prstGeom prst="rect">
            <a:avLst/>
          </a:prstGeom>
          <a:solidFill>
            <a:schemeClr val="dk1"/>
          </a:solidFill>
          <a:ln>
            <a:noFill/>
          </a:ln>
        </p:spPr>
        <p:txBody>
          <a:bodyPr wrap="square" lIns="91425" tIns="91425" rIns="91425" bIns="91425" anchor="t" anchorCtr="0">
            <a:noAutofit/>
          </a:bodyPr>
          <a:lstStyle/>
          <a:p>
            <a:pPr lvl="0" rtl="0">
              <a:spcBef>
                <a:spcPts val="0"/>
              </a:spcBef>
              <a:buNone/>
            </a:pPr>
            <a:r>
              <a:rPr lang="en" sz="1800" dirty="0">
                <a:solidFill>
                  <a:schemeClr val="dk2"/>
                </a:solidFill>
                <a:latin typeface="Open Sans"/>
                <a:ea typeface="Open Sans"/>
                <a:cs typeface="Open Sans"/>
                <a:sym typeface="Open Sans"/>
              </a:rPr>
              <a:t>Housing Assessment is completed with assessment partner, who </a:t>
            </a:r>
            <a:r>
              <a:rPr lang="en-US" sz="1800" dirty="0">
                <a:solidFill>
                  <a:schemeClr val="dk2"/>
                </a:solidFill>
                <a:latin typeface="Open Sans"/>
                <a:ea typeface="Open Sans"/>
                <a:cs typeface="Open Sans"/>
                <a:sym typeface="Open Sans"/>
              </a:rPr>
              <a:t>places client on Master List or sends unique ID and score</a:t>
            </a:r>
            <a:r>
              <a:rPr lang="en" sz="1800" dirty="0">
                <a:solidFill>
                  <a:schemeClr val="dk2"/>
                </a:solidFill>
                <a:latin typeface="Open Sans"/>
                <a:ea typeface="Open Sans"/>
                <a:cs typeface="Open Sans"/>
                <a:sym typeface="Open Sans"/>
              </a:rPr>
              <a:t> to </a:t>
            </a:r>
            <a:r>
              <a:rPr lang="en" sz="1800" dirty="0">
                <a:solidFill>
                  <a:srgbClr val="FF0000"/>
                </a:solidFill>
                <a:latin typeface="Open Sans"/>
                <a:ea typeface="Open Sans"/>
                <a:cs typeface="Open Sans"/>
                <a:sym typeface="Open Sans"/>
              </a:rPr>
              <a:t>Lead Agency Name</a:t>
            </a:r>
            <a:r>
              <a:rPr lang="en" sz="1800" dirty="0">
                <a:solidFill>
                  <a:schemeClr val="dk2"/>
                </a:solidFill>
                <a:latin typeface="Open Sans"/>
                <a:ea typeface="Open Sans"/>
                <a:cs typeface="Open Sans"/>
                <a:sym typeface="Open Sans"/>
              </a:rPr>
              <a:t> for </a:t>
            </a:r>
            <a:r>
              <a:rPr lang="en-US" sz="1800" dirty="0">
                <a:solidFill>
                  <a:schemeClr val="dk2"/>
                </a:solidFill>
                <a:latin typeface="Open Sans"/>
                <a:ea typeface="Open Sans"/>
                <a:cs typeface="Open Sans"/>
                <a:sym typeface="Open Sans"/>
              </a:rPr>
              <a:t>master</a:t>
            </a:r>
            <a:r>
              <a:rPr lang="en" sz="1800" dirty="0">
                <a:solidFill>
                  <a:schemeClr val="dk2"/>
                </a:solidFill>
                <a:latin typeface="Open Sans"/>
                <a:ea typeface="Open Sans"/>
                <a:cs typeface="Open Sans"/>
                <a:sym typeface="Open Sans"/>
              </a:rPr>
              <a:t> list.</a:t>
            </a:r>
          </a:p>
        </p:txBody>
      </p:sp>
      <p:sp>
        <p:nvSpPr>
          <p:cNvPr id="2" name="Rectangle 1"/>
          <p:cNvSpPr/>
          <p:nvPr/>
        </p:nvSpPr>
        <p:spPr>
          <a:xfrm>
            <a:off x="481387" y="4295015"/>
            <a:ext cx="7550250" cy="523220"/>
          </a:xfrm>
          <a:prstGeom prst="rect">
            <a:avLst/>
          </a:prstGeom>
        </p:spPr>
        <p:txBody>
          <a:bodyPr wrap="square">
            <a:spAutoFit/>
          </a:bodyPr>
          <a:lstStyle/>
          <a:p>
            <a:pPr>
              <a:spcAft>
                <a:spcPts val="1200"/>
              </a:spcAft>
            </a:pPr>
            <a:r>
              <a:rPr lang="en-US" b="1" dirty="0">
                <a:solidFill>
                  <a:srgbClr val="FF0000"/>
                </a:solidFill>
              </a:rPr>
              <a:t>Facilitator Note: This is slide 1 for </a:t>
            </a:r>
            <a:r>
              <a:rPr lang="en-US" b="1" dirty="0" err="1">
                <a:solidFill>
                  <a:srgbClr val="FF0000"/>
                </a:solidFill>
              </a:rPr>
              <a:t>CoCs</a:t>
            </a:r>
            <a:r>
              <a:rPr lang="en-US" b="1" dirty="0">
                <a:solidFill>
                  <a:srgbClr val="FF0000"/>
                </a:solidFill>
              </a:rPr>
              <a:t> in which the victim-service provider is a referral partner.</a:t>
            </a:r>
          </a:p>
        </p:txBody>
      </p:sp>
      <p:sp>
        <p:nvSpPr>
          <p:cNvPr id="11" name="Shape 205"/>
          <p:cNvSpPr txBox="1">
            <a:spLocks noGrp="1"/>
          </p:cNvSpPr>
          <p:nvPr>
            <p:ph type="title"/>
          </p:nvPr>
        </p:nvSpPr>
        <p:spPr>
          <a:xfrm>
            <a:off x="406950" y="31167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sz="3500" dirty="0">
                <a:solidFill>
                  <a:srgbClr val="4C367E"/>
                </a:solidFill>
                <a:latin typeface="Calibri" panose="020F0502020204030204" pitchFamily="34" charset="0"/>
              </a:rPr>
              <a:t>Domestic Violence…</a:t>
            </a:r>
            <a:endParaRPr lang="en" sz="3500" dirty="0">
              <a:solidFill>
                <a:srgbClr val="FF0000"/>
              </a:solidFill>
              <a:latin typeface="Calibri" panose="020F0502020204030204" pitchFamily="34" charset="0"/>
            </a:endParaRPr>
          </a:p>
        </p:txBody>
      </p:sp>
      <p:sp>
        <p:nvSpPr>
          <p:cNvPr id="12" name="Shape 206"/>
          <p:cNvSpPr txBox="1">
            <a:spLocks/>
          </p:cNvSpPr>
          <p:nvPr/>
        </p:nvSpPr>
        <p:spPr>
          <a:xfrm>
            <a:off x="436912" y="840943"/>
            <a:ext cx="8520600" cy="630812"/>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Font typeface="Open Sans"/>
              <a:buChar char="●"/>
              <a:defRPr sz="1800" b="0" i="0" u="none" strike="noStrike" cap="none">
                <a:solidFill>
                  <a:schemeClr val="dk2"/>
                </a:solidFill>
                <a:latin typeface="Open Sans"/>
                <a:ea typeface="Open Sans"/>
                <a:cs typeface="Open Sans"/>
                <a:sym typeface="Open Sans"/>
              </a:defRPr>
            </a:lvl1pPr>
            <a:lvl2pPr marR="0" lvl="1"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9pPr>
          </a:lstStyle>
          <a:p>
            <a:pPr>
              <a:lnSpc>
                <a:spcPct val="100000"/>
              </a:lnSpc>
              <a:spcBef>
                <a:spcPts val="600"/>
              </a:spcBef>
              <a:spcAft>
                <a:spcPts val="600"/>
              </a:spcAft>
              <a:buFont typeface="Open Sans"/>
              <a:buNone/>
            </a:pPr>
            <a:r>
              <a:rPr lang="en-US" sz="2500" b="1" dirty="0">
                <a:solidFill>
                  <a:srgbClr val="E76D09"/>
                </a:solidFill>
                <a:latin typeface="Calibri" panose="020F0502020204030204" pitchFamily="34" charset="0"/>
              </a:rPr>
              <a:t>Procedures:</a:t>
            </a:r>
          </a:p>
        </p:txBody>
      </p:sp>
    </p:spTree>
    <p:extLst>
      <p:ext uri="{BB962C8B-B14F-4D97-AF65-F5344CB8AC3E}">
        <p14:creationId xmlns:p14="http://schemas.microsoft.com/office/powerpoint/2010/main" val="2303951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5727025" y="1811175"/>
            <a:ext cx="621300" cy="386700"/>
          </a:xfrm>
          <a:prstGeom prst="rightArrow">
            <a:avLst>
              <a:gd name="adj1" fmla="val 50000"/>
              <a:gd name="adj2" fmla="val 50000"/>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51" name="Shape 151"/>
          <p:cNvSpPr/>
          <p:nvPr/>
        </p:nvSpPr>
        <p:spPr>
          <a:xfrm>
            <a:off x="1023850" y="2832625"/>
            <a:ext cx="621300" cy="386700"/>
          </a:xfrm>
          <a:prstGeom prst="rightArrow">
            <a:avLst>
              <a:gd name="adj1" fmla="val 50000"/>
              <a:gd name="adj2" fmla="val 50000"/>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pic>
        <p:nvPicPr>
          <p:cNvPr id="153" name="Shape 153" descr="Image result for stick figure"/>
          <p:cNvPicPr preferRelativeResize="0"/>
          <p:nvPr/>
        </p:nvPicPr>
        <p:blipFill>
          <a:blip r:embed="rId3">
            <a:alphaModFix/>
          </a:blip>
          <a:stretch>
            <a:fillRect/>
          </a:stretch>
        </p:blipFill>
        <p:spPr>
          <a:xfrm>
            <a:off x="312250" y="1290024"/>
            <a:ext cx="621224" cy="1124124"/>
          </a:xfrm>
          <a:prstGeom prst="rect">
            <a:avLst/>
          </a:prstGeom>
          <a:noFill/>
          <a:ln>
            <a:noFill/>
          </a:ln>
        </p:spPr>
      </p:pic>
      <p:sp>
        <p:nvSpPr>
          <p:cNvPr id="154" name="Shape 154"/>
          <p:cNvSpPr txBox="1"/>
          <p:nvPr/>
        </p:nvSpPr>
        <p:spPr>
          <a:xfrm>
            <a:off x="170900" y="2387425"/>
            <a:ext cx="1114200" cy="1202100"/>
          </a:xfrm>
          <a:prstGeom prst="rect">
            <a:avLst/>
          </a:prstGeom>
          <a:solidFill>
            <a:schemeClr val="dk1"/>
          </a:solid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dirty="0">
                <a:solidFill>
                  <a:schemeClr val="dk2"/>
                </a:solidFill>
                <a:latin typeface="Open Sans"/>
                <a:ea typeface="Open Sans"/>
                <a:cs typeface="Open Sans"/>
                <a:sym typeface="Open Sans"/>
              </a:rPr>
              <a:t>Enters </a:t>
            </a:r>
            <a:r>
              <a:rPr lang="en" dirty="0">
                <a:solidFill>
                  <a:srgbClr val="FF0000"/>
                </a:solidFill>
                <a:latin typeface="Open Sans"/>
                <a:ea typeface="Open Sans"/>
                <a:cs typeface="Open Sans"/>
                <a:sym typeface="Open Sans"/>
              </a:rPr>
              <a:t>insert</a:t>
            </a:r>
            <a:r>
              <a:rPr lang="en" dirty="0">
                <a:solidFill>
                  <a:schemeClr val="dk2"/>
                </a:solidFill>
                <a:latin typeface="Open Sans"/>
                <a:ea typeface="Open Sans"/>
                <a:cs typeface="Open Sans"/>
                <a:sym typeface="Open Sans"/>
              </a:rPr>
              <a:t> </a:t>
            </a:r>
            <a:r>
              <a:rPr lang="en" dirty="0">
                <a:solidFill>
                  <a:srgbClr val="FF0000"/>
                </a:solidFill>
                <a:latin typeface="Open Sans"/>
                <a:ea typeface="Open Sans"/>
                <a:cs typeface="Open Sans"/>
                <a:sym typeface="Open Sans"/>
              </a:rPr>
              <a:t>non-victim service provider</a:t>
            </a:r>
            <a:r>
              <a:rPr lang="en" dirty="0">
                <a:solidFill>
                  <a:schemeClr val="dk2"/>
                </a:solidFill>
                <a:latin typeface="Open Sans"/>
                <a:ea typeface="Open Sans"/>
                <a:cs typeface="Open Sans"/>
                <a:sym typeface="Open Sans"/>
              </a:rPr>
              <a:t>.</a:t>
            </a:r>
          </a:p>
          <a:p>
            <a:pPr lvl="0" rtl="0">
              <a:spcBef>
                <a:spcPts val="0"/>
              </a:spcBef>
              <a:buNone/>
            </a:pPr>
            <a:endParaRPr dirty="0">
              <a:latin typeface="Open Sans"/>
              <a:ea typeface="Open Sans"/>
              <a:cs typeface="Open Sans"/>
              <a:sym typeface="Open Sans"/>
            </a:endParaRPr>
          </a:p>
        </p:txBody>
      </p:sp>
      <p:sp>
        <p:nvSpPr>
          <p:cNvPr id="155" name="Shape 155"/>
          <p:cNvSpPr/>
          <p:nvPr/>
        </p:nvSpPr>
        <p:spPr>
          <a:xfrm rot="-1587">
            <a:off x="3453219" y="2211348"/>
            <a:ext cx="649800" cy="405600"/>
          </a:xfrm>
          <a:prstGeom prst="rightArrow">
            <a:avLst>
              <a:gd name="adj1" fmla="val 50000"/>
              <a:gd name="adj2" fmla="val 50000"/>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56" name="Shape 156"/>
          <p:cNvSpPr/>
          <p:nvPr/>
        </p:nvSpPr>
        <p:spPr>
          <a:xfrm rot="-3320">
            <a:off x="3542189" y="3234983"/>
            <a:ext cx="621300" cy="386699"/>
          </a:xfrm>
          <a:prstGeom prst="rightArrow">
            <a:avLst>
              <a:gd name="adj1" fmla="val 50000"/>
              <a:gd name="adj2" fmla="val 50000"/>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57" name="Shape 157"/>
          <p:cNvSpPr txBox="1"/>
          <p:nvPr/>
        </p:nvSpPr>
        <p:spPr>
          <a:xfrm rot="1072">
            <a:off x="3674492" y="3241158"/>
            <a:ext cx="962100" cy="583199"/>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b="1">
                <a:solidFill>
                  <a:schemeClr val="dk2"/>
                </a:solidFill>
                <a:latin typeface="Open Sans"/>
                <a:ea typeface="Open Sans"/>
                <a:cs typeface="Open Sans"/>
                <a:sym typeface="Open Sans"/>
              </a:rPr>
              <a:t>No</a:t>
            </a:r>
          </a:p>
          <a:p>
            <a:pPr lvl="0" rtl="0">
              <a:spcBef>
                <a:spcPts val="0"/>
              </a:spcBef>
              <a:buNone/>
            </a:pPr>
            <a:endParaRPr>
              <a:latin typeface="Open Sans"/>
              <a:ea typeface="Open Sans"/>
              <a:cs typeface="Open Sans"/>
              <a:sym typeface="Open Sans"/>
            </a:endParaRPr>
          </a:p>
        </p:txBody>
      </p:sp>
      <p:sp>
        <p:nvSpPr>
          <p:cNvPr id="158" name="Shape 158"/>
          <p:cNvSpPr txBox="1"/>
          <p:nvPr/>
        </p:nvSpPr>
        <p:spPr>
          <a:xfrm>
            <a:off x="4133725" y="1273925"/>
            <a:ext cx="1898100" cy="1612500"/>
          </a:xfrm>
          <a:prstGeom prst="rect">
            <a:avLst/>
          </a:prstGeom>
          <a:solidFill>
            <a:schemeClr val="dk1"/>
          </a:solid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dirty="0">
                <a:solidFill>
                  <a:schemeClr val="dk2"/>
                </a:solidFill>
                <a:latin typeface="Open Sans"/>
                <a:ea typeface="Open Sans"/>
                <a:cs typeface="Open Sans"/>
                <a:sym typeface="Open Sans"/>
              </a:rPr>
              <a:t>Survivor is provided with a soft referral to the </a:t>
            </a:r>
            <a:r>
              <a:rPr lang="en" dirty="0">
                <a:solidFill>
                  <a:srgbClr val="FF0000"/>
                </a:solidFill>
                <a:latin typeface="Open Sans"/>
                <a:ea typeface="Open Sans"/>
                <a:cs typeface="Open Sans"/>
                <a:sym typeface="Open Sans"/>
              </a:rPr>
              <a:t>victim-service</a:t>
            </a:r>
            <a:br>
              <a:rPr lang="en" dirty="0">
                <a:solidFill>
                  <a:srgbClr val="FF0000"/>
                </a:solidFill>
                <a:latin typeface="Open Sans"/>
                <a:ea typeface="Open Sans"/>
                <a:cs typeface="Open Sans"/>
                <a:sym typeface="Open Sans"/>
              </a:rPr>
            </a:br>
            <a:r>
              <a:rPr lang="en" dirty="0">
                <a:solidFill>
                  <a:srgbClr val="FF0000"/>
                </a:solidFill>
                <a:latin typeface="Open Sans"/>
                <a:ea typeface="Open Sans"/>
                <a:cs typeface="Open Sans"/>
                <a:sym typeface="Open Sans"/>
              </a:rPr>
              <a:t>provider</a:t>
            </a:r>
            <a:r>
              <a:rPr lang="en" dirty="0">
                <a:solidFill>
                  <a:schemeClr val="dk2"/>
                </a:solidFill>
                <a:latin typeface="Open Sans"/>
                <a:ea typeface="Open Sans"/>
                <a:cs typeface="Open Sans"/>
                <a:sym typeface="Open Sans"/>
              </a:rPr>
              <a:t> to complete referral form.</a:t>
            </a:r>
          </a:p>
        </p:txBody>
      </p:sp>
      <p:sp>
        <p:nvSpPr>
          <p:cNvPr id="159" name="Shape 159"/>
          <p:cNvSpPr txBox="1"/>
          <p:nvPr/>
        </p:nvSpPr>
        <p:spPr>
          <a:xfrm>
            <a:off x="4133725" y="3181025"/>
            <a:ext cx="1898100" cy="1805754"/>
          </a:xfrm>
          <a:prstGeom prst="rect">
            <a:avLst/>
          </a:prstGeom>
          <a:solidFill>
            <a:schemeClr val="dk1"/>
          </a:solid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dirty="0">
                <a:solidFill>
                  <a:schemeClr val="dk2"/>
                </a:solidFill>
                <a:latin typeface="Open Sans"/>
                <a:ea typeface="Open Sans"/>
                <a:cs typeface="Open Sans"/>
                <a:sym typeface="Open Sans"/>
              </a:rPr>
              <a:t>Survivor completes referral form with </a:t>
            </a:r>
            <a:r>
              <a:rPr lang="en" dirty="0">
                <a:solidFill>
                  <a:srgbClr val="FF0000"/>
                </a:solidFill>
                <a:latin typeface="Open Sans"/>
                <a:ea typeface="Open Sans"/>
                <a:cs typeface="Open Sans"/>
                <a:sym typeface="Open Sans"/>
              </a:rPr>
              <a:t>non-victim service provider </a:t>
            </a:r>
            <a:r>
              <a:rPr lang="en" dirty="0">
                <a:solidFill>
                  <a:schemeClr val="dk2"/>
                </a:solidFill>
                <a:latin typeface="Open Sans"/>
                <a:ea typeface="Open Sans"/>
                <a:cs typeface="Open Sans"/>
                <a:sym typeface="Open Sans"/>
              </a:rPr>
              <a:t>and is assessed or referred to assessment partner.</a:t>
            </a:r>
          </a:p>
          <a:p>
            <a:pPr lvl="0" rtl="0">
              <a:spcBef>
                <a:spcPts val="0"/>
              </a:spcBef>
              <a:buNone/>
            </a:pPr>
            <a:endParaRPr dirty="0">
              <a:latin typeface="Open Sans"/>
              <a:ea typeface="Open Sans"/>
              <a:cs typeface="Open Sans"/>
              <a:sym typeface="Open Sans"/>
            </a:endParaRPr>
          </a:p>
        </p:txBody>
      </p:sp>
      <p:sp>
        <p:nvSpPr>
          <p:cNvPr id="160" name="Shape 160"/>
          <p:cNvSpPr txBox="1"/>
          <p:nvPr/>
        </p:nvSpPr>
        <p:spPr>
          <a:xfrm>
            <a:off x="6348325" y="3481225"/>
            <a:ext cx="1608600" cy="1202100"/>
          </a:xfrm>
          <a:prstGeom prst="rect">
            <a:avLst/>
          </a:prstGeom>
          <a:solidFill>
            <a:schemeClr val="dk1"/>
          </a:solid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dirty="0">
                <a:solidFill>
                  <a:schemeClr val="dk2"/>
                </a:solidFill>
                <a:latin typeface="Open Sans"/>
                <a:ea typeface="Open Sans"/>
                <a:cs typeface="Open Sans"/>
                <a:sym typeface="Open Sans"/>
              </a:rPr>
              <a:t>Assessment completed with </a:t>
            </a:r>
            <a:r>
              <a:rPr lang="en" dirty="0">
                <a:solidFill>
                  <a:srgbClr val="FF0000"/>
                </a:solidFill>
                <a:latin typeface="Open Sans"/>
                <a:ea typeface="Open Sans"/>
                <a:cs typeface="Open Sans"/>
                <a:sym typeface="Open Sans"/>
              </a:rPr>
              <a:t>non-victim service provider</a:t>
            </a:r>
            <a:r>
              <a:rPr lang="en" dirty="0">
                <a:solidFill>
                  <a:schemeClr val="dk2"/>
                </a:solidFill>
                <a:latin typeface="Open Sans"/>
                <a:ea typeface="Open Sans"/>
                <a:cs typeface="Open Sans"/>
                <a:sym typeface="Open Sans"/>
              </a:rPr>
              <a:t>.</a:t>
            </a:r>
          </a:p>
          <a:p>
            <a:pPr lvl="0" rtl="0">
              <a:spcBef>
                <a:spcPts val="0"/>
              </a:spcBef>
              <a:buNone/>
            </a:pPr>
            <a:endParaRPr dirty="0">
              <a:latin typeface="Open Sans"/>
              <a:ea typeface="Open Sans"/>
              <a:cs typeface="Open Sans"/>
              <a:sym typeface="Open Sans"/>
            </a:endParaRPr>
          </a:p>
        </p:txBody>
      </p:sp>
      <p:sp>
        <p:nvSpPr>
          <p:cNvPr id="161" name="Shape 161"/>
          <p:cNvSpPr/>
          <p:nvPr/>
        </p:nvSpPr>
        <p:spPr>
          <a:xfrm>
            <a:off x="5727025" y="3793925"/>
            <a:ext cx="621300" cy="386700"/>
          </a:xfrm>
          <a:prstGeom prst="rightArrow">
            <a:avLst>
              <a:gd name="adj1" fmla="val 50000"/>
              <a:gd name="adj2" fmla="val 50000"/>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62" name="Shape 162"/>
          <p:cNvSpPr txBox="1"/>
          <p:nvPr/>
        </p:nvSpPr>
        <p:spPr>
          <a:xfrm>
            <a:off x="6348325" y="1273925"/>
            <a:ext cx="2568300" cy="1685400"/>
          </a:xfrm>
          <a:prstGeom prst="rect">
            <a:avLst/>
          </a:prstGeom>
          <a:solidFill>
            <a:schemeClr val="dk1"/>
          </a:solid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dirty="0">
                <a:solidFill>
                  <a:schemeClr val="dk2"/>
                </a:solidFill>
                <a:latin typeface="Open Sans"/>
                <a:ea typeface="Open Sans"/>
                <a:cs typeface="Open Sans"/>
                <a:sym typeface="Open Sans"/>
              </a:rPr>
              <a:t>Survivor completes Referral Form with victim-service provider, who sends referral form to assessment partner of client’s choice, with unique ID attached to form. </a:t>
            </a:r>
          </a:p>
          <a:p>
            <a:pPr lvl="0" rtl="0">
              <a:spcBef>
                <a:spcPts val="0"/>
              </a:spcBef>
              <a:buNone/>
            </a:pPr>
            <a:endParaRPr dirty="0">
              <a:latin typeface="Open Sans"/>
              <a:ea typeface="Open Sans"/>
              <a:cs typeface="Open Sans"/>
              <a:sym typeface="Open Sans"/>
            </a:endParaRPr>
          </a:p>
        </p:txBody>
      </p:sp>
      <p:sp>
        <p:nvSpPr>
          <p:cNvPr id="163" name="Shape 163"/>
          <p:cNvSpPr txBox="1"/>
          <p:nvPr/>
        </p:nvSpPr>
        <p:spPr>
          <a:xfrm>
            <a:off x="1612350" y="2102725"/>
            <a:ext cx="2112000" cy="1612500"/>
          </a:xfrm>
          <a:prstGeom prst="rect">
            <a:avLst/>
          </a:prstGeom>
          <a:solidFill>
            <a:schemeClr val="dk1"/>
          </a:solid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dirty="0">
                <a:solidFill>
                  <a:schemeClr val="dk2"/>
                </a:solidFill>
                <a:latin typeface="Open Sans"/>
                <a:ea typeface="Open Sans"/>
                <a:cs typeface="Open Sans"/>
                <a:sym typeface="Open Sans"/>
              </a:rPr>
              <a:t>If person discloses </a:t>
            </a:r>
            <a:r>
              <a:rPr lang="en" dirty="0" smtClean="0">
                <a:solidFill>
                  <a:schemeClr val="dk2"/>
                </a:solidFill>
                <a:latin typeface="Open Sans"/>
                <a:ea typeface="Open Sans"/>
                <a:cs typeface="Open Sans"/>
                <a:sym typeface="Open Sans"/>
              </a:rPr>
              <a:t>they’re fleeing </a:t>
            </a:r>
            <a:r>
              <a:rPr lang="en" dirty="0" smtClean="0">
                <a:solidFill>
                  <a:schemeClr val="dk2"/>
                </a:solidFill>
                <a:latin typeface="Open Sans"/>
                <a:ea typeface="Open Sans"/>
                <a:cs typeface="Open Sans"/>
                <a:sym typeface="Open Sans"/>
              </a:rPr>
              <a:t>DV/SV</a:t>
            </a:r>
            <a:r>
              <a:rPr lang="en" dirty="0">
                <a:solidFill>
                  <a:schemeClr val="dk2"/>
                </a:solidFill>
                <a:latin typeface="Open Sans"/>
                <a:ea typeface="Open Sans"/>
                <a:cs typeface="Open Sans"/>
                <a:sym typeface="Open Sans"/>
              </a:rPr>
              <a:t>, they’re asked if they’d like to complete referral form with </a:t>
            </a:r>
            <a:r>
              <a:rPr lang="en" dirty="0">
                <a:solidFill>
                  <a:srgbClr val="FF0000"/>
                </a:solidFill>
                <a:latin typeface="Open Sans"/>
                <a:ea typeface="Open Sans"/>
                <a:cs typeface="Open Sans"/>
                <a:sym typeface="Open Sans"/>
              </a:rPr>
              <a:t>victim-service provider</a:t>
            </a:r>
            <a:r>
              <a:rPr lang="en" dirty="0">
                <a:solidFill>
                  <a:schemeClr val="dk2"/>
                </a:solidFill>
                <a:latin typeface="Open Sans"/>
                <a:ea typeface="Open Sans"/>
                <a:cs typeface="Open Sans"/>
                <a:sym typeface="Open Sans"/>
              </a:rPr>
              <a:t>.</a:t>
            </a:r>
          </a:p>
          <a:p>
            <a:pPr lvl="0" rtl="0">
              <a:spcBef>
                <a:spcPts val="0"/>
              </a:spcBef>
              <a:buNone/>
            </a:pPr>
            <a:endParaRPr dirty="0">
              <a:latin typeface="Open Sans"/>
              <a:ea typeface="Open Sans"/>
              <a:cs typeface="Open Sans"/>
              <a:sym typeface="Open Sans"/>
            </a:endParaRPr>
          </a:p>
        </p:txBody>
      </p:sp>
      <p:sp>
        <p:nvSpPr>
          <p:cNvPr id="164" name="Shape 164"/>
          <p:cNvSpPr txBox="1"/>
          <p:nvPr/>
        </p:nvSpPr>
        <p:spPr>
          <a:xfrm>
            <a:off x="3591327" y="2203637"/>
            <a:ext cx="1023000" cy="4446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600"/>
              </a:spcAft>
              <a:buNone/>
            </a:pPr>
            <a:r>
              <a:rPr lang="en" b="1">
                <a:solidFill>
                  <a:schemeClr val="dk2"/>
                </a:solidFill>
                <a:latin typeface="Open Sans"/>
                <a:ea typeface="Open Sans"/>
                <a:cs typeface="Open Sans"/>
                <a:sym typeface="Open Sans"/>
              </a:rPr>
              <a:t>Yes</a:t>
            </a:r>
          </a:p>
          <a:p>
            <a:pPr lvl="0" rtl="0">
              <a:spcBef>
                <a:spcPts val="0"/>
              </a:spcBef>
              <a:buNone/>
            </a:pPr>
            <a:endParaRPr>
              <a:latin typeface="Open Sans"/>
              <a:ea typeface="Open Sans"/>
              <a:cs typeface="Open Sans"/>
              <a:sym typeface="Open Sans"/>
            </a:endParaRPr>
          </a:p>
        </p:txBody>
      </p:sp>
      <p:sp>
        <p:nvSpPr>
          <p:cNvPr id="2" name="Rectangle 1"/>
          <p:cNvSpPr/>
          <p:nvPr/>
        </p:nvSpPr>
        <p:spPr>
          <a:xfrm>
            <a:off x="64683" y="4175971"/>
            <a:ext cx="4038430" cy="738664"/>
          </a:xfrm>
          <a:prstGeom prst="rect">
            <a:avLst/>
          </a:prstGeom>
        </p:spPr>
        <p:txBody>
          <a:bodyPr wrap="square">
            <a:spAutoFit/>
          </a:bodyPr>
          <a:lstStyle/>
          <a:p>
            <a:pPr>
              <a:spcAft>
                <a:spcPts val="1200"/>
              </a:spcAft>
            </a:pPr>
            <a:r>
              <a:rPr lang="en-US" b="1" dirty="0">
                <a:solidFill>
                  <a:srgbClr val="FF0000"/>
                </a:solidFill>
              </a:rPr>
              <a:t>Facilitator Note: This is slide 2 for </a:t>
            </a:r>
            <a:r>
              <a:rPr lang="en-US" b="1" dirty="0" err="1">
                <a:solidFill>
                  <a:srgbClr val="FF0000"/>
                </a:solidFill>
              </a:rPr>
              <a:t>CoCs</a:t>
            </a:r>
            <a:r>
              <a:rPr lang="en-US" b="1" dirty="0">
                <a:solidFill>
                  <a:srgbClr val="FF0000"/>
                </a:solidFill>
              </a:rPr>
              <a:t> in which victim-service provider is referral partner.</a:t>
            </a:r>
          </a:p>
        </p:txBody>
      </p:sp>
      <p:sp>
        <p:nvSpPr>
          <p:cNvPr id="19" name="Shape 205"/>
          <p:cNvSpPr txBox="1">
            <a:spLocks noGrp="1"/>
          </p:cNvSpPr>
          <p:nvPr>
            <p:ph type="title"/>
          </p:nvPr>
        </p:nvSpPr>
        <p:spPr>
          <a:xfrm>
            <a:off x="406950" y="31167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sz="3500" dirty="0">
                <a:solidFill>
                  <a:srgbClr val="4C367E"/>
                </a:solidFill>
                <a:latin typeface="Calibri" panose="020F0502020204030204" pitchFamily="34" charset="0"/>
              </a:rPr>
              <a:t>Domestic Violence…</a:t>
            </a:r>
            <a:endParaRPr lang="en" sz="3500" dirty="0">
              <a:solidFill>
                <a:srgbClr val="FF0000"/>
              </a:solidFill>
              <a:latin typeface="Calibri" panose="020F0502020204030204" pitchFamily="34" charset="0"/>
            </a:endParaRPr>
          </a:p>
        </p:txBody>
      </p:sp>
      <p:sp>
        <p:nvSpPr>
          <p:cNvPr id="20" name="Shape 206"/>
          <p:cNvSpPr txBox="1">
            <a:spLocks/>
          </p:cNvSpPr>
          <p:nvPr/>
        </p:nvSpPr>
        <p:spPr>
          <a:xfrm>
            <a:off x="436912" y="840943"/>
            <a:ext cx="8520600" cy="630812"/>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Font typeface="Open Sans"/>
              <a:buChar char="●"/>
              <a:defRPr sz="1800" b="0" i="0" u="none" strike="noStrike" cap="none">
                <a:solidFill>
                  <a:schemeClr val="dk2"/>
                </a:solidFill>
                <a:latin typeface="Open Sans"/>
                <a:ea typeface="Open Sans"/>
                <a:cs typeface="Open Sans"/>
                <a:sym typeface="Open Sans"/>
              </a:defRPr>
            </a:lvl1pPr>
            <a:lvl2pPr marR="0" lvl="1"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2pPr>
            <a:lvl3pPr marR="0" lvl="2"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3pPr>
            <a:lvl4pPr marR="0" lvl="3"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4pPr>
            <a:lvl5pPr marR="0" lvl="4"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5pPr>
            <a:lvl6pPr marR="0" lvl="5"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6pPr>
            <a:lvl7pPr marR="0" lvl="6"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7pPr>
            <a:lvl8pPr marR="0" lvl="7"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8pPr>
            <a:lvl9pPr marR="0" lvl="8" algn="l" rtl="0">
              <a:lnSpc>
                <a:spcPct val="115000"/>
              </a:lnSpc>
              <a:spcBef>
                <a:spcPts val="0"/>
              </a:spcBef>
              <a:spcAft>
                <a:spcPts val="1600"/>
              </a:spcAft>
              <a:buClr>
                <a:schemeClr val="dk2"/>
              </a:buClr>
              <a:buFont typeface="Open Sans"/>
              <a:buChar char="■"/>
              <a:defRPr sz="1400" b="0" i="0" u="none" strike="noStrike" cap="none">
                <a:solidFill>
                  <a:schemeClr val="dk2"/>
                </a:solidFill>
                <a:latin typeface="Open Sans"/>
                <a:ea typeface="Open Sans"/>
                <a:cs typeface="Open Sans"/>
                <a:sym typeface="Open Sans"/>
              </a:defRPr>
            </a:lvl9pPr>
          </a:lstStyle>
          <a:p>
            <a:pPr>
              <a:lnSpc>
                <a:spcPct val="100000"/>
              </a:lnSpc>
              <a:spcBef>
                <a:spcPts val="600"/>
              </a:spcBef>
              <a:spcAft>
                <a:spcPts val="600"/>
              </a:spcAft>
              <a:buFont typeface="Open Sans"/>
              <a:buNone/>
            </a:pPr>
            <a:r>
              <a:rPr lang="en-US" sz="2500" b="1" dirty="0">
                <a:solidFill>
                  <a:srgbClr val="E76D09"/>
                </a:solidFill>
                <a:latin typeface="Calibri" panose="020F0502020204030204" pitchFamily="34" charset="0"/>
              </a:rPr>
              <a:t>Procedures:</a:t>
            </a:r>
          </a:p>
        </p:txBody>
      </p:sp>
    </p:spTree>
    <p:extLst>
      <p:ext uri="{BB962C8B-B14F-4D97-AF65-F5344CB8AC3E}">
        <p14:creationId xmlns:p14="http://schemas.microsoft.com/office/powerpoint/2010/main" val="153394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What is Coordinated Entry?</a:t>
            </a:r>
          </a:p>
        </p:txBody>
      </p:sp>
      <p:sp>
        <p:nvSpPr>
          <p:cNvPr id="88" name="Shape 88"/>
          <p:cNvSpPr txBox="1">
            <a:spLocks noGrp="1"/>
          </p:cNvSpPr>
          <p:nvPr>
            <p:ph type="body" idx="1"/>
          </p:nvPr>
        </p:nvSpPr>
        <p:spPr>
          <a:xfrm>
            <a:off x="407235" y="1257917"/>
            <a:ext cx="5474951" cy="33027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sz="2300" dirty="0">
                <a:latin typeface="Open Sans" panose="020B0604020202020204" charset="0"/>
                <a:ea typeface="Open Sans" panose="020B0604020202020204" charset="0"/>
                <a:cs typeface="Open Sans" panose="020B0604020202020204" charset="0"/>
              </a:rPr>
              <a:t>Overarching goals</a:t>
            </a:r>
          </a:p>
          <a:p>
            <a:pPr marL="342900" indent="-342900">
              <a:lnSpc>
                <a:spcPct val="100000"/>
              </a:lnSpc>
              <a:spcBef>
                <a:spcPts val="600"/>
              </a:spcBef>
              <a:spcAft>
                <a:spcPts val="600"/>
              </a:spcAft>
              <a:buFont typeface="Wingdings" pitchFamily="2" charset="2"/>
              <a:buChar char="§"/>
            </a:pPr>
            <a:r>
              <a:rPr lang="en-US" sz="2300" dirty="0">
                <a:latin typeface="Open Sans" panose="020B0604020202020204" charset="0"/>
                <a:ea typeface="Open Sans" panose="020B0604020202020204" charset="0"/>
                <a:cs typeface="Open Sans" panose="020B0604020202020204" charset="0"/>
              </a:rPr>
              <a:t>Reorient system to focus on those being served</a:t>
            </a:r>
          </a:p>
          <a:p>
            <a:pPr marL="342900" indent="-342900">
              <a:lnSpc>
                <a:spcPct val="100000"/>
              </a:lnSpc>
              <a:spcBef>
                <a:spcPts val="600"/>
              </a:spcBef>
              <a:spcAft>
                <a:spcPts val="600"/>
              </a:spcAft>
              <a:buFont typeface="Wingdings" pitchFamily="2" charset="2"/>
              <a:buChar char="§"/>
            </a:pPr>
            <a:r>
              <a:rPr lang="en-US" sz="2300" dirty="0">
                <a:latin typeface="Open Sans" panose="020B0604020202020204" charset="0"/>
                <a:ea typeface="Open Sans" panose="020B0604020202020204" charset="0"/>
                <a:cs typeface="Open Sans" panose="020B0604020202020204" charset="0"/>
              </a:rPr>
              <a:t>Minimize time and frustration accessing help</a:t>
            </a:r>
          </a:p>
          <a:p>
            <a:pPr marL="342900" indent="-342900">
              <a:lnSpc>
                <a:spcPct val="100000"/>
              </a:lnSpc>
              <a:spcBef>
                <a:spcPts val="600"/>
              </a:spcBef>
              <a:spcAft>
                <a:spcPts val="600"/>
              </a:spcAft>
              <a:buFont typeface="Wingdings" pitchFamily="2" charset="2"/>
              <a:buChar char="§"/>
            </a:pPr>
            <a:r>
              <a:rPr lang="en-US" sz="2300" dirty="0">
                <a:latin typeface="Open Sans" panose="020B0604020202020204" charset="0"/>
                <a:ea typeface="Open Sans" panose="020B0604020202020204" charset="0"/>
                <a:cs typeface="Open Sans" panose="020B0604020202020204" charset="0"/>
              </a:rPr>
              <a:t>Maximize use of system resources</a:t>
            </a:r>
          </a:p>
          <a:p>
            <a:pPr marL="342900" indent="-342900">
              <a:lnSpc>
                <a:spcPct val="100000"/>
              </a:lnSpc>
              <a:spcBef>
                <a:spcPts val="600"/>
              </a:spcBef>
              <a:spcAft>
                <a:spcPts val="600"/>
              </a:spcAft>
              <a:buFont typeface="Wingdings" pitchFamily="2" charset="2"/>
              <a:buChar char="§"/>
            </a:pPr>
            <a:r>
              <a:rPr lang="en-US" sz="2300" dirty="0">
                <a:latin typeface="Open Sans" panose="020B0604020202020204" charset="0"/>
                <a:ea typeface="Open Sans" panose="020B0604020202020204" charset="0"/>
                <a:cs typeface="Open Sans" panose="020B0604020202020204" charset="0"/>
              </a:rPr>
              <a:t>Identify service gaps for planning</a:t>
            </a:r>
          </a:p>
          <a:p>
            <a:pPr lvl="0" rtl="0">
              <a:lnSpc>
                <a:spcPct val="100000"/>
              </a:lnSpc>
              <a:spcBef>
                <a:spcPts val="600"/>
              </a:spcBef>
              <a:spcAft>
                <a:spcPts val="600"/>
              </a:spcAft>
              <a:buNone/>
            </a:pPr>
            <a:endParaRPr lang="en" sz="2400" dirty="0">
              <a:latin typeface="Open Sans" panose="020B0604020202020204" charset="0"/>
              <a:ea typeface="Open Sans" panose="020B0604020202020204" charset="0"/>
              <a:cs typeface="Open Sans" panose="020B0604020202020204" charset="0"/>
            </a:endParaRPr>
          </a:p>
          <a:p>
            <a:pPr lvl="0" rtl="0">
              <a:lnSpc>
                <a:spcPct val="100000"/>
              </a:lnSpc>
              <a:spcBef>
                <a:spcPts val="600"/>
              </a:spcBef>
              <a:spcAft>
                <a:spcPts val="600"/>
              </a:spcAft>
              <a:buNone/>
            </a:pPr>
            <a:endParaRPr sz="2500" dirty="0">
              <a:latin typeface="Calibri" panose="020F0502020204030204" pitchFamily="34" charset="0"/>
            </a:endParaRPr>
          </a:p>
          <a:p>
            <a:pPr lvl="0" rtl="0">
              <a:lnSpc>
                <a:spcPct val="100000"/>
              </a:lnSpc>
              <a:spcBef>
                <a:spcPts val="600"/>
              </a:spcBef>
              <a:spcAft>
                <a:spcPts val="600"/>
              </a:spcAft>
              <a:buNone/>
            </a:pPr>
            <a:endParaRPr sz="2500" dirty="0">
              <a:latin typeface="Calibri" panose="020F0502020204030204" pitchFamily="34" charset="0"/>
            </a:endParaRPr>
          </a:p>
          <a:p>
            <a:pPr lvl="0" rtl="0">
              <a:lnSpc>
                <a:spcPct val="100000"/>
              </a:lnSpc>
              <a:spcBef>
                <a:spcPts val="600"/>
              </a:spcBef>
              <a:spcAft>
                <a:spcPts val="600"/>
              </a:spcAft>
              <a:buNone/>
            </a:pPr>
            <a:endParaRPr sz="2500" dirty="0">
              <a:latin typeface="Calibri" panose="020F0502020204030204" pitchFamily="34" charset="0"/>
            </a:endParaRPr>
          </a:p>
        </p:txBody>
      </p:sp>
      <p:pic>
        <p:nvPicPr>
          <p:cNvPr id="2" name="Picture 1">
            <a:extLst>
              <a:ext uri="{FF2B5EF4-FFF2-40B4-BE49-F238E27FC236}">
                <a16:creationId xmlns:a16="http://schemas.microsoft.com/office/drawing/2014/main" xmlns="" id="{663C4747-8199-4164-9244-051DEECC7E07}"/>
              </a:ext>
            </a:extLst>
          </p:cNvPr>
          <p:cNvPicPr>
            <a:picLocks noChangeAspect="1"/>
          </p:cNvPicPr>
          <p:nvPr/>
        </p:nvPicPr>
        <p:blipFill>
          <a:blip r:embed="rId3"/>
          <a:stretch>
            <a:fillRect/>
          </a:stretch>
        </p:blipFill>
        <p:spPr>
          <a:xfrm>
            <a:off x="5363503" y="288470"/>
            <a:ext cx="3247697" cy="4425043"/>
          </a:xfrm>
          <a:prstGeom prst="rect">
            <a:avLst/>
          </a:prstGeom>
        </p:spPr>
      </p:pic>
    </p:spTree>
    <p:extLst>
      <p:ext uri="{BB962C8B-B14F-4D97-AF65-F5344CB8AC3E}">
        <p14:creationId xmlns:p14="http://schemas.microsoft.com/office/powerpoint/2010/main" val="3513559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Emergency Shelter &amp; Coordinated Entry</a:t>
            </a:r>
          </a:p>
        </p:txBody>
      </p:sp>
      <p:sp>
        <p:nvSpPr>
          <p:cNvPr id="194" name="Shape 194"/>
          <p:cNvSpPr txBox="1">
            <a:spLocks noGrp="1"/>
          </p:cNvSpPr>
          <p:nvPr>
            <p:ph type="body" idx="1"/>
          </p:nvPr>
        </p:nvSpPr>
        <p:spPr>
          <a:xfrm>
            <a:off x="495300" y="1266324"/>
            <a:ext cx="8336999" cy="3686675"/>
          </a:xfrm>
          <a:prstGeom prst="rect">
            <a:avLst/>
          </a:prstGeom>
        </p:spPr>
        <p:txBody>
          <a:bodyPr wrap="square" lIns="91425" tIns="91425" rIns="91425" bIns="91425" anchor="t" anchorCtr="0">
            <a:noAutofit/>
          </a:bodyPr>
          <a:lstStyle/>
          <a:p>
            <a:pPr marL="114300">
              <a:lnSpc>
                <a:spcPct val="100000"/>
              </a:lnSpc>
              <a:spcBef>
                <a:spcPts val="600"/>
              </a:spcBef>
              <a:spcAft>
                <a:spcPts val="600"/>
              </a:spcAft>
              <a:buNone/>
            </a:pPr>
            <a:r>
              <a:rPr lang="en" sz="2000" b="1" i="1" u="sng" dirty="0">
                <a:solidFill>
                  <a:srgbClr val="E76D09"/>
                </a:solidFill>
                <a:latin typeface="Open Sans" panose="020B0604020202020204" charset="0"/>
                <a:ea typeface="Open Sans" panose="020B0604020202020204" charset="0"/>
                <a:cs typeface="Open Sans" panose="020B0604020202020204" charset="0"/>
              </a:rPr>
              <a:t>Coordinated Entry does not interfere with current process for </a:t>
            </a:r>
            <a:br>
              <a:rPr lang="en" sz="2000" b="1" i="1" u="sng" dirty="0">
                <a:solidFill>
                  <a:srgbClr val="E76D09"/>
                </a:solidFill>
                <a:latin typeface="Open Sans" panose="020B0604020202020204" charset="0"/>
                <a:ea typeface="Open Sans" panose="020B0604020202020204" charset="0"/>
                <a:cs typeface="Open Sans" panose="020B0604020202020204" charset="0"/>
              </a:rPr>
            </a:br>
            <a:r>
              <a:rPr lang="en" sz="2000" b="1" i="1" u="sng" dirty="0">
                <a:solidFill>
                  <a:srgbClr val="E76D09"/>
                </a:solidFill>
                <a:latin typeface="Open Sans" panose="020B0604020202020204" charset="0"/>
                <a:ea typeface="Open Sans" panose="020B0604020202020204" charset="0"/>
                <a:cs typeface="Open Sans" panose="020B0604020202020204" charset="0"/>
              </a:rPr>
              <a:t>people seeking emergency shelter.</a:t>
            </a:r>
          </a:p>
          <a:p>
            <a:pPr marL="114300" lvl="0" rtl="0">
              <a:lnSpc>
                <a:spcPct val="100000"/>
              </a:lnSpc>
              <a:spcBef>
                <a:spcPts val="600"/>
              </a:spcBef>
              <a:spcAft>
                <a:spcPts val="600"/>
              </a:spcAft>
              <a:buNone/>
            </a:pPr>
            <a:r>
              <a:rPr lang="en-US" sz="1600" dirty="0">
                <a:latin typeface="Open Sans" panose="020B0604020202020204" charset="0"/>
                <a:ea typeface="Open Sans" panose="020B0604020202020204" charset="0"/>
                <a:cs typeface="Open Sans" panose="020B0604020202020204" charset="0"/>
              </a:rPr>
              <a:t>Require w</a:t>
            </a:r>
            <a:r>
              <a:rPr lang="en" sz="1600" dirty="0">
                <a:latin typeface="Open Sans" panose="020B0604020202020204" charset="0"/>
                <a:ea typeface="Open Sans" panose="020B0604020202020204" charset="0"/>
                <a:cs typeface="Open Sans" panose="020B0604020202020204" charset="0"/>
              </a:rPr>
              <a:t>ritten protocol for coordination &amp; communication between shelter providers, </a:t>
            </a:r>
            <a:r>
              <a:rPr lang="en-US" sz="1600" dirty="0">
                <a:latin typeface="Open Sans" panose="020B0604020202020204" charset="0"/>
                <a:ea typeface="Open Sans" panose="020B0604020202020204" charset="0"/>
                <a:cs typeface="Open Sans" panose="020B0604020202020204" charset="0"/>
              </a:rPr>
              <a:t>Economic Services</a:t>
            </a:r>
            <a:r>
              <a:rPr lang="en" sz="1600" dirty="0">
                <a:latin typeface="Open Sans" panose="020B0604020202020204" charset="0"/>
                <a:ea typeface="Open Sans" panose="020B0604020202020204" charset="0"/>
                <a:cs typeface="Open Sans" panose="020B0604020202020204" charset="0"/>
              </a:rPr>
              <a:t> and 2-1-1 to streamline access:</a:t>
            </a:r>
          </a:p>
          <a:p>
            <a:pPr marL="914400" lvl="1" indent="-317500" rtl="0">
              <a:lnSpc>
                <a:spcPct val="100000"/>
              </a:lnSpc>
              <a:spcBef>
                <a:spcPts val="600"/>
              </a:spcBef>
              <a:spcAft>
                <a:spcPts val="600"/>
              </a:spcAft>
            </a:pPr>
            <a:r>
              <a:rPr lang="en" sz="1600" dirty="0">
                <a:latin typeface="Open Sans" panose="020B0604020202020204" charset="0"/>
                <a:ea typeface="Open Sans" panose="020B0604020202020204" charset="0"/>
                <a:cs typeface="Open Sans" panose="020B0604020202020204" charset="0"/>
              </a:rPr>
              <a:t>Emphasize ease of access</a:t>
            </a:r>
          </a:p>
          <a:p>
            <a:pPr marL="914400" lvl="1" indent="-317500" rtl="0">
              <a:lnSpc>
                <a:spcPct val="100000"/>
              </a:lnSpc>
              <a:spcBef>
                <a:spcPts val="600"/>
              </a:spcBef>
              <a:spcAft>
                <a:spcPts val="600"/>
              </a:spcAft>
            </a:pPr>
            <a:r>
              <a:rPr lang="en" sz="1600" dirty="0">
                <a:latin typeface="Open Sans" panose="020B0604020202020204" charset="0"/>
                <a:ea typeface="Open Sans" panose="020B0604020202020204" charset="0"/>
                <a:cs typeface="Open Sans" panose="020B0604020202020204" charset="0"/>
              </a:rPr>
              <a:t>Include: contact info for each agency, intake hours and process, shelter hours, population(s) served</a:t>
            </a:r>
          </a:p>
          <a:p>
            <a:pPr marL="914400" lvl="1" indent="-317500" rtl="0">
              <a:lnSpc>
                <a:spcPct val="100000"/>
              </a:lnSpc>
              <a:spcBef>
                <a:spcPts val="600"/>
              </a:spcBef>
              <a:spcAft>
                <a:spcPts val="600"/>
              </a:spcAft>
            </a:pPr>
            <a:r>
              <a:rPr lang="en" sz="1600" dirty="0">
                <a:latin typeface="Open Sans" panose="020B0604020202020204" charset="0"/>
                <a:ea typeface="Open Sans" panose="020B0604020202020204" charset="0"/>
                <a:cs typeface="Open Sans" panose="020B0604020202020204" charset="0"/>
              </a:rPr>
              <a:t>Protocols reviewed by </a:t>
            </a:r>
            <a:r>
              <a:rPr lang="en-US" sz="1600" dirty="0">
                <a:latin typeface="Open Sans" panose="020B0604020202020204" charset="0"/>
                <a:ea typeface="Open Sans" panose="020B0604020202020204" charset="0"/>
                <a:cs typeface="Open Sans" panose="020B0604020202020204" charset="0"/>
              </a:rPr>
              <a:t>VCEH Coordinated Entry</a:t>
            </a:r>
            <a:r>
              <a:rPr lang="en" sz="1600" dirty="0">
                <a:latin typeface="Open Sans" panose="020B0604020202020204" charset="0"/>
                <a:ea typeface="Open Sans" panose="020B0604020202020204" charset="0"/>
                <a:cs typeface="Open Sans" panose="020B0604020202020204" charset="0"/>
              </a:rPr>
              <a:t> Committee</a:t>
            </a:r>
          </a:p>
          <a:p>
            <a:pPr lvl="0" rtl="0">
              <a:lnSpc>
                <a:spcPct val="100000"/>
              </a:lnSpc>
              <a:spcBef>
                <a:spcPts val="600"/>
              </a:spcBef>
              <a:spcAft>
                <a:spcPts val="600"/>
              </a:spcAft>
              <a:buNone/>
            </a:pPr>
            <a:endParaRPr sz="1600" dirty="0">
              <a:latin typeface="Open Sans" panose="020B0604020202020204" charset="0"/>
              <a:ea typeface="Open Sans" panose="020B0604020202020204" charset="0"/>
              <a:cs typeface="Open Sans" panose="020B060402020202020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Emergency Shelter &amp; Coordinated Entry</a:t>
            </a:r>
          </a:p>
        </p:txBody>
      </p:sp>
      <p:sp>
        <p:nvSpPr>
          <p:cNvPr id="200" name="Shape 200"/>
          <p:cNvSpPr txBox="1">
            <a:spLocks noGrp="1"/>
          </p:cNvSpPr>
          <p:nvPr>
            <p:ph type="body" idx="1"/>
          </p:nvPr>
        </p:nvSpPr>
        <p:spPr>
          <a:xfrm>
            <a:off x="476250" y="1287378"/>
            <a:ext cx="8356050" cy="3197425"/>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US" sz="2000" b="1" u="sng" dirty="0">
                <a:solidFill>
                  <a:srgbClr val="E76D09"/>
                </a:solidFill>
                <a:latin typeface="Open Sans" panose="020B0604020202020204" charset="0"/>
                <a:ea typeface="Open Sans" panose="020B0604020202020204" charset="0"/>
                <a:cs typeface="Open Sans" panose="020B0604020202020204" charset="0"/>
              </a:rPr>
              <a:t>Economic Services General Assistance, </a:t>
            </a:r>
            <a:r>
              <a:rPr lang="en-US" sz="2000" b="1" u="sng" dirty="0">
                <a:solidFill>
                  <a:srgbClr val="FF0000"/>
                </a:solidFill>
                <a:latin typeface="Open Sans" panose="020B0604020202020204" charset="0"/>
                <a:ea typeface="Open Sans" panose="020B0604020202020204" charset="0"/>
                <a:cs typeface="Open Sans" panose="020B0604020202020204" charset="0"/>
              </a:rPr>
              <a:t>XXX Shelter,</a:t>
            </a:r>
            <a:r>
              <a:rPr lang="en-US" sz="2000" b="1" u="sng" dirty="0">
                <a:solidFill>
                  <a:srgbClr val="E76D09"/>
                </a:solidFill>
                <a:latin typeface="Open Sans" panose="020B0604020202020204" charset="0"/>
                <a:ea typeface="Open Sans" panose="020B0604020202020204" charset="0"/>
                <a:cs typeface="Open Sans" panose="020B0604020202020204" charset="0"/>
              </a:rPr>
              <a:t> and 2-1-1 are </a:t>
            </a:r>
            <a:r>
              <a:rPr lang="en" sz="2000" b="1" u="sng" dirty="0">
                <a:solidFill>
                  <a:srgbClr val="E76D09"/>
                </a:solidFill>
                <a:latin typeface="Open Sans" panose="020B0604020202020204" charset="0"/>
                <a:ea typeface="Open Sans" panose="020B0604020202020204" charset="0"/>
                <a:cs typeface="Open Sans" panose="020B0604020202020204" charset="0"/>
              </a:rPr>
              <a:t>Referral Partner</a:t>
            </a:r>
            <a:r>
              <a:rPr lang="en-US" sz="2000" b="1" u="sng" dirty="0">
                <a:solidFill>
                  <a:srgbClr val="E76D09"/>
                </a:solidFill>
                <a:latin typeface="Open Sans" panose="020B0604020202020204" charset="0"/>
                <a:ea typeface="Open Sans" panose="020B0604020202020204" charset="0"/>
                <a:cs typeface="Open Sans" panose="020B0604020202020204" charset="0"/>
              </a:rPr>
              <a:t>s</a:t>
            </a:r>
            <a:r>
              <a:rPr lang="en" sz="2000" b="1" u="sng" dirty="0">
                <a:solidFill>
                  <a:srgbClr val="E76D09"/>
                </a:solidFill>
                <a:latin typeface="Open Sans" panose="020B0604020202020204" charset="0"/>
                <a:ea typeface="Open Sans" panose="020B0604020202020204" charset="0"/>
                <a:cs typeface="Open Sans" panose="020B0604020202020204" charset="0"/>
              </a:rPr>
              <a:t>: </a:t>
            </a:r>
          </a:p>
          <a:p>
            <a:pPr marL="457200" indent="-342900">
              <a:lnSpc>
                <a:spcPct val="100000"/>
              </a:lnSpc>
              <a:spcBef>
                <a:spcPts val="600"/>
              </a:spcBef>
              <a:spcAft>
                <a:spcPts val="600"/>
              </a:spcAft>
            </a:pPr>
            <a:r>
              <a:rPr lang="en" sz="2000" dirty="0">
                <a:latin typeface="Open Sans" panose="020B0604020202020204" charset="0"/>
                <a:ea typeface="Open Sans" panose="020B0604020202020204" charset="0"/>
                <a:cs typeface="Open Sans" panose="020B0604020202020204" charset="0"/>
              </a:rPr>
              <a:t>Refer</a:t>
            </a:r>
            <a:r>
              <a:rPr lang="en-US" sz="2000" dirty="0">
                <a:latin typeface="Open Sans" panose="020B0604020202020204" charset="0"/>
                <a:ea typeface="Open Sans" panose="020B0604020202020204" charset="0"/>
                <a:cs typeface="Open Sans" panose="020B0604020202020204" charset="0"/>
              </a:rPr>
              <a:t>s</a:t>
            </a:r>
            <a:r>
              <a:rPr lang="en" sz="2000" dirty="0">
                <a:latin typeface="Open Sans" panose="020B0604020202020204" charset="0"/>
                <a:ea typeface="Open Sans" panose="020B0604020202020204" charset="0"/>
                <a:cs typeface="Open Sans" panose="020B0604020202020204" charset="0"/>
              </a:rPr>
              <a:t> to </a:t>
            </a:r>
            <a:r>
              <a:rPr lang="en" sz="2000" dirty="0">
                <a:solidFill>
                  <a:srgbClr val="FF0000"/>
                </a:solidFill>
                <a:latin typeface="Open Sans" panose="020B0604020202020204" charset="0"/>
                <a:ea typeface="Open Sans" panose="020B0604020202020204" charset="0"/>
                <a:cs typeface="Open Sans" panose="020B0604020202020204" charset="0"/>
              </a:rPr>
              <a:t>Lead Agency </a:t>
            </a:r>
            <a:r>
              <a:rPr lang="en" sz="2000" dirty="0">
                <a:latin typeface="Open Sans" panose="020B0604020202020204" charset="0"/>
                <a:ea typeface="Open Sans" panose="020B0604020202020204" charset="0"/>
                <a:cs typeface="Open Sans" panose="020B0604020202020204" charset="0"/>
              </a:rPr>
              <a:t>within </a:t>
            </a:r>
            <a:r>
              <a:rPr lang="en" sz="2000" b="1" dirty="0">
                <a:latin typeface="Open Sans" panose="020B0604020202020204" charset="0"/>
                <a:ea typeface="Open Sans" panose="020B0604020202020204" charset="0"/>
                <a:cs typeface="Open Sans" panose="020B0604020202020204" charset="0"/>
              </a:rPr>
              <a:t>3 calendar days</a:t>
            </a:r>
          </a:p>
          <a:p>
            <a:pPr marR="0" lvl="0" algn="l" rtl="0">
              <a:lnSpc>
                <a:spcPct val="100000"/>
              </a:lnSpc>
              <a:spcBef>
                <a:spcPts val="600"/>
              </a:spcBef>
              <a:spcAft>
                <a:spcPts val="600"/>
              </a:spcAft>
              <a:buNone/>
            </a:pPr>
            <a:r>
              <a:rPr lang="en-US" sz="2000" b="1" u="sng" dirty="0">
                <a:solidFill>
                  <a:srgbClr val="FF0000"/>
                </a:solidFill>
                <a:latin typeface="Open Sans" panose="020B0604020202020204" charset="0"/>
                <a:ea typeface="Open Sans" panose="020B0604020202020204" charset="0"/>
                <a:cs typeface="Open Sans" panose="020B0604020202020204" charset="0"/>
              </a:rPr>
              <a:t>XXXX Emergency Shelter </a:t>
            </a:r>
            <a:r>
              <a:rPr lang="en" sz="2000" b="1" u="sng" dirty="0">
                <a:solidFill>
                  <a:srgbClr val="E76D09"/>
                </a:solidFill>
                <a:latin typeface="Open Sans" panose="020B0604020202020204" charset="0"/>
                <a:ea typeface="Open Sans" panose="020B0604020202020204" charset="0"/>
                <a:cs typeface="Open Sans" panose="020B0604020202020204" charset="0"/>
              </a:rPr>
              <a:t>is an Assessment Partner:</a:t>
            </a:r>
          </a:p>
          <a:p>
            <a:pPr marL="457200" lvl="0" indent="-342900" rtl="0">
              <a:lnSpc>
                <a:spcPct val="100000"/>
              </a:lnSpc>
              <a:spcBef>
                <a:spcPts val="600"/>
              </a:spcBef>
              <a:spcAft>
                <a:spcPts val="600"/>
              </a:spcAft>
              <a:buChar char="●"/>
            </a:pPr>
            <a:r>
              <a:rPr lang="en" sz="2000" dirty="0">
                <a:latin typeface="Open Sans" panose="020B0604020202020204" charset="0"/>
                <a:ea typeface="Open Sans" panose="020B0604020202020204" charset="0"/>
                <a:cs typeface="Open Sans" panose="020B0604020202020204" charset="0"/>
              </a:rPr>
              <a:t>Provide</a:t>
            </a:r>
            <a:r>
              <a:rPr lang="en-US" sz="2000" dirty="0">
                <a:latin typeface="Open Sans" panose="020B0604020202020204" charset="0"/>
                <a:ea typeface="Open Sans" panose="020B0604020202020204" charset="0"/>
                <a:cs typeface="Open Sans" panose="020B0604020202020204" charset="0"/>
              </a:rPr>
              <a:t>s</a:t>
            </a:r>
            <a:r>
              <a:rPr lang="en" sz="2000" dirty="0">
                <a:latin typeface="Open Sans" panose="020B0604020202020204" charset="0"/>
                <a:ea typeface="Open Sans" panose="020B0604020202020204" charset="0"/>
                <a:cs typeface="Open Sans" panose="020B0604020202020204" charset="0"/>
              </a:rPr>
              <a:t> </a:t>
            </a:r>
            <a:r>
              <a:rPr lang="en-US" sz="2000" dirty="0">
                <a:latin typeface="Open Sans" panose="020B0604020202020204" charset="0"/>
                <a:ea typeface="Open Sans" panose="020B0604020202020204" charset="0"/>
                <a:cs typeface="Open Sans" panose="020B0604020202020204" charset="0"/>
              </a:rPr>
              <a:t>shelter guests</a:t>
            </a:r>
            <a:r>
              <a:rPr lang="en" sz="2000" dirty="0">
                <a:latin typeface="Open Sans" panose="020B0604020202020204" charset="0"/>
                <a:ea typeface="Open Sans" panose="020B0604020202020204" charset="0"/>
                <a:cs typeface="Open Sans" panose="020B0604020202020204" charset="0"/>
              </a:rPr>
              <a:t> with an opportunity to complete Housing Assessment within </a:t>
            </a:r>
            <a:r>
              <a:rPr lang="en" sz="2000" b="1" dirty="0">
                <a:latin typeface="Open Sans" panose="020B0604020202020204" charset="0"/>
                <a:ea typeface="Open Sans" panose="020B0604020202020204" charset="0"/>
                <a:cs typeface="Open Sans" panose="020B0604020202020204" charset="0"/>
              </a:rPr>
              <a:t>1 week of entry</a:t>
            </a:r>
          </a:p>
          <a:p>
            <a:pPr lvl="0">
              <a:lnSpc>
                <a:spcPct val="100000"/>
              </a:lnSpc>
              <a:spcBef>
                <a:spcPts val="600"/>
              </a:spcBef>
              <a:spcAft>
                <a:spcPts val="600"/>
              </a:spcAft>
              <a:buNone/>
            </a:pPr>
            <a:r>
              <a:rPr lang="en-US" sz="2000" b="1" u="sng" dirty="0">
                <a:solidFill>
                  <a:srgbClr val="FF0000"/>
                </a:solidFill>
                <a:latin typeface="Open Sans" panose="020B0604020202020204" charset="0"/>
                <a:ea typeface="Open Sans" panose="020B0604020202020204" charset="0"/>
                <a:cs typeface="Open Sans" panose="020B0604020202020204" charset="0"/>
              </a:rPr>
              <a:t>XXXX Emergency Shelter </a:t>
            </a:r>
            <a:r>
              <a:rPr lang="en" sz="2000" b="1" u="sng" dirty="0">
                <a:solidFill>
                  <a:srgbClr val="E76D09"/>
                </a:solidFill>
                <a:latin typeface="Open Sans" panose="020B0604020202020204" charset="0"/>
                <a:ea typeface="Open Sans" panose="020B0604020202020204" charset="0"/>
                <a:cs typeface="Open Sans" panose="020B0604020202020204" charset="0"/>
              </a:rPr>
              <a:t>is </a:t>
            </a:r>
            <a:r>
              <a:rPr lang="en-US" sz="2000" b="1" u="sng" dirty="0">
                <a:solidFill>
                  <a:srgbClr val="E76D09"/>
                </a:solidFill>
                <a:latin typeface="Open Sans" panose="020B0604020202020204" charset="0"/>
                <a:ea typeface="Open Sans" panose="020B0604020202020204" charset="0"/>
                <a:cs typeface="Open Sans" panose="020B0604020202020204" charset="0"/>
              </a:rPr>
              <a:t>the Lead Agency</a:t>
            </a:r>
            <a:r>
              <a:rPr lang="en" sz="2000" b="1" u="sng" dirty="0">
                <a:solidFill>
                  <a:srgbClr val="E76D09"/>
                </a:solidFill>
                <a:latin typeface="Open Sans" panose="020B0604020202020204" charset="0"/>
                <a:ea typeface="Open Sans" panose="020B0604020202020204" charset="0"/>
                <a:cs typeface="Open Sans" panose="020B0604020202020204" charset="0"/>
              </a:rPr>
              <a:t>:</a:t>
            </a:r>
          </a:p>
          <a:p>
            <a:pPr marL="457200" lvl="0" indent="-342900">
              <a:lnSpc>
                <a:spcPct val="100000"/>
              </a:lnSpc>
              <a:spcBef>
                <a:spcPts val="600"/>
              </a:spcBef>
              <a:spcAft>
                <a:spcPts val="600"/>
              </a:spcAft>
            </a:pPr>
            <a:r>
              <a:rPr lang="en" sz="2000" dirty="0">
                <a:latin typeface="Open Sans" panose="020B0604020202020204" charset="0"/>
                <a:ea typeface="Open Sans" panose="020B0604020202020204" charset="0"/>
                <a:cs typeface="Open Sans" panose="020B0604020202020204" charset="0"/>
              </a:rPr>
              <a:t>Provide</a:t>
            </a:r>
            <a:r>
              <a:rPr lang="en-US" sz="2000" dirty="0">
                <a:latin typeface="Open Sans" panose="020B0604020202020204" charset="0"/>
                <a:ea typeface="Open Sans" panose="020B0604020202020204" charset="0"/>
                <a:cs typeface="Open Sans" panose="020B0604020202020204" charset="0"/>
              </a:rPr>
              <a:t>s</a:t>
            </a:r>
            <a:r>
              <a:rPr lang="en" sz="2000" dirty="0">
                <a:latin typeface="Open Sans" panose="020B0604020202020204" charset="0"/>
                <a:ea typeface="Open Sans" panose="020B0604020202020204" charset="0"/>
                <a:cs typeface="Open Sans" panose="020B0604020202020204" charset="0"/>
              </a:rPr>
              <a:t> </a:t>
            </a:r>
            <a:r>
              <a:rPr lang="en-US" sz="2000" dirty="0">
                <a:latin typeface="Open Sans" panose="020B0604020202020204" charset="0"/>
                <a:ea typeface="Open Sans" panose="020B0604020202020204" charset="0"/>
                <a:cs typeface="Open Sans" panose="020B0604020202020204" charset="0"/>
              </a:rPr>
              <a:t>shelter guests</a:t>
            </a:r>
            <a:r>
              <a:rPr lang="en" sz="2000" dirty="0">
                <a:latin typeface="Open Sans" panose="020B0604020202020204" charset="0"/>
                <a:ea typeface="Open Sans" panose="020B0604020202020204" charset="0"/>
                <a:cs typeface="Open Sans" panose="020B0604020202020204" charset="0"/>
              </a:rPr>
              <a:t> with an opportunity to complete Housing Assessment within </a:t>
            </a:r>
            <a:r>
              <a:rPr lang="en" sz="2000" b="1" dirty="0">
                <a:latin typeface="Open Sans" panose="020B0604020202020204" charset="0"/>
                <a:ea typeface="Open Sans" panose="020B0604020202020204" charset="0"/>
                <a:cs typeface="Open Sans" panose="020B0604020202020204" charset="0"/>
              </a:rPr>
              <a:t>1 week of entry</a:t>
            </a:r>
          </a:p>
          <a:p>
            <a:pPr marL="457200" lvl="0" indent="-342900" rtl="0">
              <a:lnSpc>
                <a:spcPct val="100000"/>
              </a:lnSpc>
              <a:spcBef>
                <a:spcPts val="600"/>
              </a:spcBef>
              <a:spcAft>
                <a:spcPts val="600"/>
              </a:spcAft>
              <a:buChar char="●"/>
            </a:pPr>
            <a:endParaRPr lang="en" sz="2000" b="1" dirty="0">
              <a:latin typeface="Open Sans" panose="020B0604020202020204" charset="0"/>
              <a:ea typeface="Open Sans" panose="020B0604020202020204" charset="0"/>
              <a:cs typeface="Open Sans" panose="020B0604020202020204" charset="0"/>
            </a:endParaRPr>
          </a:p>
          <a:p>
            <a:pPr lvl="0" rtl="0">
              <a:lnSpc>
                <a:spcPct val="100000"/>
              </a:lnSpc>
              <a:spcBef>
                <a:spcPts val="600"/>
              </a:spcBef>
              <a:spcAft>
                <a:spcPts val="600"/>
              </a:spcAft>
              <a:buNone/>
            </a:pPr>
            <a:endParaRPr sz="2000" dirty="0">
              <a:latin typeface="Open Sans" panose="020B0604020202020204" charset="0"/>
              <a:ea typeface="Open Sans" panose="020B0604020202020204" charset="0"/>
              <a:cs typeface="Open Sans" panose="020B060402020202020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Outreach &amp; Advertisement</a:t>
            </a:r>
          </a:p>
        </p:txBody>
      </p:sp>
      <p:pic>
        <p:nvPicPr>
          <p:cNvPr id="7" name="Picture 6">
            <a:extLst>
              <a:ext uri="{FF2B5EF4-FFF2-40B4-BE49-F238E27FC236}">
                <a16:creationId xmlns:a16="http://schemas.microsoft.com/office/drawing/2014/main" xmlns="" id="{331A278F-D194-4CB0-BFEC-46B31F999A5C}"/>
              </a:ext>
            </a:extLst>
          </p:cNvPr>
          <p:cNvPicPr>
            <a:picLocks noChangeAspect="1"/>
          </p:cNvPicPr>
          <p:nvPr/>
        </p:nvPicPr>
        <p:blipFill rotWithShape="1">
          <a:blip r:embed="rId3"/>
          <a:srcRect r="11381"/>
          <a:stretch/>
        </p:blipFill>
        <p:spPr>
          <a:xfrm>
            <a:off x="6463978" y="661107"/>
            <a:ext cx="2513951" cy="2836812"/>
          </a:xfrm>
          <a:prstGeom prst="rect">
            <a:avLst/>
          </a:prstGeom>
        </p:spPr>
      </p:pic>
      <p:sp>
        <p:nvSpPr>
          <p:cNvPr id="152" name="Shape 152"/>
          <p:cNvSpPr txBox="1">
            <a:spLocks noGrp="1"/>
          </p:cNvSpPr>
          <p:nvPr>
            <p:ph type="body" idx="1"/>
          </p:nvPr>
        </p:nvSpPr>
        <p:spPr>
          <a:xfrm>
            <a:off x="311700" y="1368507"/>
            <a:ext cx="7287114" cy="3416600"/>
          </a:xfrm>
          <a:prstGeom prst="rect">
            <a:avLst/>
          </a:prstGeom>
        </p:spPr>
        <p:txBody>
          <a:bodyPr wrap="square" lIns="91425" tIns="91425" rIns="91425" bIns="91425" anchor="t" anchorCtr="0">
            <a:noAutofit/>
          </a:bodyPr>
          <a:lstStyle/>
          <a:p>
            <a:pPr lvl="0">
              <a:lnSpc>
                <a:spcPct val="100000"/>
              </a:lnSpc>
              <a:spcBef>
                <a:spcPts val="600"/>
              </a:spcBef>
              <a:spcAft>
                <a:spcPts val="600"/>
              </a:spcAft>
              <a:buNone/>
            </a:pPr>
            <a:r>
              <a:rPr lang="en" sz="2500" b="1" u="sng" dirty="0">
                <a:solidFill>
                  <a:srgbClr val="E76D09"/>
                </a:solidFill>
                <a:latin typeface="Open Sans" panose="020B0604020202020204" charset="0"/>
                <a:ea typeface="Open Sans" panose="020B0604020202020204" charset="0"/>
                <a:cs typeface="Open Sans" panose="020B0604020202020204" charset="0"/>
              </a:rPr>
              <a:t>Outreach</a:t>
            </a:r>
          </a:p>
          <a:p>
            <a:pPr marL="457200" lvl="0" indent="-342900" rtl="0">
              <a:lnSpc>
                <a:spcPct val="100000"/>
              </a:lnSpc>
              <a:spcBef>
                <a:spcPts val="600"/>
              </a:spcBef>
              <a:spcAft>
                <a:spcPts val="600"/>
              </a:spcAft>
            </a:pPr>
            <a:r>
              <a:rPr lang="en" sz="2200" dirty="0">
                <a:latin typeface="Open Sans" panose="020B0604020202020204" charset="0"/>
                <a:ea typeface="Open Sans" panose="020B0604020202020204" charset="0"/>
                <a:cs typeface="Open Sans" panose="020B0604020202020204" charset="0"/>
              </a:rPr>
              <a:t>To educate local agencies on Coordinated Entry</a:t>
            </a:r>
          </a:p>
          <a:p>
            <a:pPr lvl="0" rtl="0">
              <a:lnSpc>
                <a:spcPct val="100000"/>
              </a:lnSpc>
              <a:spcBef>
                <a:spcPts val="600"/>
              </a:spcBef>
              <a:spcAft>
                <a:spcPts val="600"/>
              </a:spcAft>
              <a:buNone/>
            </a:pPr>
            <a:r>
              <a:rPr lang="en" sz="2500" b="1" u="sng" dirty="0">
                <a:solidFill>
                  <a:srgbClr val="E76D09"/>
                </a:solidFill>
                <a:latin typeface="Open Sans" panose="020B0604020202020204" charset="0"/>
                <a:ea typeface="Open Sans" panose="020B0604020202020204" charset="0"/>
                <a:cs typeface="Open Sans" panose="020B0604020202020204" charset="0"/>
              </a:rPr>
              <a:t>Advertisement</a:t>
            </a:r>
          </a:p>
          <a:p>
            <a:pPr marL="457200" lvl="0" indent="-342900" rtl="0">
              <a:lnSpc>
                <a:spcPct val="100000"/>
              </a:lnSpc>
              <a:spcBef>
                <a:spcPts val="600"/>
              </a:spcBef>
              <a:spcAft>
                <a:spcPts val="600"/>
              </a:spcAft>
              <a:buChar char="●"/>
            </a:pPr>
            <a:r>
              <a:rPr lang="en" sz="2200" dirty="0">
                <a:latin typeface="Open Sans" panose="020B0604020202020204" charset="0"/>
                <a:ea typeface="Open Sans" panose="020B0604020202020204" charset="0"/>
                <a:cs typeface="Open Sans" panose="020B0604020202020204" charset="0"/>
              </a:rPr>
              <a:t>To inform people how to get connected to housing resources and services </a:t>
            </a:r>
          </a:p>
          <a:p>
            <a:pPr marL="914400" lvl="1" indent="-317500" rtl="0">
              <a:lnSpc>
                <a:spcPct val="100000"/>
              </a:lnSpc>
              <a:spcBef>
                <a:spcPts val="600"/>
              </a:spcBef>
              <a:spcAft>
                <a:spcPts val="600"/>
              </a:spcAft>
              <a:buChar char="○"/>
            </a:pPr>
            <a:r>
              <a:rPr lang="en" sz="1800" dirty="0">
                <a:latin typeface="Open Sans" panose="020B0604020202020204" charset="0"/>
                <a:ea typeface="Open Sans" panose="020B0604020202020204" charset="0"/>
                <a:cs typeface="Open Sans" panose="020B0604020202020204" charset="0"/>
              </a:rPr>
              <a:t>Flyers at locations where clients may present</a:t>
            </a:r>
          </a:p>
          <a:p>
            <a:pPr marL="914400" lvl="1" indent="-317500" rtl="0">
              <a:lnSpc>
                <a:spcPct val="100000"/>
              </a:lnSpc>
              <a:spcBef>
                <a:spcPts val="600"/>
              </a:spcBef>
              <a:spcAft>
                <a:spcPts val="600"/>
              </a:spcAft>
              <a:buChar char="○"/>
            </a:pPr>
            <a:r>
              <a:rPr lang="en" sz="1800" dirty="0">
                <a:latin typeface="Open Sans" panose="020B0604020202020204" charset="0"/>
                <a:ea typeface="Open Sans" panose="020B0604020202020204" charset="0"/>
                <a:cs typeface="Open Sans" panose="020B0604020202020204" charset="0"/>
              </a:rPr>
              <a:t>Advertisement the Point in Time Count or at other regularly planned local events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18781"/>
            <a:ext cx="8520600" cy="707400"/>
          </a:xfrm>
        </p:spPr>
        <p:txBody>
          <a:bodyPr/>
          <a:lstStyle/>
          <a:p>
            <a:r>
              <a:rPr lang="en-US" dirty="0">
                <a:solidFill>
                  <a:srgbClr val="4C367E"/>
                </a:solidFill>
              </a:rPr>
              <a:t>Ensuring Fair &amp; Equal Access to Coordinated Entry</a:t>
            </a:r>
          </a:p>
        </p:txBody>
      </p:sp>
      <p:sp>
        <p:nvSpPr>
          <p:cNvPr id="3" name="Text Placeholder 2"/>
          <p:cNvSpPr>
            <a:spLocks noGrp="1"/>
          </p:cNvSpPr>
          <p:nvPr>
            <p:ph type="body" idx="1"/>
          </p:nvPr>
        </p:nvSpPr>
        <p:spPr>
          <a:xfrm>
            <a:off x="311700" y="1046746"/>
            <a:ext cx="8520600" cy="3371449"/>
          </a:xfrm>
        </p:spPr>
        <p:txBody>
          <a:bodyPr/>
          <a:lstStyle/>
          <a:p>
            <a:pPr>
              <a:spcAft>
                <a:spcPts val="600"/>
              </a:spcAft>
              <a:buNone/>
            </a:pPr>
            <a:r>
              <a:rPr lang="en-US" sz="2200" b="1" u="sng" dirty="0">
                <a:solidFill>
                  <a:schemeClr val="accent1"/>
                </a:solidFill>
              </a:rPr>
              <a:t>Non-Discrimination </a:t>
            </a:r>
          </a:p>
          <a:p>
            <a:pPr marL="285750" indent="-285750">
              <a:spcAft>
                <a:spcPts val="1200"/>
              </a:spcAft>
            </a:pPr>
            <a:r>
              <a:rPr lang="en-US" sz="1600" dirty="0"/>
              <a:t>People are eligible and able to fully participate in Coordinated Entry regardless of race, color, national origin, religion, sex, disability, the presence of children, marital status, age, sexual orientation, gender identity and receipt of public assistance. </a:t>
            </a:r>
          </a:p>
          <a:p>
            <a:pPr>
              <a:spcAft>
                <a:spcPts val="600"/>
              </a:spcAft>
              <a:buNone/>
            </a:pPr>
            <a:r>
              <a:rPr lang="en-US" sz="2200" b="1" u="sng" dirty="0">
                <a:solidFill>
                  <a:schemeClr val="accent1"/>
                </a:solidFill>
              </a:rPr>
              <a:t>Americans with Disability Act</a:t>
            </a:r>
            <a:endParaRPr lang="en-US" sz="2200" dirty="0"/>
          </a:p>
          <a:p>
            <a:pPr marL="285750" indent="-285750">
              <a:spcAft>
                <a:spcPts val="1200"/>
              </a:spcAft>
            </a:pPr>
            <a:r>
              <a:rPr lang="en-US" sz="1600" dirty="0"/>
              <a:t>People will disabilities are eligible and able to fully participate in Coordinated Entry; accommodations as needed regarding assessment location and process</a:t>
            </a:r>
            <a:endParaRPr lang="en-US" dirty="0"/>
          </a:p>
          <a:p>
            <a:pPr>
              <a:spcAft>
                <a:spcPts val="600"/>
              </a:spcAft>
              <a:buNone/>
            </a:pPr>
            <a:r>
              <a:rPr lang="en-US" sz="2200" b="1" u="sng" dirty="0">
                <a:solidFill>
                  <a:schemeClr val="accent1"/>
                </a:solidFill>
              </a:rPr>
              <a:t>People with low English language levels</a:t>
            </a:r>
          </a:p>
          <a:p>
            <a:pPr marL="285750" indent="-285750">
              <a:spcAft>
                <a:spcPts val="1200"/>
              </a:spcAft>
            </a:pPr>
            <a:r>
              <a:rPr lang="en-US" sz="1600" dirty="0"/>
              <a:t>People will low English language levels are eligible and able to fully participate in Coordinated Entry</a:t>
            </a:r>
            <a:endParaRPr lang="en-US" sz="2200" b="1" u="sng" dirty="0">
              <a:solidFill>
                <a:schemeClr val="accent1"/>
              </a:solidFill>
            </a:endParaRPr>
          </a:p>
        </p:txBody>
      </p:sp>
    </p:spTree>
    <p:extLst>
      <p:ext uri="{BB962C8B-B14F-4D97-AF65-F5344CB8AC3E}">
        <p14:creationId xmlns:p14="http://schemas.microsoft.com/office/powerpoint/2010/main" val="2881512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26170"/>
            <a:ext cx="8520600" cy="707400"/>
          </a:xfrm>
        </p:spPr>
        <p:txBody>
          <a:bodyPr/>
          <a:lstStyle/>
          <a:p>
            <a:r>
              <a:rPr lang="en-US" dirty="0">
                <a:solidFill>
                  <a:srgbClr val="4C367E"/>
                </a:solidFill>
              </a:rPr>
              <a:t>Complaints of Unfair Treatment</a:t>
            </a:r>
          </a:p>
        </p:txBody>
      </p:sp>
      <p:sp>
        <p:nvSpPr>
          <p:cNvPr id="3" name="Text Placeholder 2"/>
          <p:cNvSpPr>
            <a:spLocks noGrp="1"/>
          </p:cNvSpPr>
          <p:nvPr>
            <p:ph type="body" idx="1"/>
          </p:nvPr>
        </p:nvSpPr>
        <p:spPr>
          <a:xfrm>
            <a:off x="311700" y="1208425"/>
            <a:ext cx="8520600" cy="3642844"/>
          </a:xfrm>
        </p:spPr>
        <p:txBody>
          <a:bodyPr/>
          <a:lstStyle/>
          <a:p>
            <a:pPr>
              <a:buNone/>
            </a:pPr>
            <a:r>
              <a:rPr lang="en-US" sz="2200" dirty="0">
                <a:solidFill>
                  <a:srgbClr val="0070C0"/>
                </a:solidFill>
                <a:latin typeface="Open Sans" panose="020B0604020202020204" charset="0"/>
                <a:ea typeface="Open Sans" panose="020B0604020202020204" charset="0"/>
                <a:cs typeface="Open Sans" panose="020B0604020202020204" charset="0"/>
                <a:hlinkClick r:id="rId3"/>
              </a:rPr>
              <a:t>Participant Information and Complaint Process Form</a:t>
            </a:r>
            <a:r>
              <a:rPr lang="en-US" sz="2200" dirty="0">
                <a:solidFill>
                  <a:srgbClr val="0070C0"/>
                </a:solidFill>
                <a:latin typeface="Open Sans" panose="020B0604020202020204" charset="0"/>
                <a:ea typeface="Open Sans" panose="020B0604020202020204" charset="0"/>
                <a:cs typeface="Open Sans" panose="020B0604020202020204" charset="0"/>
              </a:rPr>
              <a:t> </a:t>
            </a:r>
            <a:r>
              <a:rPr lang="en-US" dirty="0">
                <a:solidFill>
                  <a:schemeClr val="bg2"/>
                </a:solidFill>
                <a:latin typeface="Open Sans" panose="020B0604020202020204" charset="0"/>
                <a:ea typeface="Open Sans" panose="020B0604020202020204" charset="0"/>
                <a:cs typeface="Open Sans" panose="020B0604020202020204" charset="0"/>
              </a:rPr>
              <a:t>(clickable)</a:t>
            </a:r>
          </a:p>
          <a:p>
            <a:pPr marL="285750" indent="-285750"/>
            <a:r>
              <a:rPr lang="en-US" dirty="0">
                <a:solidFill>
                  <a:schemeClr val="bg2"/>
                </a:solidFill>
                <a:latin typeface="Open Sans" panose="020B0604020202020204" charset="0"/>
                <a:ea typeface="Open Sans" panose="020B0604020202020204" charset="0"/>
                <a:cs typeface="Open Sans" panose="020B0604020202020204" charset="0"/>
              </a:rPr>
              <a:t>Explains Coordinated Entry process</a:t>
            </a:r>
          </a:p>
          <a:p>
            <a:pPr marL="285750" indent="-285750"/>
            <a:r>
              <a:rPr lang="en-US" dirty="0">
                <a:solidFill>
                  <a:schemeClr val="bg2"/>
                </a:solidFill>
                <a:latin typeface="Open Sans" panose="020B0604020202020204" charset="0"/>
                <a:ea typeface="Open Sans" panose="020B0604020202020204" charset="0"/>
                <a:cs typeface="Open Sans" panose="020B0604020202020204" charset="0"/>
              </a:rPr>
              <a:t>Highlights non-discrimination and confidentiality </a:t>
            </a:r>
            <a:br>
              <a:rPr lang="en-US" dirty="0">
                <a:solidFill>
                  <a:schemeClr val="bg2"/>
                </a:solidFill>
                <a:latin typeface="Open Sans" panose="020B0604020202020204" charset="0"/>
                <a:ea typeface="Open Sans" panose="020B0604020202020204" charset="0"/>
                <a:cs typeface="Open Sans" panose="020B0604020202020204" charset="0"/>
              </a:rPr>
            </a:br>
            <a:r>
              <a:rPr lang="en-US" dirty="0">
                <a:solidFill>
                  <a:schemeClr val="bg2"/>
                </a:solidFill>
                <a:latin typeface="Open Sans" panose="020B0604020202020204" charset="0"/>
                <a:ea typeface="Open Sans" panose="020B0604020202020204" charset="0"/>
                <a:cs typeface="Open Sans" panose="020B0604020202020204" charset="0"/>
              </a:rPr>
              <a:t>requirements</a:t>
            </a:r>
          </a:p>
          <a:p>
            <a:pPr marL="285750" indent="-285750"/>
            <a:r>
              <a:rPr lang="en-US" dirty="0">
                <a:solidFill>
                  <a:schemeClr val="bg2"/>
                </a:solidFill>
                <a:latin typeface="Open Sans" panose="020B0604020202020204" charset="0"/>
                <a:ea typeface="Open Sans" panose="020B0604020202020204" charset="0"/>
                <a:cs typeface="Open Sans" panose="020B0604020202020204" charset="0"/>
              </a:rPr>
              <a:t>Details complaint process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9187" y="2160531"/>
            <a:ext cx="2118284" cy="2053250"/>
          </a:xfrm>
          <a:prstGeom prst="rect">
            <a:avLst/>
          </a:prstGeom>
        </p:spPr>
      </p:pic>
    </p:spTree>
    <p:extLst>
      <p:ext uri="{BB962C8B-B14F-4D97-AF65-F5344CB8AC3E}">
        <p14:creationId xmlns:p14="http://schemas.microsoft.com/office/powerpoint/2010/main" val="11577833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18781"/>
            <a:ext cx="8520600" cy="707400"/>
          </a:xfrm>
        </p:spPr>
        <p:txBody>
          <a:bodyPr/>
          <a:lstStyle/>
          <a:p>
            <a:r>
              <a:rPr lang="en-US" dirty="0">
                <a:solidFill>
                  <a:srgbClr val="4C367E"/>
                </a:solidFill>
              </a:rPr>
              <a:t>Complaints of Unfair Treatment</a:t>
            </a:r>
          </a:p>
        </p:txBody>
      </p:sp>
      <p:sp>
        <p:nvSpPr>
          <p:cNvPr id="3" name="Text Placeholder 2"/>
          <p:cNvSpPr>
            <a:spLocks noGrp="1"/>
          </p:cNvSpPr>
          <p:nvPr>
            <p:ph type="body" idx="1"/>
          </p:nvPr>
        </p:nvSpPr>
        <p:spPr>
          <a:xfrm>
            <a:off x="311700" y="926181"/>
            <a:ext cx="8520600" cy="3642844"/>
          </a:xfrm>
        </p:spPr>
        <p:txBody>
          <a:bodyPr/>
          <a:lstStyle/>
          <a:p>
            <a:pPr>
              <a:buNone/>
            </a:pPr>
            <a:r>
              <a:rPr lang="en-US" sz="2200" b="1" dirty="0">
                <a:solidFill>
                  <a:schemeClr val="accent1"/>
                </a:solidFill>
              </a:rPr>
              <a:t>Procedure:</a:t>
            </a:r>
          </a:p>
          <a:p>
            <a:pPr marL="342900" indent="-342900">
              <a:buAutoNum type="arabicPeriod"/>
            </a:pPr>
            <a:r>
              <a:rPr lang="en-US" dirty="0">
                <a:solidFill>
                  <a:schemeClr val="bg2"/>
                </a:solidFill>
                <a:latin typeface="Open Sans" panose="020B0604020202020204" charset="0"/>
                <a:ea typeface="Open Sans" panose="020B0604020202020204" charset="0"/>
                <a:cs typeface="Open Sans" panose="020B0604020202020204" charset="0"/>
              </a:rPr>
              <a:t>Client sends written complaint to </a:t>
            </a:r>
            <a:r>
              <a:rPr lang="en-US" dirty="0">
                <a:solidFill>
                  <a:srgbClr val="FF0000"/>
                </a:solidFill>
                <a:latin typeface="Open Sans" panose="020B0604020202020204" charset="0"/>
                <a:ea typeface="Open Sans" panose="020B0604020202020204" charset="0"/>
                <a:cs typeface="Open Sans" panose="020B0604020202020204" charset="0"/>
              </a:rPr>
              <a:t>Insert Lead Agency Name</a:t>
            </a:r>
            <a:r>
              <a:rPr lang="en-US" dirty="0">
                <a:solidFill>
                  <a:schemeClr val="bg2"/>
                </a:solidFill>
                <a:latin typeface="Open Sans" panose="020B0604020202020204" charset="0"/>
                <a:ea typeface="Open Sans" panose="020B0604020202020204" charset="0"/>
                <a:cs typeface="Open Sans" panose="020B0604020202020204" charset="0"/>
              </a:rPr>
              <a:t>.</a:t>
            </a:r>
          </a:p>
          <a:p>
            <a:pPr marL="342900" indent="-342900">
              <a:buAutoNum type="arabicPeriod"/>
            </a:pPr>
            <a:r>
              <a:rPr lang="en-US" dirty="0">
                <a:solidFill>
                  <a:srgbClr val="FF0000"/>
                </a:solidFill>
                <a:latin typeface="Open Sans" panose="020B0604020202020204" charset="0"/>
                <a:ea typeface="Open Sans" panose="020B0604020202020204" charset="0"/>
                <a:cs typeface="Open Sans" panose="020B0604020202020204" charset="0"/>
              </a:rPr>
              <a:t>Insert</a:t>
            </a:r>
            <a:r>
              <a:rPr lang="en-US" dirty="0">
                <a:solidFill>
                  <a:schemeClr val="bg2"/>
                </a:solidFill>
                <a:latin typeface="Open Sans" panose="020B0604020202020204" charset="0"/>
                <a:ea typeface="Open Sans" panose="020B0604020202020204" charset="0"/>
                <a:cs typeface="Open Sans" panose="020B0604020202020204" charset="0"/>
              </a:rPr>
              <a:t> </a:t>
            </a:r>
            <a:r>
              <a:rPr lang="en-US" dirty="0">
                <a:solidFill>
                  <a:srgbClr val="FF0000"/>
                </a:solidFill>
                <a:latin typeface="Open Sans" panose="020B0604020202020204" charset="0"/>
                <a:ea typeface="Open Sans" panose="020B0604020202020204" charset="0"/>
                <a:cs typeface="Open Sans" panose="020B0604020202020204" charset="0"/>
              </a:rPr>
              <a:t>Lead Agency Name </a:t>
            </a:r>
            <a:r>
              <a:rPr lang="en-US" dirty="0">
                <a:solidFill>
                  <a:schemeClr val="bg2"/>
                </a:solidFill>
                <a:latin typeface="Open Sans" panose="020B0604020202020204" charset="0"/>
                <a:ea typeface="Open Sans" panose="020B0604020202020204" charset="0"/>
                <a:cs typeface="Open Sans" panose="020B0604020202020204" charset="0"/>
              </a:rPr>
              <a:t>responds to complaint within 5 business days with a decision regarding any further action.</a:t>
            </a:r>
          </a:p>
          <a:p>
            <a:pPr marL="687388" lvl="2" indent="169863">
              <a:buFont typeface="Wingdings" panose="05000000000000000000" pitchFamily="2" charset="2"/>
              <a:buChar char="Ø"/>
            </a:pPr>
            <a:r>
              <a:rPr lang="en-US" dirty="0">
                <a:solidFill>
                  <a:schemeClr val="bg2"/>
                </a:solidFill>
                <a:latin typeface="Open Sans" panose="020B0604020202020204" charset="0"/>
                <a:ea typeface="Open Sans" panose="020B0604020202020204" charset="0"/>
                <a:cs typeface="Open Sans" panose="020B0604020202020204" charset="0"/>
              </a:rPr>
              <a:t> If the complaint is not about Coordinated Entry, </a:t>
            </a:r>
            <a:r>
              <a:rPr lang="en-US" dirty="0">
                <a:solidFill>
                  <a:srgbClr val="FF0000"/>
                </a:solidFill>
                <a:latin typeface="Open Sans" panose="020B0604020202020204" charset="0"/>
                <a:ea typeface="Open Sans" panose="020B0604020202020204" charset="0"/>
                <a:cs typeface="Open Sans" panose="020B0604020202020204" charset="0"/>
              </a:rPr>
              <a:t>Lead Agency </a:t>
            </a:r>
            <a:r>
              <a:rPr lang="en-US" dirty="0">
                <a:solidFill>
                  <a:schemeClr val="bg2"/>
                </a:solidFill>
                <a:latin typeface="Open Sans" panose="020B0604020202020204" charset="0"/>
                <a:ea typeface="Open Sans" panose="020B0604020202020204" charset="0"/>
                <a:cs typeface="Open Sans" panose="020B0604020202020204" charset="0"/>
              </a:rPr>
              <a:t>refers client to the agency the complaint is about for the client to follow the agency’s internal complaint process.</a:t>
            </a:r>
          </a:p>
          <a:p>
            <a:pPr marL="342900" indent="-342900">
              <a:buAutoNum type="arabicPeriod"/>
            </a:pPr>
            <a:r>
              <a:rPr lang="en-US" dirty="0">
                <a:solidFill>
                  <a:schemeClr val="bg2"/>
                </a:solidFill>
                <a:latin typeface="Open Sans" panose="020B0604020202020204" charset="0"/>
                <a:ea typeface="Open Sans" panose="020B0604020202020204" charset="0"/>
                <a:cs typeface="Open Sans" panose="020B0604020202020204" charset="0"/>
              </a:rPr>
              <a:t>If client is unsatisfied with response, they may send written complaint to the VCEH Coordinated Entry Committee.</a:t>
            </a:r>
          </a:p>
        </p:txBody>
      </p:sp>
    </p:spTree>
    <p:extLst>
      <p:ext uri="{BB962C8B-B14F-4D97-AF65-F5344CB8AC3E}">
        <p14:creationId xmlns:p14="http://schemas.microsoft.com/office/powerpoint/2010/main" val="1754602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C367E"/>
                </a:solidFill>
              </a:rPr>
              <a:t>Participant Notice Activity</a:t>
            </a:r>
          </a:p>
        </p:txBody>
      </p:sp>
      <p:sp>
        <p:nvSpPr>
          <p:cNvPr id="3" name="Text Placeholder 2"/>
          <p:cNvSpPr>
            <a:spLocks noGrp="1"/>
          </p:cNvSpPr>
          <p:nvPr>
            <p:ph type="body" idx="1"/>
          </p:nvPr>
        </p:nvSpPr>
        <p:spPr/>
        <p:txBody>
          <a:bodyPr/>
          <a:lstStyle/>
          <a:p>
            <a:pPr>
              <a:buNone/>
            </a:pPr>
            <a:r>
              <a:rPr lang="en-US" dirty="0"/>
              <a:t>Pass out </a:t>
            </a:r>
            <a:r>
              <a:rPr lang="en-US" i="1" dirty="0"/>
              <a:t>Participant Info &amp; Complaint Process Handout, </a:t>
            </a:r>
            <a:r>
              <a:rPr lang="en-US" dirty="0"/>
              <a:t>pair up and practice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5572" y="1709923"/>
            <a:ext cx="3053026" cy="2859102"/>
          </a:xfrm>
          <a:prstGeom prst="rect">
            <a:avLst/>
          </a:prstGeom>
        </p:spPr>
      </p:pic>
    </p:spTree>
    <p:extLst>
      <p:ext uri="{BB962C8B-B14F-4D97-AF65-F5344CB8AC3E}">
        <p14:creationId xmlns:p14="http://schemas.microsoft.com/office/powerpoint/2010/main" val="3236173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Shape 212"/>
          <p:cNvSpPr txBox="1">
            <a:spLocks noGrp="1"/>
          </p:cNvSpPr>
          <p:nvPr>
            <p:ph type="body" idx="1"/>
          </p:nvPr>
        </p:nvSpPr>
        <p:spPr>
          <a:xfrm>
            <a:off x="403500" y="1614738"/>
            <a:ext cx="8337000" cy="3016850"/>
          </a:xfrm>
          <a:prstGeom prst="rect">
            <a:avLst/>
          </a:prstGeom>
        </p:spPr>
        <p:txBody>
          <a:bodyPr wrap="square" lIns="91425" tIns="91425" rIns="91425" bIns="91425" anchor="t" anchorCtr="0">
            <a:noAutofit/>
          </a:bodyPr>
          <a:lstStyle/>
          <a:p>
            <a:pPr>
              <a:lnSpc>
                <a:spcPct val="100000"/>
              </a:lnSpc>
              <a:spcBef>
                <a:spcPts val="600"/>
              </a:spcBef>
              <a:spcAft>
                <a:spcPts val="0"/>
              </a:spcAft>
              <a:buNone/>
            </a:pPr>
            <a:r>
              <a:rPr lang="en-US" sz="2500" b="1" dirty="0">
                <a:latin typeface="Open Sans" panose="020B0604020202020204" charset="0"/>
                <a:ea typeface="Open Sans" panose="020B0604020202020204" charset="0"/>
                <a:cs typeface="Open Sans" panose="020B0604020202020204" charset="0"/>
              </a:rPr>
              <a:t>Coordinated Entry Overview for all Partners</a:t>
            </a:r>
          </a:p>
          <a:p>
            <a:pPr>
              <a:lnSpc>
                <a:spcPct val="100000"/>
              </a:lnSpc>
              <a:spcBef>
                <a:spcPts val="600"/>
              </a:spcBef>
              <a:spcAft>
                <a:spcPts val="0"/>
              </a:spcAft>
              <a:buNone/>
            </a:pPr>
            <a:endParaRPr lang="en-US" sz="2500" b="1" dirty="0">
              <a:latin typeface="Open Sans" panose="020B0604020202020204" charset="0"/>
              <a:ea typeface="Open Sans" panose="020B0604020202020204" charset="0"/>
              <a:cs typeface="Open Sans" panose="020B0604020202020204" charset="0"/>
            </a:endParaRPr>
          </a:p>
          <a:p>
            <a:pPr>
              <a:lnSpc>
                <a:spcPct val="100000"/>
              </a:lnSpc>
              <a:spcBef>
                <a:spcPts val="600"/>
              </a:spcBef>
              <a:spcAft>
                <a:spcPts val="0"/>
              </a:spcAft>
              <a:buNone/>
            </a:pPr>
            <a:r>
              <a:rPr lang="en-US" sz="2500" b="1" dirty="0">
                <a:latin typeface="Open Sans" panose="020B0604020202020204" charset="0"/>
                <a:ea typeface="Open Sans" panose="020B0604020202020204" charset="0"/>
                <a:cs typeface="Open Sans" panose="020B0604020202020204" charset="0"/>
              </a:rPr>
              <a:t>Housing Assessment for all Assessors</a:t>
            </a:r>
          </a:p>
          <a:p>
            <a:pPr>
              <a:lnSpc>
                <a:spcPct val="100000"/>
              </a:lnSpc>
              <a:spcBef>
                <a:spcPts val="600"/>
              </a:spcBef>
              <a:spcAft>
                <a:spcPts val="0"/>
              </a:spcAft>
              <a:buNone/>
            </a:pPr>
            <a:endParaRPr lang="en-US" sz="2300" b="1" dirty="0">
              <a:latin typeface="Open Sans" panose="020B0604020202020204" charset="0"/>
              <a:ea typeface="Open Sans" panose="020B0604020202020204" charset="0"/>
              <a:cs typeface="Open Sans" panose="020B0604020202020204" charset="0"/>
            </a:endParaRPr>
          </a:p>
          <a:p>
            <a:pPr>
              <a:lnSpc>
                <a:spcPct val="100000"/>
              </a:lnSpc>
              <a:spcBef>
                <a:spcPts val="600"/>
              </a:spcBef>
              <a:spcAft>
                <a:spcPts val="0"/>
              </a:spcAft>
              <a:buNone/>
            </a:pPr>
            <a:r>
              <a:rPr lang="en-US" sz="2300" b="1" dirty="0">
                <a:latin typeface="Open Sans" panose="020B0604020202020204" charset="0"/>
                <a:ea typeface="Open Sans" panose="020B0604020202020204" charset="0"/>
                <a:cs typeface="Open Sans" panose="020B0604020202020204" charset="0"/>
              </a:rPr>
              <a:t>Service Point &amp; Coordinated Entry for all HMIS users</a:t>
            </a:r>
          </a:p>
          <a:p>
            <a:pPr marL="57150" indent="-342900">
              <a:lnSpc>
                <a:spcPct val="100000"/>
              </a:lnSpc>
              <a:spcBef>
                <a:spcPts val="600"/>
              </a:spcBef>
              <a:spcAft>
                <a:spcPts val="0"/>
              </a:spcAft>
              <a:buFont typeface="Wingdings" panose="05000000000000000000" pitchFamily="2" charset="2"/>
              <a:buChar char="Ø"/>
            </a:pPr>
            <a:r>
              <a:rPr lang="en-US" sz="2000" dirty="0">
                <a:latin typeface="Open Sans" panose="020B0604020202020204" charset="0"/>
                <a:ea typeface="Open Sans" panose="020B0604020202020204" charset="0"/>
                <a:cs typeface="Open Sans" panose="020B0604020202020204" charset="0"/>
              </a:rPr>
              <a:t>Provided by ICA to each region, as needed</a:t>
            </a:r>
            <a:endParaRPr sz="2000" dirty="0">
              <a:latin typeface="Open Sans" panose="020B0604020202020204" charset="0"/>
              <a:ea typeface="Open Sans" panose="020B0604020202020204" charset="0"/>
              <a:cs typeface="Open Sans" panose="020B0604020202020204" charset="0"/>
            </a:endParaRPr>
          </a:p>
        </p:txBody>
      </p:sp>
      <p:pic>
        <p:nvPicPr>
          <p:cNvPr id="6" name="Picture 5">
            <a:extLst>
              <a:ext uri="{FF2B5EF4-FFF2-40B4-BE49-F238E27FC236}">
                <a16:creationId xmlns:a16="http://schemas.microsoft.com/office/drawing/2014/main" xmlns="" id="{9947F819-CF76-437E-B8CB-9716E75804D3}"/>
              </a:ext>
            </a:extLst>
          </p:cNvPr>
          <p:cNvPicPr>
            <a:picLocks noChangeAspect="1"/>
          </p:cNvPicPr>
          <p:nvPr/>
        </p:nvPicPr>
        <p:blipFill>
          <a:blip r:embed="rId3"/>
          <a:stretch>
            <a:fillRect/>
          </a:stretch>
        </p:blipFill>
        <p:spPr>
          <a:xfrm>
            <a:off x="349671" y="276225"/>
            <a:ext cx="4853416" cy="1251786"/>
          </a:xfrm>
          <a:prstGeom prst="rect">
            <a:avLst/>
          </a:prstGeom>
        </p:spPr>
      </p:pic>
    </p:spTree>
    <p:extLst>
      <p:ext uri="{BB962C8B-B14F-4D97-AF65-F5344CB8AC3E}">
        <p14:creationId xmlns:p14="http://schemas.microsoft.com/office/powerpoint/2010/main" val="3996782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5" name="Picture 4">
            <a:extLst>
              <a:ext uri="{FF2B5EF4-FFF2-40B4-BE49-F238E27FC236}">
                <a16:creationId xmlns:a16="http://schemas.microsoft.com/office/drawing/2014/main" xmlns="" id="{80CE6F6E-8F15-4D34-890A-3E573342284B}"/>
              </a:ext>
            </a:extLst>
          </p:cNvPr>
          <p:cNvPicPr>
            <a:picLocks noChangeAspect="1"/>
          </p:cNvPicPr>
          <p:nvPr/>
        </p:nvPicPr>
        <p:blipFill>
          <a:blip r:embed="rId3"/>
          <a:stretch>
            <a:fillRect/>
          </a:stretch>
        </p:blipFill>
        <p:spPr>
          <a:xfrm rot="1108195">
            <a:off x="6819901" y="92801"/>
            <a:ext cx="2072884" cy="2072884"/>
          </a:xfrm>
          <a:prstGeom prst="rect">
            <a:avLst/>
          </a:prstGeom>
        </p:spPr>
      </p:pic>
      <p:sp>
        <p:nvSpPr>
          <p:cNvPr id="217" name="Shape 217"/>
          <p:cNvSpPr txBox="1">
            <a:spLocks noGrp="1"/>
          </p:cNvSpPr>
          <p:nvPr>
            <p:ph type="title"/>
          </p:nvPr>
        </p:nvSpPr>
        <p:spPr>
          <a:xfrm>
            <a:off x="311700" y="32310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Evaluation</a:t>
            </a:r>
          </a:p>
        </p:txBody>
      </p:sp>
      <p:sp>
        <p:nvSpPr>
          <p:cNvPr id="2" name="Text Placeholder 1"/>
          <p:cNvSpPr>
            <a:spLocks noGrp="1"/>
          </p:cNvSpPr>
          <p:nvPr>
            <p:ph type="body" idx="1"/>
          </p:nvPr>
        </p:nvSpPr>
        <p:spPr>
          <a:xfrm>
            <a:off x="487680" y="1188703"/>
            <a:ext cx="8344620" cy="3631692"/>
          </a:xfrm>
        </p:spPr>
        <p:txBody>
          <a:bodyPr/>
          <a:lstStyle/>
          <a:p>
            <a:pPr>
              <a:lnSpc>
                <a:spcPct val="100000"/>
              </a:lnSpc>
              <a:spcBef>
                <a:spcPts val="600"/>
              </a:spcBef>
              <a:spcAft>
                <a:spcPts val="600"/>
              </a:spcAft>
              <a:buNone/>
            </a:pPr>
            <a:r>
              <a:rPr lang="en-US" sz="2500" dirty="0">
                <a:latin typeface="Open Sans" panose="020B0604020202020204" charset="0"/>
                <a:ea typeface="Open Sans" panose="020B0604020202020204" charset="0"/>
                <a:cs typeface="Open Sans" panose="020B0604020202020204" charset="0"/>
              </a:rPr>
              <a:t>Annually: survey partners, collect 			consumer feedback</a:t>
            </a:r>
          </a:p>
          <a:p>
            <a:pPr>
              <a:lnSpc>
                <a:spcPct val="100000"/>
              </a:lnSpc>
              <a:spcBef>
                <a:spcPts val="600"/>
              </a:spcBef>
              <a:spcAft>
                <a:spcPts val="600"/>
              </a:spcAft>
              <a:buNone/>
            </a:pPr>
            <a:r>
              <a:rPr lang="en-US" sz="2500" dirty="0">
                <a:latin typeface="Open Sans" panose="020B0604020202020204" charset="0"/>
                <a:ea typeface="Open Sans" panose="020B0604020202020204" charset="0"/>
                <a:cs typeface="Open Sans" panose="020B0604020202020204" charset="0"/>
              </a:rPr>
              <a:t>Every 6 months, review local </a:t>
            </a:r>
            <a:r>
              <a:rPr lang="en-US" sz="2500" dirty="0" err="1">
                <a:latin typeface="Open Sans" panose="020B0604020202020204" charset="0"/>
                <a:ea typeface="Open Sans" panose="020B0604020202020204" charset="0"/>
                <a:cs typeface="Open Sans" panose="020B0604020202020204" charset="0"/>
              </a:rPr>
              <a:t>CoC</a:t>
            </a:r>
            <a:r>
              <a:rPr lang="en-US" sz="2500" dirty="0">
                <a:latin typeface="Open Sans" panose="020B0604020202020204" charset="0"/>
                <a:ea typeface="Open Sans" panose="020B0604020202020204" charset="0"/>
                <a:cs typeface="Open Sans" panose="020B0604020202020204" charset="0"/>
              </a:rPr>
              <a:t> and aggregate data:</a:t>
            </a:r>
          </a:p>
          <a:p>
            <a:pPr marL="285750" indent="-285750">
              <a:lnSpc>
                <a:spcPct val="100000"/>
              </a:lnSpc>
              <a:spcBef>
                <a:spcPts val="600"/>
              </a:spcBef>
              <a:spcAft>
                <a:spcPts val="600"/>
              </a:spcAft>
              <a:buFont typeface="Arial" panose="020B0604020202020204" pitchFamily="34" charset="0"/>
              <a:buChar char="•"/>
            </a:pPr>
            <a:r>
              <a:rPr lang="en-US" sz="2000" dirty="0">
                <a:latin typeface="Open Sans" panose="020B0604020202020204" charset="0"/>
                <a:ea typeface="Open Sans" panose="020B0604020202020204" charset="0"/>
                <a:cs typeface="Open Sans" panose="020B0604020202020204" charset="0"/>
              </a:rPr>
              <a:t># of participating organizations</a:t>
            </a:r>
          </a:p>
          <a:p>
            <a:pPr marL="285750" indent="-285750">
              <a:lnSpc>
                <a:spcPct val="100000"/>
              </a:lnSpc>
              <a:spcBef>
                <a:spcPts val="600"/>
              </a:spcBef>
              <a:spcAft>
                <a:spcPts val="600"/>
              </a:spcAft>
              <a:buFont typeface="Arial" panose="020B0604020202020204" pitchFamily="34" charset="0"/>
              <a:buChar char="•"/>
            </a:pPr>
            <a:r>
              <a:rPr lang="en-US" sz="2000" dirty="0">
                <a:latin typeface="Open Sans" panose="020B0604020202020204" charset="0"/>
                <a:ea typeface="Open Sans" panose="020B0604020202020204" charset="0"/>
                <a:cs typeface="Open Sans" panose="020B0604020202020204" charset="0"/>
              </a:rPr>
              <a:t># of referrals to housing programs and # of housing placements </a:t>
            </a:r>
          </a:p>
          <a:p>
            <a:pPr marL="285750" indent="-285750">
              <a:lnSpc>
                <a:spcPct val="100000"/>
              </a:lnSpc>
              <a:spcBef>
                <a:spcPts val="600"/>
              </a:spcBef>
              <a:spcAft>
                <a:spcPts val="600"/>
              </a:spcAft>
              <a:buFont typeface="Arial" panose="020B0604020202020204" pitchFamily="34" charset="0"/>
              <a:buChar char="•"/>
            </a:pPr>
            <a:r>
              <a:rPr lang="en-US" sz="2000" dirty="0">
                <a:latin typeface="Open Sans" panose="020B0604020202020204" charset="0"/>
                <a:ea typeface="Open Sans" panose="020B0604020202020204" charset="0"/>
                <a:cs typeface="Open Sans" panose="020B0604020202020204" charset="0"/>
              </a:rPr>
              <a:t>Length of Master List, # of HH on the list &gt; 3 months, # of recurring HH</a:t>
            </a:r>
          </a:p>
          <a:p>
            <a:pPr marL="285750" indent="-285750">
              <a:lnSpc>
                <a:spcPct val="100000"/>
              </a:lnSpc>
              <a:spcBef>
                <a:spcPts val="600"/>
              </a:spcBef>
              <a:spcAft>
                <a:spcPts val="600"/>
              </a:spcAft>
              <a:buFont typeface="Arial" panose="020B0604020202020204" pitchFamily="34" charset="0"/>
              <a:buChar char="•"/>
            </a:pPr>
            <a:r>
              <a:rPr lang="en-US" sz="2000" dirty="0">
                <a:latin typeface="Open Sans" panose="020B0604020202020204" charset="0"/>
                <a:ea typeface="Open Sans" panose="020B0604020202020204" charset="0"/>
                <a:cs typeface="Open Sans" panose="020B0604020202020204" charset="0"/>
              </a:rPr>
              <a:t>Unmet needs based on the Master List (by type)</a:t>
            </a:r>
          </a:p>
          <a:p>
            <a:pPr marL="285750" indent="-285750">
              <a:lnSpc>
                <a:spcPct val="100000"/>
              </a:lnSpc>
              <a:spcBef>
                <a:spcPts val="600"/>
              </a:spcBef>
              <a:spcAft>
                <a:spcPts val="600"/>
              </a:spcAft>
              <a:buFont typeface="Arial" panose="020B0604020202020204" pitchFamily="34" charset="0"/>
              <a:buChar char="•"/>
            </a:pPr>
            <a:endParaRPr lang="en-US" sz="2500" dirty="0">
              <a:latin typeface="Calibri" panose="020F0502020204030204" pitchFamily="34" charset="0"/>
            </a:endParaRPr>
          </a:p>
          <a:p>
            <a:pPr marL="285750" indent="-285750">
              <a:lnSpc>
                <a:spcPct val="100000"/>
              </a:lnSpc>
              <a:spcBef>
                <a:spcPts val="600"/>
              </a:spcBef>
              <a:spcAft>
                <a:spcPts val="600"/>
              </a:spcAft>
              <a:buFont typeface="Arial" panose="020B0604020202020204" pitchFamily="34" charset="0"/>
              <a:buChar char="•"/>
            </a:pPr>
            <a:endParaRPr lang="en-US" sz="2500" dirty="0">
              <a:latin typeface="Calibri" panose="020F0502020204030204" pitchFamily="34" charset="0"/>
            </a:endParaRPr>
          </a:p>
        </p:txBody>
      </p:sp>
      <p:sp>
        <p:nvSpPr>
          <p:cNvPr id="7" name="AutoShape 4" descr="Image result for evaluation">
            <a:extLst>
              <a:ext uri="{FF2B5EF4-FFF2-40B4-BE49-F238E27FC236}">
                <a16:creationId xmlns:a16="http://schemas.microsoft.com/office/drawing/2014/main" xmlns="" id="{EEDEBE11-0FAA-4113-A687-F6184B791543}"/>
              </a:ext>
            </a:extLst>
          </p:cNvPr>
          <p:cNvSpPr>
            <a:spLocks noChangeAspect="1" noChangeArrowheads="1"/>
          </p:cNvSpPr>
          <p:nvPr/>
        </p:nvSpPr>
        <p:spPr bwMode="auto">
          <a:xfrm>
            <a:off x="1966913" y="733425"/>
            <a:ext cx="5210175" cy="3676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40508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spcBef>
                <a:spcPts val="600"/>
              </a:spcBef>
              <a:spcAft>
                <a:spcPts val="600"/>
              </a:spcAft>
            </a:pPr>
            <a:r>
              <a:rPr lang="en-US" sz="6000" dirty="0">
                <a:solidFill>
                  <a:srgbClr val="4C367E"/>
                </a:solidFill>
                <a:latin typeface="Calibri" panose="020F0502020204030204" pitchFamily="34" charset="0"/>
              </a:rPr>
              <a:t>Thank you!</a:t>
            </a:r>
          </a:p>
        </p:txBody>
      </p:sp>
    </p:spTree>
    <p:extLst>
      <p:ext uri="{BB962C8B-B14F-4D97-AF65-F5344CB8AC3E}">
        <p14:creationId xmlns:p14="http://schemas.microsoft.com/office/powerpoint/2010/main" val="116781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97735" y="75325"/>
            <a:ext cx="8880193"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sz="2800" dirty="0">
                <a:solidFill>
                  <a:srgbClr val="4C367E"/>
                </a:solidFill>
                <a:latin typeface="PT Sans Narrow" panose="020B0604020202020204" charset="0"/>
              </a:rPr>
              <a:t>Crisis Response System without Coordinated Entry (Boston example)</a:t>
            </a:r>
          </a:p>
        </p:txBody>
      </p:sp>
      <p:pic>
        <p:nvPicPr>
          <p:cNvPr id="89" name="Shape 89" descr="vceh-logo1.jpg"/>
          <p:cNvPicPr preferRelativeResize="0"/>
          <p:nvPr/>
        </p:nvPicPr>
        <p:blipFill>
          <a:blip r:embed="rId3">
            <a:alphaModFix/>
          </a:blip>
          <a:stretch>
            <a:fillRect/>
          </a:stretch>
        </p:blipFill>
        <p:spPr>
          <a:xfrm>
            <a:off x="7759554" y="4252175"/>
            <a:ext cx="1218375" cy="758275"/>
          </a:xfrm>
          <a:prstGeom prst="rect">
            <a:avLst/>
          </a:prstGeom>
          <a:noFill/>
          <a:ln>
            <a:noFill/>
          </a:ln>
        </p:spPr>
      </p:pic>
      <p:grpSp>
        <p:nvGrpSpPr>
          <p:cNvPr id="6" name="Group 5"/>
          <p:cNvGrpSpPr/>
          <p:nvPr/>
        </p:nvGrpSpPr>
        <p:grpSpPr>
          <a:xfrm>
            <a:off x="97736" y="818864"/>
            <a:ext cx="8977929" cy="4123346"/>
            <a:chOff x="1539876" y="1762126"/>
            <a:chExt cx="9144000" cy="4479924"/>
          </a:xfrm>
        </p:grpSpPr>
        <p:cxnSp>
          <p:nvCxnSpPr>
            <p:cNvPr id="7" name="Straight Arrow Connector 6"/>
            <p:cNvCxnSpPr>
              <a:stCxn id="14" idx="2"/>
              <a:endCxn id="117" idx="0"/>
            </p:cNvCxnSpPr>
            <p:nvPr/>
          </p:nvCxnSpPr>
          <p:spPr>
            <a:xfrm flipH="1">
              <a:off x="3389313" y="2311401"/>
              <a:ext cx="4335463" cy="636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39876" y="5945190"/>
              <a:ext cx="9144000" cy="287785"/>
            </a:xfrm>
            <a:prstGeom prst="rect">
              <a:avLst/>
            </a:prstGeom>
            <a:noFill/>
          </p:spPr>
          <p:txBody>
            <a:bodyPr>
              <a:spAutoFit/>
            </a:bodyPr>
            <a:lstStyle/>
            <a:p>
              <a:pPr algn="ctr">
                <a:defRPr/>
              </a:pPr>
              <a:endParaRPr lang="en-US" sz="1200" dirty="0">
                <a:solidFill>
                  <a:prstClr val="black"/>
                </a:solidFill>
                <a:latin typeface="+mj-lt"/>
              </a:endParaRPr>
            </a:p>
          </p:txBody>
        </p:sp>
        <p:sp>
          <p:nvSpPr>
            <p:cNvPr id="9" name="TextBox 8"/>
            <p:cNvSpPr txBox="1"/>
            <p:nvPr/>
          </p:nvSpPr>
          <p:spPr>
            <a:xfrm>
              <a:off x="1828800" y="1762126"/>
              <a:ext cx="762000" cy="549275"/>
            </a:xfrm>
            <a:prstGeom prst="rect">
              <a:avLst/>
            </a:prstGeom>
            <a:solidFill>
              <a:schemeClr val="accent3"/>
            </a:solidFill>
            <a:ln>
              <a:solidFill>
                <a:schemeClr val="tx1"/>
              </a:solidFill>
            </a:ln>
          </p:spPr>
          <p:txBody>
            <a:bodyPr anchor="ctr"/>
            <a:lstStyle/>
            <a:p>
              <a:pPr algn="ctr">
                <a:defRPr/>
              </a:pPr>
              <a:r>
                <a:rPr lang="en-US" sz="1000" b="1" dirty="0">
                  <a:solidFill>
                    <a:schemeClr val="bg1"/>
                  </a:solidFill>
                  <a:latin typeface="Arial" charset="0"/>
                  <a:cs typeface="Arial" charset="0"/>
                </a:rPr>
                <a:t>Street Outreach</a:t>
              </a:r>
            </a:p>
          </p:txBody>
        </p:sp>
        <p:sp>
          <p:nvSpPr>
            <p:cNvPr id="10" name="TextBox 9"/>
            <p:cNvSpPr txBox="1"/>
            <p:nvPr/>
          </p:nvSpPr>
          <p:spPr>
            <a:xfrm>
              <a:off x="2638425" y="1763714"/>
              <a:ext cx="838200" cy="549275"/>
            </a:xfrm>
            <a:prstGeom prst="rect">
              <a:avLst/>
            </a:prstGeom>
            <a:solidFill>
              <a:schemeClr val="accent3"/>
            </a:solidFill>
            <a:ln>
              <a:solidFill>
                <a:schemeClr val="tx1"/>
              </a:solidFill>
            </a:ln>
          </p:spPr>
          <p:txBody>
            <a:bodyPr anchor="ctr"/>
            <a:lstStyle/>
            <a:p>
              <a:pPr algn="ctr">
                <a:defRPr/>
              </a:pPr>
              <a:r>
                <a:rPr lang="en-US" sz="1000" b="1" dirty="0">
                  <a:solidFill>
                    <a:schemeClr val="bg1"/>
                  </a:solidFill>
                  <a:latin typeface="Arial" charset="0"/>
                  <a:cs typeface="Arial" charset="0"/>
                </a:rPr>
                <a:t>Day &amp; Meal</a:t>
              </a:r>
            </a:p>
            <a:p>
              <a:pPr algn="ctr">
                <a:defRPr/>
              </a:pPr>
              <a:r>
                <a:rPr lang="en-US" sz="1000" b="1" dirty="0">
                  <a:solidFill>
                    <a:schemeClr val="bg1"/>
                  </a:solidFill>
                  <a:latin typeface="Arial" charset="0"/>
                  <a:cs typeface="Arial" charset="0"/>
                </a:rPr>
                <a:t>Programs</a:t>
              </a:r>
            </a:p>
          </p:txBody>
        </p:sp>
        <p:sp>
          <p:nvSpPr>
            <p:cNvPr id="11" name="TextBox 10"/>
            <p:cNvSpPr txBox="1"/>
            <p:nvPr/>
          </p:nvSpPr>
          <p:spPr>
            <a:xfrm>
              <a:off x="3514725" y="1763714"/>
              <a:ext cx="990600" cy="549275"/>
            </a:xfrm>
            <a:prstGeom prst="rect">
              <a:avLst/>
            </a:prstGeom>
            <a:solidFill>
              <a:schemeClr val="accent3"/>
            </a:solidFill>
            <a:ln>
              <a:solidFill>
                <a:schemeClr val="tx1"/>
              </a:solidFill>
            </a:ln>
          </p:spPr>
          <p:txBody>
            <a:bodyPr anchor="ctr"/>
            <a:lstStyle>
              <a:defPPr>
                <a:defRPr lang="en-US"/>
              </a:defPPr>
              <a:lvl1pPr algn="ctr">
                <a:defRPr sz="1000" b="1">
                  <a:solidFill>
                    <a:schemeClr val="bg1"/>
                  </a:solidFill>
                </a:defRPr>
              </a:lvl1pPr>
            </a:lstStyle>
            <a:p>
              <a:pPr>
                <a:defRPr/>
              </a:pPr>
              <a:r>
                <a:rPr lang="en-US" dirty="0">
                  <a:latin typeface="Arial" charset="0"/>
                  <a:cs typeface="Arial" charset="0"/>
                </a:rPr>
                <a:t>Healthcare for the Homeless</a:t>
              </a:r>
            </a:p>
          </p:txBody>
        </p:sp>
        <p:sp>
          <p:nvSpPr>
            <p:cNvPr id="12" name="TextBox 11"/>
            <p:cNvSpPr txBox="1"/>
            <p:nvPr/>
          </p:nvSpPr>
          <p:spPr>
            <a:xfrm>
              <a:off x="4576763" y="1763714"/>
              <a:ext cx="804862" cy="549275"/>
            </a:xfrm>
            <a:prstGeom prst="rect">
              <a:avLst/>
            </a:prstGeom>
            <a:solidFill>
              <a:schemeClr val="accent3"/>
            </a:solidFill>
            <a:ln>
              <a:solidFill>
                <a:schemeClr val="tx1"/>
              </a:solidFill>
            </a:ln>
          </p:spPr>
          <p:txBody>
            <a:bodyPr anchor="ctr"/>
            <a:lstStyle>
              <a:defPPr>
                <a:defRPr lang="en-US"/>
              </a:defPPr>
              <a:lvl1pPr algn="ctr">
                <a:defRPr sz="1000" b="1">
                  <a:solidFill>
                    <a:schemeClr val="bg1"/>
                  </a:solidFill>
                </a:defRPr>
              </a:lvl1pPr>
            </a:lstStyle>
            <a:p>
              <a:pPr>
                <a:defRPr/>
              </a:pPr>
              <a:r>
                <a:rPr lang="en-US" dirty="0">
                  <a:latin typeface="Arial" charset="0"/>
                  <a:cs typeface="Arial" charset="0"/>
                </a:rPr>
                <a:t>Youth</a:t>
              </a:r>
            </a:p>
            <a:p>
              <a:pPr>
                <a:defRPr/>
              </a:pPr>
              <a:r>
                <a:rPr lang="en-US" dirty="0">
                  <a:latin typeface="Arial" charset="0"/>
                  <a:cs typeface="Arial" charset="0"/>
                </a:rPr>
                <a:t>Programs</a:t>
              </a:r>
            </a:p>
          </p:txBody>
        </p:sp>
        <p:sp>
          <p:nvSpPr>
            <p:cNvPr id="13" name="TextBox 12"/>
            <p:cNvSpPr txBox="1"/>
            <p:nvPr/>
          </p:nvSpPr>
          <p:spPr>
            <a:xfrm>
              <a:off x="6588125" y="1762126"/>
              <a:ext cx="647700" cy="549275"/>
            </a:xfrm>
            <a:prstGeom prst="rect">
              <a:avLst/>
            </a:prstGeom>
            <a:solidFill>
              <a:schemeClr val="accent3"/>
            </a:solidFill>
            <a:ln>
              <a:solidFill>
                <a:schemeClr val="tx1"/>
              </a:solidFill>
            </a:ln>
          </p:spPr>
          <p:txBody>
            <a:bodyPr anchor="ctr"/>
            <a:lstStyle>
              <a:defPPr>
                <a:defRPr lang="en-US"/>
              </a:defPPr>
              <a:lvl1pPr algn="ctr">
                <a:defRPr sz="1000" b="1">
                  <a:solidFill>
                    <a:schemeClr val="bg1"/>
                  </a:solidFill>
                </a:defRPr>
              </a:lvl1pPr>
            </a:lstStyle>
            <a:p>
              <a:pPr>
                <a:defRPr/>
              </a:pPr>
              <a:r>
                <a:rPr lang="en-US" dirty="0">
                  <a:latin typeface="Arial" charset="0"/>
                  <a:cs typeface="Arial" charset="0"/>
                </a:rPr>
                <a:t>Boston VA</a:t>
              </a:r>
            </a:p>
          </p:txBody>
        </p:sp>
        <p:sp>
          <p:nvSpPr>
            <p:cNvPr id="14" name="TextBox 13"/>
            <p:cNvSpPr txBox="1"/>
            <p:nvPr/>
          </p:nvSpPr>
          <p:spPr>
            <a:xfrm>
              <a:off x="7286625" y="1762126"/>
              <a:ext cx="876300" cy="549275"/>
            </a:xfrm>
            <a:prstGeom prst="rect">
              <a:avLst/>
            </a:prstGeom>
            <a:solidFill>
              <a:schemeClr val="accent3"/>
            </a:solidFill>
            <a:ln>
              <a:solidFill>
                <a:schemeClr val="tx1"/>
              </a:solidFill>
            </a:ln>
          </p:spPr>
          <p:txBody>
            <a:bodyPr anchor="ctr"/>
            <a:lstStyle>
              <a:defPPr>
                <a:defRPr lang="en-US"/>
              </a:defPPr>
              <a:lvl1pPr algn="ctr">
                <a:defRPr sz="1000" b="1">
                  <a:solidFill>
                    <a:schemeClr val="bg1"/>
                  </a:solidFill>
                </a:defRPr>
              </a:lvl1pPr>
            </a:lstStyle>
            <a:p>
              <a:pPr>
                <a:defRPr/>
              </a:pPr>
              <a:r>
                <a:rPr lang="en-US" dirty="0">
                  <a:latin typeface="Arial" charset="0"/>
                  <a:cs typeface="Arial" charset="0"/>
                </a:rPr>
                <a:t>County Jail/Prison</a:t>
              </a:r>
            </a:p>
          </p:txBody>
        </p:sp>
        <p:sp>
          <p:nvSpPr>
            <p:cNvPr id="15" name="TextBox 14"/>
            <p:cNvSpPr txBox="1"/>
            <p:nvPr/>
          </p:nvSpPr>
          <p:spPr>
            <a:xfrm>
              <a:off x="8215313" y="1766889"/>
              <a:ext cx="1238250" cy="549275"/>
            </a:xfrm>
            <a:prstGeom prst="rect">
              <a:avLst/>
            </a:prstGeom>
            <a:solidFill>
              <a:schemeClr val="accent3"/>
            </a:solidFill>
            <a:ln>
              <a:solidFill>
                <a:schemeClr val="tx1"/>
              </a:solidFill>
            </a:ln>
          </p:spPr>
          <p:txBody>
            <a:bodyPr anchor="ctr"/>
            <a:lstStyle>
              <a:defPPr>
                <a:defRPr lang="en-US"/>
              </a:defPPr>
              <a:lvl1pPr algn="ctr">
                <a:defRPr sz="1000" b="1">
                  <a:solidFill>
                    <a:schemeClr val="bg1"/>
                  </a:solidFill>
                </a:defRPr>
              </a:lvl1pPr>
            </a:lstStyle>
            <a:p>
              <a:pPr>
                <a:defRPr/>
              </a:pPr>
              <a:r>
                <a:rPr lang="en-US" dirty="0">
                  <a:latin typeface="Arial" charset="0"/>
                  <a:cs typeface="Arial" charset="0"/>
                </a:rPr>
                <a:t>Psychiatric &amp; Mainstream Hospitals</a:t>
              </a:r>
            </a:p>
          </p:txBody>
        </p:sp>
        <p:sp>
          <p:nvSpPr>
            <p:cNvPr id="16" name="TextBox 15"/>
            <p:cNvSpPr txBox="1"/>
            <p:nvPr/>
          </p:nvSpPr>
          <p:spPr>
            <a:xfrm>
              <a:off x="9486900" y="1774825"/>
              <a:ext cx="838200" cy="547688"/>
            </a:xfrm>
            <a:prstGeom prst="rect">
              <a:avLst/>
            </a:prstGeom>
            <a:solidFill>
              <a:schemeClr val="accent3"/>
            </a:solidFill>
            <a:ln>
              <a:solidFill>
                <a:schemeClr val="tx1"/>
              </a:solidFill>
            </a:ln>
          </p:spPr>
          <p:txBody>
            <a:bodyPr anchor="ctr"/>
            <a:lstStyle>
              <a:defPPr>
                <a:defRPr lang="en-US"/>
              </a:defPPr>
              <a:lvl1pPr algn="ctr">
                <a:defRPr sz="1000" b="1">
                  <a:solidFill>
                    <a:schemeClr val="bg1"/>
                  </a:solidFill>
                </a:defRPr>
              </a:lvl1pPr>
            </a:lstStyle>
            <a:p>
              <a:pPr>
                <a:defRPr/>
              </a:pPr>
              <a:r>
                <a:rPr lang="en-US" dirty="0">
                  <a:latin typeface="Arial" charset="0"/>
                  <a:cs typeface="Arial" charset="0"/>
                </a:rPr>
                <a:t>Detox/ Treatment</a:t>
              </a:r>
            </a:p>
          </p:txBody>
        </p:sp>
        <p:sp>
          <p:nvSpPr>
            <p:cNvPr id="17" name="TextBox 16"/>
            <p:cNvSpPr txBox="1"/>
            <p:nvPr/>
          </p:nvSpPr>
          <p:spPr>
            <a:xfrm>
              <a:off x="5454651" y="1762126"/>
              <a:ext cx="1095375" cy="549275"/>
            </a:xfrm>
            <a:prstGeom prst="rect">
              <a:avLst/>
            </a:prstGeom>
            <a:solidFill>
              <a:schemeClr val="accent3"/>
            </a:solidFill>
            <a:ln>
              <a:solidFill>
                <a:schemeClr val="tx1"/>
              </a:solidFill>
            </a:ln>
          </p:spPr>
          <p:txBody>
            <a:bodyPr anchor="ctr"/>
            <a:lstStyle>
              <a:defPPr>
                <a:defRPr lang="en-US"/>
              </a:defPPr>
              <a:lvl1pPr algn="ctr">
                <a:defRPr sz="1000" b="1">
                  <a:solidFill>
                    <a:schemeClr val="bg1"/>
                  </a:solidFill>
                </a:defRPr>
              </a:lvl1pPr>
            </a:lstStyle>
            <a:p>
              <a:pPr>
                <a:defRPr/>
              </a:pPr>
              <a:r>
                <a:rPr lang="en-US" dirty="0">
                  <a:latin typeface="Arial" charset="0"/>
                  <a:cs typeface="Arial" charset="0"/>
                </a:rPr>
                <a:t>Staying with Friends/Family</a:t>
              </a:r>
            </a:p>
          </p:txBody>
        </p:sp>
        <p:sp>
          <p:nvSpPr>
            <p:cNvPr id="18" name="TextBox 17"/>
            <p:cNvSpPr txBox="1"/>
            <p:nvPr/>
          </p:nvSpPr>
          <p:spPr>
            <a:xfrm>
              <a:off x="1898650" y="5580063"/>
              <a:ext cx="2330450" cy="646112"/>
            </a:xfrm>
            <a:prstGeom prst="rect">
              <a:avLst/>
            </a:prstGeom>
            <a:solidFill>
              <a:schemeClr val="accent5">
                <a:lumMod val="60000"/>
                <a:lumOff val="40000"/>
              </a:schemeClr>
            </a:solidFill>
            <a:ln>
              <a:solidFill>
                <a:schemeClr val="tx1"/>
              </a:solidFill>
            </a:ln>
          </p:spPr>
          <p:txBody>
            <a:bodyPr>
              <a:spAutoFit/>
            </a:bodyPr>
            <a:lstStyle/>
            <a:p>
              <a:pPr algn="ctr">
                <a:defRPr/>
              </a:pPr>
              <a:r>
                <a:rPr lang="en-US" dirty="0">
                  <a:latin typeface="Arial" charset="0"/>
                  <a:cs typeface="Arial" charset="0"/>
                </a:rPr>
                <a:t>Permanent Supportive Housing</a:t>
              </a:r>
            </a:p>
          </p:txBody>
        </p:sp>
        <p:sp>
          <p:nvSpPr>
            <p:cNvPr id="19" name="TextBox 18"/>
            <p:cNvSpPr txBox="1"/>
            <p:nvPr/>
          </p:nvSpPr>
          <p:spPr>
            <a:xfrm>
              <a:off x="6494464" y="5592763"/>
              <a:ext cx="1933575" cy="647700"/>
            </a:xfrm>
            <a:prstGeom prst="rect">
              <a:avLst/>
            </a:prstGeom>
            <a:solidFill>
              <a:schemeClr val="accent5">
                <a:lumMod val="60000"/>
                <a:lumOff val="40000"/>
              </a:schemeClr>
            </a:solidFill>
            <a:ln>
              <a:solidFill>
                <a:schemeClr val="tx1"/>
              </a:solidFill>
            </a:ln>
          </p:spPr>
          <p:txBody>
            <a:bodyPr>
              <a:spAutoFit/>
            </a:bodyPr>
            <a:lstStyle/>
            <a:p>
              <a:pPr algn="ctr">
                <a:defRPr/>
              </a:pPr>
              <a:r>
                <a:rPr lang="en-US" dirty="0">
                  <a:latin typeface="Arial" charset="0"/>
                  <a:cs typeface="Arial" charset="0"/>
                </a:rPr>
                <a:t>Affordable Housing</a:t>
              </a:r>
            </a:p>
          </p:txBody>
        </p:sp>
        <p:sp>
          <p:nvSpPr>
            <p:cNvPr id="20" name="TextBox 19"/>
            <p:cNvSpPr txBox="1"/>
            <p:nvPr/>
          </p:nvSpPr>
          <p:spPr>
            <a:xfrm>
              <a:off x="4611688" y="5595938"/>
              <a:ext cx="1568450" cy="646112"/>
            </a:xfrm>
            <a:prstGeom prst="rect">
              <a:avLst/>
            </a:prstGeom>
            <a:solidFill>
              <a:schemeClr val="accent5">
                <a:lumMod val="60000"/>
                <a:lumOff val="40000"/>
              </a:schemeClr>
            </a:solidFill>
            <a:ln>
              <a:solidFill>
                <a:schemeClr val="tx1"/>
              </a:solidFill>
            </a:ln>
          </p:spPr>
          <p:txBody>
            <a:bodyPr>
              <a:spAutoFit/>
            </a:bodyPr>
            <a:lstStyle/>
            <a:p>
              <a:pPr algn="ctr">
                <a:defRPr/>
              </a:pPr>
              <a:r>
                <a:rPr lang="en-US" dirty="0">
                  <a:latin typeface="Arial" charset="0"/>
                  <a:cs typeface="Arial" charset="0"/>
                </a:rPr>
                <a:t>Public Housing</a:t>
              </a:r>
            </a:p>
          </p:txBody>
        </p:sp>
        <p:sp>
          <p:nvSpPr>
            <p:cNvPr id="21" name="TextBox 20"/>
            <p:cNvSpPr txBox="1"/>
            <p:nvPr/>
          </p:nvSpPr>
          <p:spPr>
            <a:xfrm>
              <a:off x="8720138" y="5594350"/>
              <a:ext cx="1795462" cy="647700"/>
            </a:xfrm>
            <a:prstGeom prst="rect">
              <a:avLst/>
            </a:prstGeom>
            <a:solidFill>
              <a:schemeClr val="accent5">
                <a:lumMod val="60000"/>
                <a:lumOff val="40000"/>
              </a:schemeClr>
            </a:solidFill>
            <a:ln>
              <a:solidFill>
                <a:schemeClr val="tx1"/>
              </a:solidFill>
            </a:ln>
          </p:spPr>
          <p:txBody>
            <a:bodyPr>
              <a:spAutoFit/>
            </a:bodyPr>
            <a:lstStyle/>
            <a:p>
              <a:pPr algn="ctr">
                <a:defRPr/>
              </a:pPr>
              <a:r>
                <a:rPr lang="en-US" dirty="0">
                  <a:latin typeface="Arial" charset="0"/>
                  <a:cs typeface="Arial" charset="0"/>
                </a:rPr>
                <a:t>Market Rate Housing</a:t>
              </a:r>
            </a:p>
          </p:txBody>
        </p:sp>
        <p:cxnSp>
          <p:nvCxnSpPr>
            <p:cNvPr id="22" name="Straight Arrow Connector 21"/>
            <p:cNvCxnSpPr>
              <a:stCxn id="12" idx="2"/>
              <a:endCxn id="116" idx="0"/>
            </p:cNvCxnSpPr>
            <p:nvPr/>
          </p:nvCxnSpPr>
          <p:spPr>
            <a:xfrm>
              <a:off x="4979194" y="2312989"/>
              <a:ext cx="245270" cy="708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a:endCxn id="117" idx="0"/>
            </p:cNvCxnSpPr>
            <p:nvPr/>
          </p:nvCxnSpPr>
          <p:spPr>
            <a:xfrm flipH="1">
              <a:off x="3389313" y="2312989"/>
              <a:ext cx="1589881" cy="63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102" idx="0"/>
            </p:cNvCxnSpPr>
            <p:nvPr/>
          </p:nvCxnSpPr>
          <p:spPr>
            <a:xfrm>
              <a:off x="4979194" y="2312989"/>
              <a:ext cx="4736308" cy="917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a:endCxn id="117" idx="0"/>
            </p:cNvCxnSpPr>
            <p:nvPr/>
          </p:nvCxnSpPr>
          <p:spPr>
            <a:xfrm flipH="1">
              <a:off x="3389313" y="2311401"/>
              <a:ext cx="2613026" cy="636588"/>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7" idx="2"/>
              <a:endCxn id="105" idx="0"/>
            </p:cNvCxnSpPr>
            <p:nvPr/>
          </p:nvCxnSpPr>
          <p:spPr>
            <a:xfrm flipH="1">
              <a:off x="3271838" y="2311401"/>
              <a:ext cx="2730501" cy="1366838"/>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2"/>
              <a:endCxn id="102" idx="0"/>
            </p:cNvCxnSpPr>
            <p:nvPr/>
          </p:nvCxnSpPr>
          <p:spPr>
            <a:xfrm>
              <a:off x="6002339" y="2311401"/>
              <a:ext cx="3713163" cy="919163"/>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7" idx="2"/>
              <a:endCxn id="103" idx="0"/>
            </p:cNvCxnSpPr>
            <p:nvPr/>
          </p:nvCxnSpPr>
          <p:spPr>
            <a:xfrm>
              <a:off x="6002339" y="2311401"/>
              <a:ext cx="2880519" cy="1916113"/>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2"/>
              <a:endCxn id="103" idx="0"/>
            </p:cNvCxnSpPr>
            <p:nvPr/>
          </p:nvCxnSpPr>
          <p:spPr>
            <a:xfrm>
              <a:off x="4979194" y="2312989"/>
              <a:ext cx="3903664" cy="1914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2"/>
              <a:endCxn id="116" idx="0"/>
            </p:cNvCxnSpPr>
            <p:nvPr/>
          </p:nvCxnSpPr>
          <p:spPr>
            <a:xfrm>
              <a:off x="4010025" y="2312989"/>
              <a:ext cx="1214438" cy="708025"/>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2"/>
              <a:endCxn id="106" idx="0"/>
            </p:cNvCxnSpPr>
            <p:nvPr/>
          </p:nvCxnSpPr>
          <p:spPr>
            <a:xfrm flipH="1">
              <a:off x="2693988" y="2312989"/>
              <a:ext cx="1316038" cy="2060575"/>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1" idx="2"/>
              <a:endCxn id="102" idx="0"/>
            </p:cNvCxnSpPr>
            <p:nvPr/>
          </p:nvCxnSpPr>
          <p:spPr>
            <a:xfrm>
              <a:off x="4010025" y="2312989"/>
              <a:ext cx="5705476" cy="917575"/>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03" idx="0"/>
            </p:cNvCxnSpPr>
            <p:nvPr/>
          </p:nvCxnSpPr>
          <p:spPr>
            <a:xfrm>
              <a:off x="4010025" y="2322514"/>
              <a:ext cx="4872833" cy="190500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 idx="2"/>
              <a:endCxn id="117" idx="0"/>
            </p:cNvCxnSpPr>
            <p:nvPr/>
          </p:nvCxnSpPr>
          <p:spPr>
            <a:xfrm>
              <a:off x="3057525" y="2312989"/>
              <a:ext cx="331788" cy="63500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 idx="2"/>
              <a:endCxn id="105" idx="0"/>
            </p:cNvCxnSpPr>
            <p:nvPr/>
          </p:nvCxnSpPr>
          <p:spPr>
            <a:xfrm>
              <a:off x="3057525" y="2312989"/>
              <a:ext cx="214313" cy="136525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0" idx="2"/>
              <a:endCxn id="116" idx="0"/>
            </p:cNvCxnSpPr>
            <p:nvPr/>
          </p:nvCxnSpPr>
          <p:spPr>
            <a:xfrm>
              <a:off x="3057525" y="2312989"/>
              <a:ext cx="2166938" cy="708025"/>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0" idx="2"/>
              <a:endCxn id="81" idx="0"/>
            </p:cNvCxnSpPr>
            <p:nvPr/>
          </p:nvCxnSpPr>
          <p:spPr>
            <a:xfrm>
              <a:off x="3057525" y="2312989"/>
              <a:ext cx="4241801" cy="1539875"/>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0" idx="2"/>
              <a:endCxn id="102" idx="0"/>
            </p:cNvCxnSpPr>
            <p:nvPr/>
          </p:nvCxnSpPr>
          <p:spPr>
            <a:xfrm>
              <a:off x="3057525" y="2312989"/>
              <a:ext cx="6657976" cy="917575"/>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03" idx="0"/>
            </p:cNvCxnSpPr>
            <p:nvPr/>
          </p:nvCxnSpPr>
          <p:spPr>
            <a:xfrm>
              <a:off x="3063875" y="2322514"/>
              <a:ext cx="5818983" cy="190500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2"/>
              <a:endCxn id="110" idx="0"/>
            </p:cNvCxnSpPr>
            <p:nvPr/>
          </p:nvCxnSpPr>
          <p:spPr>
            <a:xfrm>
              <a:off x="6911976" y="2311401"/>
              <a:ext cx="643732" cy="703263"/>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7" idx="2"/>
              <a:endCxn id="116" idx="0"/>
            </p:cNvCxnSpPr>
            <p:nvPr/>
          </p:nvCxnSpPr>
          <p:spPr>
            <a:xfrm flipH="1">
              <a:off x="5224464" y="2311401"/>
              <a:ext cx="777876" cy="709613"/>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4" idx="2"/>
              <a:endCxn id="116" idx="0"/>
            </p:cNvCxnSpPr>
            <p:nvPr/>
          </p:nvCxnSpPr>
          <p:spPr>
            <a:xfrm flipH="1">
              <a:off x="5224464" y="2311401"/>
              <a:ext cx="2500312" cy="7096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4" idx="2"/>
              <a:endCxn id="102" idx="0"/>
            </p:cNvCxnSpPr>
            <p:nvPr/>
          </p:nvCxnSpPr>
          <p:spPr>
            <a:xfrm>
              <a:off x="7724776" y="2311401"/>
              <a:ext cx="1990726" cy="9191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03" idx="0"/>
            </p:cNvCxnSpPr>
            <p:nvPr/>
          </p:nvCxnSpPr>
          <p:spPr>
            <a:xfrm>
              <a:off x="7724775" y="2336801"/>
              <a:ext cx="1158084" cy="18907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4" idx="2"/>
              <a:endCxn id="110" idx="0"/>
            </p:cNvCxnSpPr>
            <p:nvPr/>
          </p:nvCxnSpPr>
          <p:spPr>
            <a:xfrm flipH="1">
              <a:off x="7555708" y="2311401"/>
              <a:ext cx="169068" cy="7032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5" idx="2"/>
              <a:endCxn id="116" idx="0"/>
            </p:cNvCxnSpPr>
            <p:nvPr/>
          </p:nvCxnSpPr>
          <p:spPr>
            <a:xfrm flipH="1">
              <a:off x="5224464" y="2316164"/>
              <a:ext cx="3609974" cy="70485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5" idx="2"/>
              <a:endCxn id="81" idx="0"/>
            </p:cNvCxnSpPr>
            <p:nvPr/>
          </p:nvCxnSpPr>
          <p:spPr>
            <a:xfrm flipH="1">
              <a:off x="7299326" y="2316164"/>
              <a:ext cx="1535112" cy="153670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103" idx="0"/>
            </p:cNvCxnSpPr>
            <p:nvPr/>
          </p:nvCxnSpPr>
          <p:spPr>
            <a:xfrm>
              <a:off x="8834439" y="2336801"/>
              <a:ext cx="48419" cy="1890713"/>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5" idx="2"/>
              <a:endCxn id="102" idx="0"/>
            </p:cNvCxnSpPr>
            <p:nvPr/>
          </p:nvCxnSpPr>
          <p:spPr>
            <a:xfrm>
              <a:off x="8834438" y="2316164"/>
              <a:ext cx="881064" cy="91440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17" idx="0"/>
            </p:cNvCxnSpPr>
            <p:nvPr/>
          </p:nvCxnSpPr>
          <p:spPr>
            <a:xfrm flipH="1">
              <a:off x="3389313" y="2336800"/>
              <a:ext cx="5445126" cy="611189"/>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6" idx="2"/>
              <a:endCxn id="102" idx="0"/>
            </p:cNvCxnSpPr>
            <p:nvPr/>
          </p:nvCxnSpPr>
          <p:spPr>
            <a:xfrm flipH="1">
              <a:off x="9715502" y="2322512"/>
              <a:ext cx="190499" cy="908051"/>
            </a:xfrm>
            <a:prstGeom prst="straightConnector1">
              <a:avLst/>
            </a:prstGeom>
            <a:ln w="1905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6" idx="2"/>
              <a:endCxn id="110" idx="0"/>
            </p:cNvCxnSpPr>
            <p:nvPr/>
          </p:nvCxnSpPr>
          <p:spPr>
            <a:xfrm flipH="1">
              <a:off x="7555708" y="2322512"/>
              <a:ext cx="2350292" cy="692151"/>
            </a:xfrm>
            <a:prstGeom prst="straightConnector1">
              <a:avLst/>
            </a:prstGeom>
            <a:ln w="1905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9034464" y="2354263"/>
              <a:ext cx="871537" cy="1903412"/>
            </a:xfrm>
            <a:prstGeom prst="straightConnector1">
              <a:avLst/>
            </a:prstGeom>
            <a:ln w="1905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6" idx="2"/>
              <a:endCxn id="116" idx="0"/>
            </p:cNvCxnSpPr>
            <p:nvPr/>
          </p:nvCxnSpPr>
          <p:spPr>
            <a:xfrm flipH="1">
              <a:off x="5224464" y="2322512"/>
              <a:ext cx="4681537" cy="698501"/>
            </a:xfrm>
            <a:prstGeom prst="straightConnector1">
              <a:avLst/>
            </a:prstGeom>
            <a:ln w="1905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6" idx="2"/>
              <a:endCxn id="117" idx="0"/>
            </p:cNvCxnSpPr>
            <p:nvPr/>
          </p:nvCxnSpPr>
          <p:spPr>
            <a:xfrm flipH="1">
              <a:off x="3389313" y="2322512"/>
              <a:ext cx="6516687" cy="625476"/>
            </a:xfrm>
            <a:prstGeom prst="straightConnector1">
              <a:avLst/>
            </a:prstGeom>
            <a:ln w="1905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9" idx="2"/>
              <a:endCxn id="117" idx="0"/>
            </p:cNvCxnSpPr>
            <p:nvPr/>
          </p:nvCxnSpPr>
          <p:spPr>
            <a:xfrm>
              <a:off x="2209801" y="2311401"/>
              <a:ext cx="1179512" cy="63658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9" idx="2"/>
              <a:endCxn id="116" idx="0"/>
            </p:cNvCxnSpPr>
            <p:nvPr/>
          </p:nvCxnSpPr>
          <p:spPr>
            <a:xfrm>
              <a:off x="2209801" y="2311401"/>
              <a:ext cx="3014663" cy="70961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 idx="2"/>
              <a:endCxn id="110" idx="0"/>
            </p:cNvCxnSpPr>
            <p:nvPr/>
          </p:nvCxnSpPr>
          <p:spPr>
            <a:xfrm>
              <a:off x="2209801" y="2311401"/>
              <a:ext cx="5345907" cy="70326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9" idx="2"/>
              <a:endCxn id="122" idx="0"/>
            </p:cNvCxnSpPr>
            <p:nvPr/>
          </p:nvCxnSpPr>
          <p:spPr>
            <a:xfrm>
              <a:off x="2209801" y="2311401"/>
              <a:ext cx="3771899" cy="2344738"/>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9" idx="2"/>
              <a:endCxn id="103" idx="0"/>
            </p:cNvCxnSpPr>
            <p:nvPr/>
          </p:nvCxnSpPr>
          <p:spPr>
            <a:xfrm>
              <a:off x="2209801" y="2311401"/>
              <a:ext cx="6673057" cy="191611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9" idx="2"/>
              <a:endCxn id="102" idx="0"/>
            </p:cNvCxnSpPr>
            <p:nvPr/>
          </p:nvCxnSpPr>
          <p:spPr>
            <a:xfrm>
              <a:off x="2209801" y="2311401"/>
              <a:ext cx="7505701" cy="91916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3" idx="2"/>
              <a:endCxn id="122" idx="0"/>
            </p:cNvCxnSpPr>
            <p:nvPr/>
          </p:nvCxnSpPr>
          <p:spPr>
            <a:xfrm flipH="1">
              <a:off x="5981700" y="2311401"/>
              <a:ext cx="930275" cy="2344738"/>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3" idx="2"/>
              <a:endCxn id="67" idx="0"/>
            </p:cNvCxnSpPr>
            <p:nvPr/>
          </p:nvCxnSpPr>
          <p:spPr>
            <a:xfrm flipH="1">
              <a:off x="3063875" y="2311400"/>
              <a:ext cx="3848100" cy="3081338"/>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TextBox 16458"/>
            <p:cNvSpPr txBox="1">
              <a:spLocks noChangeArrowheads="1"/>
            </p:cNvSpPr>
            <p:nvPr/>
          </p:nvSpPr>
          <p:spPr bwMode="auto">
            <a:xfrm>
              <a:off x="4611688" y="5400676"/>
              <a:ext cx="1568450" cy="200025"/>
            </a:xfrm>
            <a:prstGeom prst="rect">
              <a:avLst/>
            </a:prstGeom>
            <a:solidFill>
              <a:srgbClr val="FF0000"/>
            </a:solidFill>
            <a:ln w="19050">
              <a:solidFill>
                <a:schemeClr val="tx1"/>
              </a:solidFill>
              <a:prstDash val="lgDashDot"/>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00" b="1">
                  <a:latin typeface="Arial" panose="020B0604020202020204" pitchFamily="34" charset="0"/>
                </a:rPr>
                <a:t>Waitlists, screening criteria</a:t>
              </a:r>
            </a:p>
          </p:txBody>
        </p:sp>
        <p:sp>
          <p:nvSpPr>
            <p:cNvPr id="65" name="TextBox 267"/>
            <p:cNvSpPr txBox="1">
              <a:spLocks noChangeArrowheads="1"/>
            </p:cNvSpPr>
            <p:nvPr/>
          </p:nvSpPr>
          <p:spPr bwMode="auto">
            <a:xfrm>
              <a:off x="6496050" y="5400676"/>
              <a:ext cx="1931988" cy="200025"/>
            </a:xfrm>
            <a:prstGeom prst="rect">
              <a:avLst/>
            </a:prstGeom>
            <a:solidFill>
              <a:srgbClr val="FF0000"/>
            </a:solidFill>
            <a:ln w="19050">
              <a:solidFill>
                <a:schemeClr val="tx1"/>
              </a:solidFill>
              <a:prstDash val="lgDashDot"/>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00" b="1">
                  <a:latin typeface="Arial" panose="020B0604020202020204" pitchFamily="34" charset="0"/>
                </a:rPr>
                <a:t>Waitlists, screening criteria</a:t>
              </a:r>
            </a:p>
          </p:txBody>
        </p:sp>
        <p:sp>
          <p:nvSpPr>
            <p:cNvPr id="66" name="TextBox 268"/>
            <p:cNvSpPr txBox="1">
              <a:spLocks noChangeArrowheads="1"/>
            </p:cNvSpPr>
            <p:nvPr/>
          </p:nvSpPr>
          <p:spPr bwMode="auto">
            <a:xfrm>
              <a:off x="8720138" y="5392738"/>
              <a:ext cx="1795462" cy="203200"/>
            </a:xfrm>
            <a:prstGeom prst="rect">
              <a:avLst/>
            </a:prstGeom>
            <a:solidFill>
              <a:srgbClr val="FF0000"/>
            </a:solidFill>
            <a:ln w="19050">
              <a:solidFill>
                <a:schemeClr val="tx1"/>
              </a:solidFill>
              <a:prstDash val="lgDashDot"/>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00" b="1">
                  <a:latin typeface="Arial" panose="020B0604020202020204" pitchFamily="34" charset="0"/>
                </a:rPr>
                <a:t>Screening criteria, financial barriers</a:t>
              </a:r>
            </a:p>
          </p:txBody>
        </p:sp>
        <p:sp>
          <p:nvSpPr>
            <p:cNvPr id="67" name="TextBox 271"/>
            <p:cNvSpPr txBox="1">
              <a:spLocks noChangeArrowheads="1"/>
            </p:cNvSpPr>
            <p:nvPr/>
          </p:nvSpPr>
          <p:spPr bwMode="auto">
            <a:xfrm>
              <a:off x="1898650" y="5392739"/>
              <a:ext cx="2330450" cy="200025"/>
            </a:xfrm>
            <a:prstGeom prst="rect">
              <a:avLst/>
            </a:prstGeom>
            <a:solidFill>
              <a:srgbClr val="FF0000"/>
            </a:solidFill>
            <a:ln w="19050">
              <a:solidFill>
                <a:schemeClr val="tx1"/>
              </a:solidFill>
              <a:prstDash val="lgDashDot"/>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00" b="1">
                  <a:latin typeface="Arial" panose="020B0604020202020204" pitchFamily="34" charset="0"/>
                </a:rPr>
                <a:t>Waitlists, screening criteria</a:t>
              </a:r>
            </a:p>
          </p:txBody>
        </p:sp>
        <p:cxnSp>
          <p:nvCxnSpPr>
            <p:cNvPr id="68" name="Straight Arrow Connector 67"/>
            <p:cNvCxnSpPr>
              <a:stCxn id="110" idx="2"/>
              <a:endCxn id="122" idx="0"/>
            </p:cNvCxnSpPr>
            <p:nvPr/>
          </p:nvCxnSpPr>
          <p:spPr>
            <a:xfrm flipH="1">
              <a:off x="5981700" y="3558258"/>
              <a:ext cx="1574008" cy="1097881"/>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10" idx="2"/>
              <a:endCxn id="67" idx="0"/>
            </p:cNvCxnSpPr>
            <p:nvPr/>
          </p:nvCxnSpPr>
          <p:spPr>
            <a:xfrm flipH="1">
              <a:off x="3063875" y="3558258"/>
              <a:ext cx="4491833" cy="1834481"/>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10" idx="2"/>
              <a:endCxn id="66" idx="0"/>
            </p:cNvCxnSpPr>
            <p:nvPr/>
          </p:nvCxnSpPr>
          <p:spPr>
            <a:xfrm>
              <a:off x="7555708" y="3558258"/>
              <a:ext cx="2062161" cy="1834480"/>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10" idx="2"/>
              <a:endCxn id="65" idx="0"/>
            </p:cNvCxnSpPr>
            <p:nvPr/>
          </p:nvCxnSpPr>
          <p:spPr>
            <a:xfrm flipH="1">
              <a:off x="7462044" y="3558258"/>
              <a:ext cx="93664" cy="1842418"/>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10" idx="2"/>
              <a:endCxn id="64" idx="0"/>
            </p:cNvCxnSpPr>
            <p:nvPr/>
          </p:nvCxnSpPr>
          <p:spPr>
            <a:xfrm flipH="1">
              <a:off x="5395913" y="3558258"/>
              <a:ext cx="2159795" cy="1842418"/>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03" idx="2"/>
              <a:endCxn id="122" idx="3"/>
            </p:cNvCxnSpPr>
            <p:nvPr/>
          </p:nvCxnSpPr>
          <p:spPr>
            <a:xfrm flipH="1">
              <a:off x="6969125" y="4547275"/>
              <a:ext cx="1913734" cy="268745"/>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16" idx="2"/>
              <a:endCxn id="67" idx="0"/>
            </p:cNvCxnSpPr>
            <p:nvPr/>
          </p:nvCxnSpPr>
          <p:spPr>
            <a:xfrm flipH="1">
              <a:off x="3063875" y="3564608"/>
              <a:ext cx="2160588" cy="1828131"/>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16" idx="2"/>
              <a:endCxn id="64" idx="0"/>
            </p:cNvCxnSpPr>
            <p:nvPr/>
          </p:nvCxnSpPr>
          <p:spPr>
            <a:xfrm>
              <a:off x="5224464" y="3564608"/>
              <a:ext cx="171450" cy="1836068"/>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16" idx="2"/>
              <a:endCxn id="65" idx="0"/>
            </p:cNvCxnSpPr>
            <p:nvPr/>
          </p:nvCxnSpPr>
          <p:spPr>
            <a:xfrm>
              <a:off x="5224464" y="3564608"/>
              <a:ext cx="2237580" cy="1836068"/>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16" idx="2"/>
              <a:endCxn id="66" idx="0"/>
            </p:cNvCxnSpPr>
            <p:nvPr/>
          </p:nvCxnSpPr>
          <p:spPr>
            <a:xfrm>
              <a:off x="5224464" y="3564608"/>
              <a:ext cx="4393406" cy="1828130"/>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116" idx="2"/>
              <a:endCxn id="122" idx="0"/>
            </p:cNvCxnSpPr>
            <p:nvPr/>
          </p:nvCxnSpPr>
          <p:spPr>
            <a:xfrm>
              <a:off x="5224464" y="3564608"/>
              <a:ext cx="757237" cy="1091531"/>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9" idx="2"/>
              <a:endCxn id="106" idx="0"/>
            </p:cNvCxnSpPr>
            <p:nvPr/>
          </p:nvCxnSpPr>
          <p:spPr>
            <a:xfrm>
              <a:off x="2209801" y="2311401"/>
              <a:ext cx="484187" cy="2062163"/>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17" idx="2"/>
              <a:endCxn id="122" idx="0"/>
            </p:cNvCxnSpPr>
            <p:nvPr/>
          </p:nvCxnSpPr>
          <p:spPr>
            <a:xfrm>
              <a:off x="3389313" y="3267750"/>
              <a:ext cx="2592387" cy="13883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81" name="TextBox 19"/>
            <p:cNvSpPr txBox="1">
              <a:spLocks noChangeArrowheads="1"/>
            </p:cNvSpPr>
            <p:nvPr/>
          </p:nvSpPr>
          <p:spPr bwMode="auto">
            <a:xfrm>
              <a:off x="6613525" y="3852864"/>
              <a:ext cx="1371600" cy="319762"/>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DMH Shelter</a:t>
              </a:r>
            </a:p>
          </p:txBody>
        </p:sp>
        <p:cxnSp>
          <p:nvCxnSpPr>
            <p:cNvPr id="82" name="Straight Arrow Connector 81"/>
            <p:cNvCxnSpPr>
              <a:stCxn id="117" idx="2"/>
              <a:endCxn id="17" idx="2"/>
            </p:cNvCxnSpPr>
            <p:nvPr/>
          </p:nvCxnSpPr>
          <p:spPr>
            <a:xfrm flipV="1">
              <a:off x="3389313" y="2311401"/>
              <a:ext cx="2613026" cy="956349"/>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16" idx="0"/>
              <a:endCxn id="111" idx="1"/>
            </p:cNvCxnSpPr>
            <p:nvPr/>
          </p:nvCxnSpPr>
          <p:spPr>
            <a:xfrm flipV="1">
              <a:off x="5224464" y="2322633"/>
              <a:ext cx="942975" cy="698381"/>
            </a:xfrm>
            <a:prstGeom prst="straightConnector1">
              <a:avLst/>
            </a:prstGeom>
            <a:ln w="19050">
              <a:solidFill>
                <a:schemeClr val="tx2">
                  <a:lumMod val="90000"/>
                  <a:lumOff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103" idx="2"/>
              <a:endCxn id="64" idx="0"/>
            </p:cNvCxnSpPr>
            <p:nvPr/>
          </p:nvCxnSpPr>
          <p:spPr>
            <a:xfrm flipH="1">
              <a:off x="5395913" y="4547275"/>
              <a:ext cx="3486945" cy="853401"/>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03" idx="2"/>
              <a:endCxn id="67" idx="0"/>
            </p:cNvCxnSpPr>
            <p:nvPr/>
          </p:nvCxnSpPr>
          <p:spPr>
            <a:xfrm flipH="1">
              <a:off x="3063875" y="4547275"/>
              <a:ext cx="5818983" cy="845463"/>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03" idx="2"/>
              <a:endCxn id="66" idx="0"/>
            </p:cNvCxnSpPr>
            <p:nvPr/>
          </p:nvCxnSpPr>
          <p:spPr>
            <a:xfrm>
              <a:off x="8882858" y="4547275"/>
              <a:ext cx="735011" cy="845462"/>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03" idx="2"/>
              <a:endCxn id="65" idx="0"/>
            </p:cNvCxnSpPr>
            <p:nvPr/>
          </p:nvCxnSpPr>
          <p:spPr>
            <a:xfrm flipH="1">
              <a:off x="7462044" y="4547275"/>
              <a:ext cx="1420814" cy="853401"/>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103" idx="0"/>
            </p:cNvCxnSpPr>
            <p:nvPr/>
          </p:nvCxnSpPr>
          <p:spPr>
            <a:xfrm flipH="1" flipV="1">
              <a:off x="6167440" y="2322514"/>
              <a:ext cx="2715419" cy="1905000"/>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1" idx="2"/>
              <a:endCxn id="67" idx="0"/>
            </p:cNvCxnSpPr>
            <p:nvPr/>
          </p:nvCxnSpPr>
          <p:spPr>
            <a:xfrm flipH="1">
              <a:off x="3063875" y="4172625"/>
              <a:ext cx="4235450" cy="1220113"/>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02" idx="2"/>
              <a:endCxn id="64" idx="0"/>
            </p:cNvCxnSpPr>
            <p:nvPr/>
          </p:nvCxnSpPr>
          <p:spPr>
            <a:xfrm flipH="1">
              <a:off x="5395913" y="3774158"/>
              <a:ext cx="4319588" cy="162651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02" idx="2"/>
              <a:endCxn id="66" idx="0"/>
            </p:cNvCxnSpPr>
            <p:nvPr/>
          </p:nvCxnSpPr>
          <p:spPr>
            <a:xfrm flipH="1">
              <a:off x="9617869" y="3774158"/>
              <a:ext cx="97632" cy="161858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02" idx="2"/>
              <a:endCxn id="67" idx="0"/>
            </p:cNvCxnSpPr>
            <p:nvPr/>
          </p:nvCxnSpPr>
          <p:spPr>
            <a:xfrm flipH="1">
              <a:off x="3063875" y="3774158"/>
              <a:ext cx="6651626" cy="1618581"/>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05" idx="2"/>
              <a:endCxn id="64" idx="0"/>
            </p:cNvCxnSpPr>
            <p:nvPr/>
          </p:nvCxnSpPr>
          <p:spPr>
            <a:xfrm>
              <a:off x="3271838" y="3998000"/>
              <a:ext cx="2124075" cy="1402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17" idx="2"/>
              <a:endCxn id="64" idx="0"/>
            </p:cNvCxnSpPr>
            <p:nvPr/>
          </p:nvCxnSpPr>
          <p:spPr>
            <a:xfrm>
              <a:off x="3389313" y="3267750"/>
              <a:ext cx="2006600" cy="2132926"/>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17" idx="2"/>
              <a:endCxn id="67" idx="0"/>
            </p:cNvCxnSpPr>
            <p:nvPr/>
          </p:nvCxnSpPr>
          <p:spPr>
            <a:xfrm flipH="1">
              <a:off x="3063875" y="3267750"/>
              <a:ext cx="325438" cy="21249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81" idx="2"/>
              <a:endCxn id="67" idx="0"/>
            </p:cNvCxnSpPr>
            <p:nvPr/>
          </p:nvCxnSpPr>
          <p:spPr>
            <a:xfrm flipH="1">
              <a:off x="3063875" y="4172625"/>
              <a:ext cx="4235450" cy="122011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81" idx="1"/>
              <a:endCxn id="106" idx="3"/>
            </p:cNvCxnSpPr>
            <p:nvPr/>
          </p:nvCxnSpPr>
          <p:spPr>
            <a:xfrm flipH="1">
              <a:off x="3532188" y="4012745"/>
              <a:ext cx="3081337" cy="5207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81" idx="2"/>
              <a:endCxn id="65" idx="0"/>
            </p:cNvCxnSpPr>
            <p:nvPr/>
          </p:nvCxnSpPr>
          <p:spPr>
            <a:xfrm>
              <a:off x="7299326" y="4172625"/>
              <a:ext cx="162718" cy="1228051"/>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5"/>
            <p:cNvSpPr txBox="1">
              <a:spLocks noChangeArrowheads="1"/>
            </p:cNvSpPr>
            <p:nvPr/>
          </p:nvSpPr>
          <p:spPr bwMode="auto">
            <a:xfrm>
              <a:off x="9034464" y="3230564"/>
              <a:ext cx="1362075" cy="543594"/>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Woods Mullen</a:t>
              </a:r>
            </a:p>
            <a:p>
              <a:pPr algn="ctr" eaLnBrk="1" hangingPunct="1">
                <a:spcBef>
                  <a:spcPct val="0"/>
                </a:spcBef>
                <a:buFontTx/>
                <a:buNone/>
              </a:pPr>
              <a:r>
                <a:rPr lang="en-US" altLang="en-US" sz="1400" dirty="0">
                  <a:solidFill>
                    <a:schemeClr val="bg2"/>
                  </a:solidFill>
                  <a:latin typeface="Arial" panose="020B0604020202020204" pitchFamily="34" charset="0"/>
                </a:rPr>
                <a:t>(Shelter)</a:t>
              </a:r>
            </a:p>
          </p:txBody>
        </p:sp>
        <p:sp>
          <p:nvSpPr>
            <p:cNvPr id="103" name="TextBox 16"/>
            <p:cNvSpPr txBox="1">
              <a:spLocks noChangeArrowheads="1"/>
            </p:cNvSpPr>
            <p:nvPr/>
          </p:nvSpPr>
          <p:spPr bwMode="auto">
            <a:xfrm>
              <a:off x="7859714" y="4227514"/>
              <a:ext cx="2046287" cy="319762"/>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Long Island (Shelter)</a:t>
              </a:r>
            </a:p>
          </p:txBody>
        </p:sp>
        <p:cxnSp>
          <p:nvCxnSpPr>
            <p:cNvPr id="104" name="Straight Arrow Connector 103"/>
            <p:cNvCxnSpPr>
              <a:stCxn id="11" idx="2"/>
              <a:endCxn id="67" idx="0"/>
            </p:cNvCxnSpPr>
            <p:nvPr/>
          </p:nvCxnSpPr>
          <p:spPr>
            <a:xfrm flipH="1">
              <a:off x="3063875" y="2312988"/>
              <a:ext cx="946150" cy="307975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5" name="TextBox 17"/>
            <p:cNvSpPr txBox="1">
              <a:spLocks noChangeArrowheads="1"/>
            </p:cNvSpPr>
            <p:nvPr/>
          </p:nvSpPr>
          <p:spPr bwMode="auto">
            <a:xfrm>
              <a:off x="2657476" y="3678239"/>
              <a:ext cx="1228725" cy="319762"/>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DV Shelters</a:t>
              </a:r>
            </a:p>
          </p:txBody>
        </p:sp>
        <p:sp>
          <p:nvSpPr>
            <p:cNvPr id="106" name="TextBox 14"/>
            <p:cNvSpPr txBox="1">
              <a:spLocks noChangeArrowheads="1"/>
            </p:cNvSpPr>
            <p:nvPr/>
          </p:nvSpPr>
          <p:spPr bwMode="auto">
            <a:xfrm>
              <a:off x="1855788" y="4373564"/>
              <a:ext cx="1676400" cy="319762"/>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DMH Safe Haven</a:t>
              </a:r>
            </a:p>
          </p:txBody>
        </p:sp>
        <p:cxnSp>
          <p:nvCxnSpPr>
            <p:cNvPr id="107" name="Straight Arrow Connector 106"/>
            <p:cNvCxnSpPr>
              <a:stCxn id="122" idx="2"/>
              <a:endCxn id="64" idx="0"/>
            </p:cNvCxnSpPr>
            <p:nvPr/>
          </p:nvCxnSpPr>
          <p:spPr>
            <a:xfrm flipH="1">
              <a:off x="5395913" y="4975900"/>
              <a:ext cx="585787" cy="424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22" idx="2"/>
              <a:endCxn id="65" idx="0"/>
            </p:cNvCxnSpPr>
            <p:nvPr/>
          </p:nvCxnSpPr>
          <p:spPr>
            <a:xfrm>
              <a:off x="5981700" y="4975900"/>
              <a:ext cx="1480344" cy="4247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5" idx="2"/>
              <a:endCxn id="105" idx="0"/>
            </p:cNvCxnSpPr>
            <p:nvPr/>
          </p:nvCxnSpPr>
          <p:spPr>
            <a:xfrm flipH="1">
              <a:off x="3271838" y="2316164"/>
              <a:ext cx="5562600" cy="1362075"/>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613526" y="3014664"/>
              <a:ext cx="1884363" cy="543594"/>
            </a:xfrm>
            <a:prstGeom prst="rect">
              <a:avLst/>
            </a:prstGeom>
            <a:solidFill>
              <a:srgbClr val="FFFF00"/>
            </a:solidFill>
            <a:ln>
              <a:solidFill>
                <a:schemeClr val="accent5">
                  <a:lumMod val="75000"/>
                </a:schemeClr>
              </a:solidFill>
            </a:ln>
          </p:spPr>
          <p:txBody>
            <a:bodyPr>
              <a:spAutoFit/>
            </a:bodyPr>
            <a:lstStyle/>
            <a:p>
              <a:pPr algn="ctr">
                <a:defRPr/>
              </a:pPr>
              <a:r>
                <a:rPr lang="en-US" sz="1400" dirty="0">
                  <a:solidFill>
                    <a:schemeClr val="bg2"/>
                  </a:solidFill>
                  <a:latin typeface="Arial" charset="0"/>
                  <a:cs typeface="Arial" charset="0"/>
                </a:rPr>
                <a:t>New England Center</a:t>
              </a:r>
            </a:p>
            <a:p>
              <a:pPr algn="ctr">
                <a:defRPr/>
              </a:pPr>
              <a:r>
                <a:rPr lang="en-US" sz="1400" dirty="0">
                  <a:solidFill>
                    <a:schemeClr val="bg2"/>
                  </a:solidFill>
                  <a:latin typeface="Arial" charset="0"/>
                  <a:cs typeface="Arial" charset="0"/>
                </a:rPr>
                <a:t>(Shelter) </a:t>
              </a:r>
            </a:p>
          </p:txBody>
        </p:sp>
        <p:sp>
          <p:nvSpPr>
            <p:cNvPr id="111" name="TextBox 110"/>
            <p:cNvSpPr txBox="1"/>
            <p:nvPr/>
          </p:nvSpPr>
          <p:spPr>
            <a:xfrm rot="5400000">
              <a:off x="5847678" y="253603"/>
              <a:ext cx="639523" cy="4777582"/>
            </a:xfrm>
            <a:prstGeom prst="rect">
              <a:avLst/>
            </a:prstGeom>
            <a:noFill/>
          </p:spPr>
          <p:txBody>
            <a:bodyPr vert="vert270">
              <a:spAutoFit/>
            </a:bodyPr>
            <a:lstStyle/>
            <a:p>
              <a:pPr algn="ctr">
                <a:defRPr/>
              </a:pPr>
              <a:r>
                <a:rPr lang="en-US" sz="2800" b="1" dirty="0">
                  <a:ln w="12700">
                    <a:solidFill>
                      <a:schemeClr val="tx1"/>
                    </a:solidFill>
                  </a:ln>
                  <a:latin typeface="Arial" charset="0"/>
                  <a:cs typeface="Arial" charset="0"/>
                </a:rPr>
                <a:t>Emergency shelters</a:t>
              </a:r>
            </a:p>
          </p:txBody>
        </p:sp>
        <p:sp>
          <p:nvSpPr>
            <p:cNvPr id="112" name="TextBox 3"/>
            <p:cNvSpPr txBox="1">
              <a:spLocks noChangeArrowheads="1"/>
            </p:cNvSpPr>
            <p:nvPr/>
          </p:nvSpPr>
          <p:spPr bwMode="auto">
            <a:xfrm>
              <a:off x="4052889" y="3857626"/>
              <a:ext cx="2289175" cy="543594"/>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St. Francis House (Day and Overflow Shelter)</a:t>
              </a:r>
            </a:p>
          </p:txBody>
        </p:sp>
        <p:cxnSp>
          <p:nvCxnSpPr>
            <p:cNvPr id="113" name="Straight Arrow Connector 112"/>
            <p:cNvCxnSpPr>
              <a:endCxn id="112" idx="0"/>
            </p:cNvCxnSpPr>
            <p:nvPr/>
          </p:nvCxnSpPr>
          <p:spPr>
            <a:xfrm>
              <a:off x="4010025" y="2441575"/>
              <a:ext cx="1187451" cy="141605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112" idx="0"/>
            </p:cNvCxnSpPr>
            <p:nvPr/>
          </p:nvCxnSpPr>
          <p:spPr>
            <a:xfrm flipH="1">
              <a:off x="5197476" y="2441575"/>
              <a:ext cx="765175" cy="141605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0" idx="2"/>
              <a:endCxn id="112" idx="0"/>
            </p:cNvCxnSpPr>
            <p:nvPr/>
          </p:nvCxnSpPr>
          <p:spPr>
            <a:xfrm>
              <a:off x="3057525" y="2312989"/>
              <a:ext cx="2139951" cy="154463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6" name="TextBox 3"/>
            <p:cNvSpPr txBox="1">
              <a:spLocks noChangeArrowheads="1"/>
            </p:cNvSpPr>
            <p:nvPr/>
          </p:nvSpPr>
          <p:spPr bwMode="auto">
            <a:xfrm>
              <a:off x="4543426" y="3021014"/>
              <a:ext cx="1362075" cy="543594"/>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Pine Street Inn (Shelter)</a:t>
              </a:r>
            </a:p>
          </p:txBody>
        </p:sp>
        <p:sp>
          <p:nvSpPr>
            <p:cNvPr id="117" name="TextBox 18"/>
            <p:cNvSpPr txBox="1">
              <a:spLocks noChangeArrowheads="1"/>
            </p:cNvSpPr>
            <p:nvPr/>
          </p:nvSpPr>
          <p:spPr bwMode="auto">
            <a:xfrm>
              <a:off x="2571751" y="2947989"/>
              <a:ext cx="1635125" cy="319762"/>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Pilgrim (Shelter)</a:t>
              </a:r>
            </a:p>
          </p:txBody>
        </p:sp>
        <p:cxnSp>
          <p:nvCxnSpPr>
            <p:cNvPr id="118" name="Straight Arrow Connector 117"/>
            <p:cNvCxnSpPr>
              <a:stCxn id="112" idx="2"/>
              <a:endCxn id="67" idx="0"/>
            </p:cNvCxnSpPr>
            <p:nvPr/>
          </p:nvCxnSpPr>
          <p:spPr>
            <a:xfrm flipH="1">
              <a:off x="3063875" y="4401220"/>
              <a:ext cx="2133601" cy="99151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12" idx="2"/>
              <a:endCxn id="64" idx="0"/>
            </p:cNvCxnSpPr>
            <p:nvPr/>
          </p:nvCxnSpPr>
          <p:spPr>
            <a:xfrm>
              <a:off x="5197476" y="4401220"/>
              <a:ext cx="198437" cy="99945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2" idx="2"/>
              <a:endCxn id="65" idx="0"/>
            </p:cNvCxnSpPr>
            <p:nvPr/>
          </p:nvCxnSpPr>
          <p:spPr>
            <a:xfrm>
              <a:off x="5197476" y="4401220"/>
              <a:ext cx="2264567" cy="999456"/>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12" idx="2"/>
              <a:endCxn id="66" idx="0"/>
            </p:cNvCxnSpPr>
            <p:nvPr/>
          </p:nvCxnSpPr>
          <p:spPr>
            <a:xfrm>
              <a:off x="5197476" y="4401220"/>
              <a:ext cx="4420393" cy="991517"/>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2" name="TextBox 20"/>
            <p:cNvSpPr txBox="1">
              <a:spLocks noChangeArrowheads="1"/>
            </p:cNvSpPr>
            <p:nvPr/>
          </p:nvSpPr>
          <p:spPr bwMode="auto">
            <a:xfrm>
              <a:off x="4994275" y="4656139"/>
              <a:ext cx="1974850" cy="319762"/>
            </a:xfrm>
            <a:prstGeom prst="rect">
              <a:avLst/>
            </a:prstGeom>
            <a:solidFill>
              <a:srgbClr val="FFFF00"/>
            </a:solidFill>
            <a:ln w="9525">
              <a:solidFill>
                <a:schemeClr val="tx1"/>
              </a:solidFill>
              <a:miter lim="800000"/>
              <a:headEnd/>
              <a:tailEnd/>
            </a:ln>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2"/>
                  </a:solidFill>
                  <a:latin typeface="Arial" panose="020B0604020202020204" pitchFamily="34" charset="0"/>
                </a:rPr>
                <a:t>Transitional Housing</a:t>
              </a:r>
            </a:p>
          </p:txBody>
        </p:sp>
      </p:grpSp>
      <p:sp>
        <p:nvSpPr>
          <p:cNvPr id="3" name="Rectangle 2"/>
          <p:cNvSpPr/>
          <p:nvPr/>
        </p:nvSpPr>
        <p:spPr>
          <a:xfrm rot="16200000">
            <a:off x="6727195" y="2772846"/>
            <a:ext cx="4572000" cy="261610"/>
          </a:xfrm>
          <a:prstGeom prst="rect">
            <a:avLst/>
          </a:prstGeom>
        </p:spPr>
        <p:txBody>
          <a:bodyPr>
            <a:spAutoFit/>
          </a:bodyPr>
          <a:lstStyle/>
          <a:p>
            <a:pPr algn="ctr">
              <a:defRPr/>
            </a:pPr>
            <a:r>
              <a:rPr lang="en-US" sz="1100" dirty="0">
                <a:solidFill>
                  <a:prstClr val="black"/>
                </a:solidFill>
                <a:latin typeface="Open Sans" panose="020B0604020202020204" charset="0"/>
                <a:ea typeface="Open Sans" panose="020B0604020202020204" charset="0"/>
                <a:cs typeface="Open Sans" panose="020B0604020202020204" charset="0"/>
              </a:rPr>
              <a:t>Source: Boston Mayors Task Force on Individual Homelessness</a:t>
            </a:r>
          </a:p>
        </p:txBody>
      </p:sp>
    </p:spTree>
    <p:extLst>
      <p:ext uri="{BB962C8B-B14F-4D97-AF65-F5344CB8AC3E}">
        <p14:creationId xmlns:p14="http://schemas.microsoft.com/office/powerpoint/2010/main" val="1738368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Clients face barriers &amp; challenges</a:t>
            </a:r>
          </a:p>
        </p:txBody>
      </p:sp>
      <p:sp>
        <p:nvSpPr>
          <p:cNvPr id="88" name="Shape 88"/>
          <p:cNvSpPr txBox="1">
            <a:spLocks noGrp="1"/>
          </p:cNvSpPr>
          <p:nvPr>
            <p:ph type="body" idx="1"/>
          </p:nvPr>
        </p:nvSpPr>
        <p:spPr>
          <a:xfrm>
            <a:off x="470506" y="1271695"/>
            <a:ext cx="8533928" cy="3302700"/>
          </a:xfrm>
          <a:prstGeom prst="rect">
            <a:avLst/>
          </a:prstGeom>
        </p:spPr>
        <p:txBody>
          <a:bodyPr wrap="square" lIns="91425" tIns="91425" rIns="91425" bIns="91425" anchor="t" anchorCtr="0">
            <a:noAutofit/>
          </a:bodyPr>
          <a:lstStyle/>
          <a:p>
            <a:pPr marL="257175" indent="-257175">
              <a:lnSpc>
                <a:spcPct val="100000"/>
              </a:lnSpc>
              <a:spcBef>
                <a:spcPts val="600"/>
              </a:spcBef>
              <a:buFont typeface="Wingdings" panose="05000000000000000000" pitchFamily="2" charset="2"/>
              <a:buChar char="§"/>
            </a:pPr>
            <a:r>
              <a:rPr lang="en-US" dirty="0">
                <a:latin typeface="Open Sans" panose="020B0604020202020204" charset="0"/>
                <a:ea typeface="Open Sans" panose="020B0604020202020204" charset="0"/>
                <a:cs typeface="Open Sans" panose="020B0604020202020204" charset="0"/>
              </a:rPr>
              <a:t>Difficult for individuals and families to access services and housing</a:t>
            </a:r>
          </a:p>
          <a:p>
            <a:pPr marL="257175" indent="-257175">
              <a:lnSpc>
                <a:spcPct val="100000"/>
              </a:lnSpc>
              <a:spcBef>
                <a:spcPts val="600"/>
              </a:spcBef>
              <a:buFont typeface="Wingdings" panose="05000000000000000000" pitchFamily="2" charset="2"/>
              <a:buChar char="§"/>
            </a:pPr>
            <a:r>
              <a:rPr lang="en-US" dirty="0">
                <a:latin typeface="Open Sans" panose="020B0604020202020204" charset="0"/>
                <a:ea typeface="Open Sans" panose="020B0604020202020204" charset="0"/>
                <a:cs typeface="Open Sans" panose="020B0604020202020204" charset="0"/>
              </a:rPr>
              <a:t>Separate referral processes for each agency</a:t>
            </a:r>
          </a:p>
          <a:p>
            <a:pPr marL="257175" indent="-257175">
              <a:lnSpc>
                <a:spcPct val="100000"/>
              </a:lnSpc>
              <a:spcBef>
                <a:spcPts val="600"/>
              </a:spcBef>
              <a:buFont typeface="Wingdings" panose="05000000000000000000" pitchFamily="2" charset="2"/>
              <a:buChar char="§"/>
            </a:pPr>
            <a:r>
              <a:rPr lang="en-US" dirty="0">
                <a:latin typeface="Open Sans" panose="020B0604020202020204" charset="0"/>
                <a:ea typeface="Open Sans" panose="020B0604020202020204" charset="0"/>
                <a:cs typeface="Open Sans" panose="020B0604020202020204" charset="0"/>
              </a:rPr>
              <a:t>Unique assessment at each agency</a:t>
            </a:r>
          </a:p>
          <a:p>
            <a:pPr marL="814388" lvl="1" indent="-257175">
              <a:lnSpc>
                <a:spcPct val="100000"/>
              </a:lnSpc>
              <a:spcBef>
                <a:spcPts val="600"/>
              </a:spcBef>
            </a:pPr>
            <a:r>
              <a:rPr lang="en-US" sz="1800" dirty="0">
                <a:latin typeface="Open Sans" panose="020B0604020202020204" charset="0"/>
                <a:ea typeface="Open Sans" panose="020B0604020202020204" charset="0"/>
                <a:cs typeface="Open Sans" panose="020B0604020202020204" charset="0"/>
              </a:rPr>
              <a:t>Questionable how accurate we are in matching people</a:t>
            </a:r>
          </a:p>
          <a:p>
            <a:pPr marL="257175" indent="-257175">
              <a:lnSpc>
                <a:spcPct val="100000"/>
              </a:lnSpc>
              <a:spcBef>
                <a:spcPts val="600"/>
              </a:spcBef>
              <a:buFont typeface="Wingdings" panose="05000000000000000000" pitchFamily="2" charset="2"/>
              <a:buChar char="§"/>
            </a:pPr>
            <a:r>
              <a:rPr lang="en-US" dirty="0">
                <a:latin typeface="Open Sans" panose="020B0604020202020204" charset="0"/>
                <a:ea typeface="Open Sans" panose="020B0604020202020204" charset="0"/>
                <a:cs typeface="Open Sans" panose="020B0604020202020204" charset="0"/>
              </a:rPr>
              <a:t>Difficult to know service and housing availability across the system </a:t>
            </a:r>
          </a:p>
          <a:p>
            <a:pPr marL="257175" indent="-257175">
              <a:lnSpc>
                <a:spcPct val="100000"/>
              </a:lnSpc>
              <a:spcBef>
                <a:spcPts val="600"/>
              </a:spcBef>
              <a:buFont typeface="Wingdings" panose="05000000000000000000" pitchFamily="2" charset="2"/>
              <a:buChar char="§"/>
            </a:pPr>
            <a:r>
              <a:rPr lang="en-US" dirty="0">
                <a:latin typeface="Open Sans" panose="020B0604020202020204" charset="0"/>
                <a:ea typeface="Open Sans" panose="020B0604020202020204" charset="0"/>
                <a:cs typeface="Open Sans" panose="020B0604020202020204" charset="0"/>
              </a:rPr>
              <a:t>Challenge to evaluate effective utilization to manage achievement of goals </a:t>
            </a:r>
          </a:p>
          <a:p>
            <a:pPr lvl="0" rtl="0">
              <a:lnSpc>
                <a:spcPct val="100000"/>
              </a:lnSpc>
              <a:spcBef>
                <a:spcPts val="600"/>
              </a:spcBef>
              <a:spcAft>
                <a:spcPts val="600"/>
              </a:spcAft>
              <a:buNone/>
            </a:pPr>
            <a:endParaRPr lang="en" sz="2500" dirty="0">
              <a:latin typeface="Calibri" panose="020F0502020204030204" pitchFamily="34" charset="0"/>
            </a:endParaRPr>
          </a:p>
          <a:p>
            <a:pPr lvl="0" rtl="0">
              <a:lnSpc>
                <a:spcPct val="100000"/>
              </a:lnSpc>
              <a:spcBef>
                <a:spcPts val="600"/>
              </a:spcBef>
              <a:spcAft>
                <a:spcPts val="600"/>
              </a:spcAft>
              <a:buNone/>
            </a:pPr>
            <a:endParaRPr sz="2500" dirty="0">
              <a:latin typeface="Calibri" panose="020F0502020204030204" pitchFamily="34" charset="0"/>
            </a:endParaRPr>
          </a:p>
          <a:p>
            <a:pPr lvl="0" rtl="0">
              <a:lnSpc>
                <a:spcPct val="100000"/>
              </a:lnSpc>
              <a:spcBef>
                <a:spcPts val="600"/>
              </a:spcBef>
              <a:spcAft>
                <a:spcPts val="600"/>
              </a:spcAft>
              <a:buNone/>
            </a:pPr>
            <a:endParaRPr sz="2500" dirty="0">
              <a:latin typeface="Calibri" panose="020F0502020204030204" pitchFamily="34" charset="0"/>
            </a:endParaRPr>
          </a:p>
          <a:p>
            <a:pPr lvl="0" rtl="0">
              <a:lnSpc>
                <a:spcPct val="100000"/>
              </a:lnSpc>
              <a:spcBef>
                <a:spcPts val="600"/>
              </a:spcBef>
              <a:spcAft>
                <a:spcPts val="600"/>
              </a:spcAft>
              <a:buNone/>
            </a:pPr>
            <a:endParaRPr sz="2500" dirty="0">
              <a:latin typeface="Calibri" panose="020F0502020204030204" pitchFamily="34" charset="0"/>
            </a:endParaRPr>
          </a:p>
        </p:txBody>
      </p:sp>
    </p:spTree>
    <p:extLst>
      <p:ext uri="{BB962C8B-B14F-4D97-AF65-F5344CB8AC3E}">
        <p14:creationId xmlns:p14="http://schemas.microsoft.com/office/powerpoint/2010/main" val="3620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p:cNvSpPr/>
          <p:nvPr/>
        </p:nvSpPr>
        <p:spPr>
          <a:xfrm>
            <a:off x="2297430" y="1148715"/>
            <a:ext cx="5154930" cy="3188013"/>
          </a:xfrm>
          <a:prstGeom prst="rightArrow">
            <a:avLst/>
          </a:prstGeom>
          <a:solidFill>
            <a:srgbClr val="E4D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Rectangle 4"/>
          <p:cNvSpPr/>
          <p:nvPr/>
        </p:nvSpPr>
        <p:spPr>
          <a:xfrm>
            <a:off x="4612005" y="624948"/>
            <a:ext cx="4270738" cy="4135748"/>
          </a:xfrm>
          <a:prstGeom prst="rect">
            <a:avLst/>
          </a:prstGeom>
        </p:spPr>
        <p:txBody>
          <a:bodyPr wrap="square">
            <a:spAutoFit/>
          </a:bodyPr>
          <a:lstStyle/>
          <a:p>
            <a:r>
              <a:rPr lang="en-US" sz="2775" b="1" i="1" dirty="0">
                <a:solidFill>
                  <a:srgbClr val="7030A0"/>
                </a:solidFill>
                <a:latin typeface="PT Sans Narrow" panose="020B0604020202020204" charset="0"/>
                <a:cs typeface="Calibri" panose="020F0502020204030204" pitchFamily="34" charset="0"/>
              </a:rPr>
              <a:t>With Coordinated Entry:</a:t>
            </a:r>
          </a:p>
          <a:p>
            <a:pPr marL="257175" indent="-257175">
              <a:spcBef>
                <a:spcPts val="1800"/>
              </a:spcBef>
              <a:buFont typeface="Wingdings" pitchFamily="2" charset="2"/>
              <a:buChar char="§"/>
            </a:pPr>
            <a:r>
              <a:rPr lang="en-US" sz="1600" dirty="0">
                <a:solidFill>
                  <a:schemeClr val="bg2"/>
                </a:solidFill>
                <a:latin typeface="Open Sans" panose="020B0604020202020204" charset="0"/>
                <a:ea typeface="Open Sans" panose="020B0604020202020204" charset="0"/>
                <a:cs typeface="Open Sans" panose="020B0604020202020204" charset="0"/>
              </a:rPr>
              <a:t>What housing and services are best for this household, and available?</a:t>
            </a:r>
          </a:p>
          <a:p>
            <a:pPr marL="257175" indent="-257175">
              <a:spcBef>
                <a:spcPts val="1800"/>
              </a:spcBef>
              <a:buFont typeface="Wingdings" pitchFamily="2" charset="2"/>
              <a:buChar char="§"/>
            </a:pPr>
            <a:r>
              <a:rPr lang="en-US" sz="1600" dirty="0">
                <a:solidFill>
                  <a:schemeClr val="bg2"/>
                </a:solidFill>
                <a:latin typeface="Open Sans" panose="020B0604020202020204" charset="0"/>
                <a:ea typeface="Open Sans" panose="020B0604020202020204" charset="0"/>
                <a:cs typeface="Open Sans" panose="020B0604020202020204" charset="0"/>
              </a:rPr>
              <a:t>Client accesses help through clear doors and carefully designed protocols</a:t>
            </a:r>
          </a:p>
          <a:p>
            <a:pPr marL="257175" indent="-257175">
              <a:spcBef>
                <a:spcPts val="1800"/>
              </a:spcBef>
              <a:buFont typeface="Wingdings" pitchFamily="2" charset="2"/>
              <a:buChar char="§"/>
            </a:pPr>
            <a:r>
              <a:rPr lang="en-US" sz="1600" dirty="0">
                <a:solidFill>
                  <a:schemeClr val="bg2"/>
                </a:solidFill>
                <a:latin typeface="Open Sans" panose="020B0604020202020204" charset="0"/>
                <a:ea typeface="Open Sans" panose="020B0604020202020204" charset="0"/>
                <a:cs typeface="Open Sans" panose="020B0604020202020204" charset="0"/>
              </a:rPr>
              <a:t>Consistent, clear communication to partners &amp; clients about what’s available</a:t>
            </a:r>
          </a:p>
          <a:p>
            <a:pPr marL="257175" indent="-257175">
              <a:spcBef>
                <a:spcPts val="1800"/>
              </a:spcBef>
              <a:buFont typeface="Wingdings" pitchFamily="2" charset="2"/>
              <a:buChar char="§"/>
            </a:pPr>
            <a:r>
              <a:rPr lang="en-US" sz="1600" dirty="0">
                <a:solidFill>
                  <a:schemeClr val="bg2"/>
                </a:solidFill>
                <a:latin typeface="Open Sans" panose="020B0604020202020204" charset="0"/>
                <a:ea typeface="Open Sans" panose="020B0604020202020204" charset="0"/>
                <a:cs typeface="Open Sans" panose="020B0604020202020204" charset="0"/>
              </a:rPr>
              <a:t>Standard forms and assessments for every client, no matter where they start</a:t>
            </a:r>
          </a:p>
          <a:p>
            <a:pPr marL="257175" indent="-257175">
              <a:spcBef>
                <a:spcPts val="1800"/>
              </a:spcBef>
              <a:buFont typeface="Wingdings" pitchFamily="2" charset="2"/>
              <a:buChar char="§"/>
            </a:pPr>
            <a:r>
              <a:rPr lang="en-US" sz="1600" dirty="0">
                <a:solidFill>
                  <a:schemeClr val="bg2"/>
                </a:solidFill>
                <a:latin typeface="Open Sans" panose="020B0604020202020204" charset="0"/>
                <a:ea typeface="Open Sans" panose="020B0604020202020204" charset="0"/>
                <a:cs typeface="Open Sans" panose="020B0604020202020204" charset="0"/>
              </a:rPr>
              <a:t>Community agreement on where to refer</a:t>
            </a:r>
          </a:p>
        </p:txBody>
      </p:sp>
      <p:sp>
        <p:nvSpPr>
          <p:cNvPr id="6" name="Rectangle 5"/>
          <p:cNvSpPr/>
          <p:nvPr/>
        </p:nvSpPr>
        <p:spPr>
          <a:xfrm>
            <a:off x="341267" y="624948"/>
            <a:ext cx="4270738" cy="3889526"/>
          </a:xfrm>
          <a:prstGeom prst="rect">
            <a:avLst/>
          </a:prstGeom>
        </p:spPr>
        <p:txBody>
          <a:bodyPr wrap="square">
            <a:spAutoFit/>
          </a:bodyPr>
          <a:lstStyle/>
          <a:p>
            <a:r>
              <a:rPr lang="en-US" sz="2775" b="1" i="1" dirty="0">
                <a:solidFill>
                  <a:srgbClr val="7030A0"/>
                </a:solidFill>
                <a:latin typeface="PT Sans Narrow" panose="020B0604020202020204" charset="0"/>
                <a:cs typeface="Calibri" panose="020F0502020204030204" pitchFamily="34" charset="0"/>
              </a:rPr>
              <a:t>Before Coordinated Entry:</a:t>
            </a:r>
          </a:p>
          <a:p>
            <a:pPr marL="257175" indent="-257175">
              <a:spcBef>
                <a:spcPts val="1800"/>
              </a:spcBef>
              <a:buFont typeface="Wingdings" pitchFamily="2" charset="2"/>
              <a:buChar char="§"/>
            </a:pPr>
            <a:r>
              <a:rPr lang="en-US" sz="1600" dirty="0">
                <a:solidFill>
                  <a:schemeClr val="bg2"/>
                </a:solidFill>
                <a:latin typeface="Open Sans" panose="020B0604020202020204" charset="0"/>
                <a:ea typeface="Open Sans" panose="020B0604020202020204" charset="0"/>
                <a:cs typeface="Open Sans" panose="020B0604020202020204" charset="0"/>
              </a:rPr>
              <a:t>Should we accept this client into our program?</a:t>
            </a:r>
          </a:p>
          <a:p>
            <a:pPr marL="257175" indent="-257175">
              <a:spcBef>
                <a:spcPts val="1800"/>
              </a:spcBef>
              <a:buFont typeface="Wingdings" pitchFamily="2" charset="2"/>
              <a:buChar char="§"/>
            </a:pPr>
            <a:r>
              <a:rPr lang="en-US" sz="1600" dirty="0">
                <a:solidFill>
                  <a:schemeClr val="bg2"/>
                </a:solidFill>
                <a:latin typeface="Open Sans" panose="020B0604020202020204" charset="0"/>
                <a:ea typeface="Open Sans" panose="020B0604020202020204" charset="0"/>
                <a:cs typeface="Open Sans" panose="020B0604020202020204" charset="0"/>
              </a:rPr>
              <a:t>Client has to find services &amp; housing. Multiple calls, visiting multiple locations</a:t>
            </a:r>
          </a:p>
          <a:p>
            <a:pPr marL="257175" indent="-257175">
              <a:spcBef>
                <a:spcPts val="1800"/>
              </a:spcBef>
              <a:buFont typeface="Wingdings" pitchFamily="2" charset="2"/>
              <a:buChar char="§"/>
            </a:pPr>
            <a:r>
              <a:rPr lang="en-US" sz="1600" dirty="0">
                <a:solidFill>
                  <a:schemeClr val="bg2"/>
                </a:solidFill>
                <a:latin typeface="Open Sans" panose="020B0604020202020204" charset="0"/>
                <a:ea typeface="Open Sans" panose="020B0604020202020204" charset="0"/>
                <a:cs typeface="Open Sans" panose="020B0604020202020204" charset="0"/>
              </a:rPr>
              <a:t>Inconsistent communication &amp; understanding of what’s available</a:t>
            </a:r>
          </a:p>
          <a:p>
            <a:pPr marL="257175" indent="-257175">
              <a:spcBef>
                <a:spcPts val="1800"/>
              </a:spcBef>
              <a:buFont typeface="Wingdings" pitchFamily="2" charset="2"/>
              <a:buChar char="§"/>
            </a:pPr>
            <a:r>
              <a:rPr lang="en-US" sz="1600" dirty="0">
                <a:solidFill>
                  <a:schemeClr val="bg2"/>
                </a:solidFill>
                <a:latin typeface="Open Sans" panose="020B0604020202020204" charset="0"/>
                <a:ea typeface="Open Sans" panose="020B0604020202020204" charset="0"/>
                <a:cs typeface="Open Sans" panose="020B0604020202020204" charset="0"/>
              </a:rPr>
              <a:t>Different forms and assessments at each project</a:t>
            </a:r>
          </a:p>
          <a:p>
            <a:pPr marL="257175" indent="-257175">
              <a:spcBef>
                <a:spcPts val="1800"/>
              </a:spcBef>
              <a:buFont typeface="Wingdings" pitchFamily="2" charset="2"/>
              <a:buChar char="§"/>
            </a:pPr>
            <a:r>
              <a:rPr lang="en-US" sz="1600" dirty="0">
                <a:solidFill>
                  <a:schemeClr val="bg2"/>
                </a:solidFill>
                <a:latin typeface="Open Sans" panose="020B0604020202020204" charset="0"/>
                <a:ea typeface="Open Sans" panose="020B0604020202020204" charset="0"/>
                <a:cs typeface="Open Sans" panose="020B0604020202020204" charset="0"/>
              </a:rPr>
              <a:t>Ad-hoc referrals between projects</a:t>
            </a:r>
          </a:p>
        </p:txBody>
      </p:sp>
    </p:spTree>
    <p:extLst>
      <p:ext uri="{BB962C8B-B14F-4D97-AF65-F5344CB8AC3E}">
        <p14:creationId xmlns:p14="http://schemas.microsoft.com/office/powerpoint/2010/main" val="41684168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40866" y="341670"/>
            <a:ext cx="2604401" cy="707400"/>
          </a:xfrm>
          <a:prstGeom prst="rect">
            <a:avLst/>
          </a:prstGeom>
        </p:spPr>
        <p:txBody>
          <a:bodyPr wrap="square" lIns="91425" tIns="91425" rIns="91425" bIns="91425" anchor="t" anchorCtr="0">
            <a:noAutofit/>
          </a:bodyPr>
          <a:lstStyle/>
          <a:p>
            <a:pPr lvl="0" rtl="0">
              <a:lnSpc>
                <a:spcPct val="100000"/>
              </a:lnSpc>
              <a:spcBef>
                <a:spcPts val="600"/>
              </a:spcBef>
              <a:spcAft>
                <a:spcPts val="600"/>
              </a:spcAft>
              <a:buNone/>
            </a:pPr>
            <a:r>
              <a:rPr lang="en" dirty="0">
                <a:solidFill>
                  <a:srgbClr val="4C367E"/>
                </a:solidFill>
                <a:latin typeface="PT Sans Narrow" panose="020B0604020202020204" charset="0"/>
              </a:rPr>
              <a:t>Crisis Response System </a:t>
            </a:r>
            <a:br>
              <a:rPr lang="en" dirty="0">
                <a:solidFill>
                  <a:srgbClr val="4C367E"/>
                </a:solidFill>
                <a:latin typeface="PT Sans Narrow" panose="020B0604020202020204" charset="0"/>
              </a:rPr>
            </a:br>
            <a:r>
              <a:rPr lang="en" dirty="0">
                <a:solidFill>
                  <a:srgbClr val="4C367E"/>
                </a:solidFill>
                <a:latin typeface="PT Sans Narrow" panose="020B0604020202020204" charset="0"/>
              </a:rPr>
              <a:t>with Coordinated Entry</a:t>
            </a:r>
            <a:endParaRPr lang="en" sz="1400" dirty="0">
              <a:solidFill>
                <a:srgbClr val="4C367E"/>
              </a:solidFill>
              <a:latin typeface="PT Sans Narrow" panose="020B0604020202020204" charset="0"/>
            </a:endParaRPr>
          </a:p>
        </p:txBody>
      </p:sp>
      <p:grpSp>
        <p:nvGrpSpPr>
          <p:cNvPr id="5" name="Group 4">
            <a:extLst>
              <a:ext uri="{FF2B5EF4-FFF2-40B4-BE49-F238E27FC236}">
                <a16:creationId xmlns:a16="http://schemas.microsoft.com/office/drawing/2014/main" xmlns="" id="{F310FAB4-2022-4D57-B03E-3E009E26FBD4}"/>
              </a:ext>
            </a:extLst>
          </p:cNvPr>
          <p:cNvGrpSpPr/>
          <p:nvPr/>
        </p:nvGrpSpPr>
        <p:grpSpPr>
          <a:xfrm>
            <a:off x="2279176" y="1"/>
            <a:ext cx="6698753" cy="5143500"/>
            <a:chOff x="836920" y="658595"/>
            <a:chExt cx="5934583" cy="4351855"/>
          </a:xfrm>
        </p:grpSpPr>
        <p:sp>
          <p:nvSpPr>
            <p:cNvPr id="3" name="Rectangle 2"/>
            <p:cNvSpPr/>
            <p:nvPr/>
          </p:nvSpPr>
          <p:spPr>
            <a:xfrm>
              <a:off x="836920" y="4748840"/>
              <a:ext cx="4572000" cy="261610"/>
            </a:xfrm>
            <a:prstGeom prst="rect">
              <a:avLst/>
            </a:prstGeom>
          </p:spPr>
          <p:txBody>
            <a:bodyPr>
              <a:spAutoFit/>
            </a:bodyPr>
            <a:lstStyle/>
            <a:p>
              <a:pPr algn="ctr">
                <a:defRPr/>
              </a:pPr>
              <a:r>
                <a:rPr lang="en-US" sz="1100" dirty="0">
                  <a:solidFill>
                    <a:prstClr val="black"/>
                  </a:solidFill>
                  <a:latin typeface="Open Sans" panose="020B0604020202020204" charset="0"/>
                  <a:ea typeface="Open Sans" panose="020B0604020202020204" charset="0"/>
                  <a:cs typeface="Open Sans" panose="020B0604020202020204" charset="0"/>
                </a:rPr>
                <a:t>Source: Focus Strategies Housing Crisis Resolution System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028" y="658595"/>
              <a:ext cx="5599475" cy="4130382"/>
            </a:xfrm>
            <a:prstGeom prst="rect">
              <a:avLst/>
            </a:prstGeom>
          </p:spPr>
        </p:pic>
        <p:sp>
          <p:nvSpPr>
            <p:cNvPr id="4" name="TextBox 3"/>
            <p:cNvSpPr txBox="1"/>
            <p:nvPr/>
          </p:nvSpPr>
          <p:spPr>
            <a:xfrm>
              <a:off x="1172028" y="739573"/>
              <a:ext cx="3029269" cy="307777"/>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4263358039"/>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5572</TotalTime>
  <Words>6630</Words>
  <Application>Microsoft Office PowerPoint</Application>
  <PresentationFormat>On-screen Show (16:9)</PresentationFormat>
  <Paragraphs>653</Paragraphs>
  <Slides>59</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Calibri</vt:lpstr>
      <vt:lpstr>Open Sans</vt:lpstr>
      <vt:lpstr>PT Sans Narrow</vt:lpstr>
      <vt:lpstr>Arial</vt:lpstr>
      <vt:lpstr>Wingdings</vt:lpstr>
      <vt:lpstr>Roboto</vt:lpstr>
      <vt:lpstr>Tropic</vt:lpstr>
      <vt:lpstr>Coordinated Entry Partnership Overview</vt:lpstr>
      <vt:lpstr>Introductions</vt:lpstr>
      <vt:lpstr>Introductory Discussion</vt:lpstr>
      <vt:lpstr>Today’s Agenda</vt:lpstr>
      <vt:lpstr>What is Coordinated Entry?</vt:lpstr>
      <vt:lpstr>Crisis Response System without Coordinated Entry (Boston example)</vt:lpstr>
      <vt:lpstr>Clients face barriers &amp; challenges</vt:lpstr>
      <vt:lpstr>PowerPoint Presentation</vt:lpstr>
      <vt:lpstr>Crisis Response System  with Coordinated Entry</vt:lpstr>
      <vt:lpstr>PowerPoint Presentation</vt:lpstr>
      <vt:lpstr>Coordinated Entry Partnership</vt:lpstr>
      <vt:lpstr>Geographic Area &amp; Population</vt:lpstr>
      <vt:lpstr>VCEH Coordinated Entry Committee</vt:lpstr>
      <vt:lpstr>CoC Name Coordinated Entry Partnership</vt:lpstr>
      <vt:lpstr>Shared Responsibilities of All Partners</vt:lpstr>
      <vt:lpstr>Coordinated Entry Steps</vt:lpstr>
      <vt:lpstr>Coordinated Entry Steps</vt:lpstr>
      <vt:lpstr>Referral Form – Client Permission</vt:lpstr>
      <vt:lpstr>Coordinated Entry Steps</vt:lpstr>
      <vt:lpstr>PowerPoint Presentation</vt:lpstr>
      <vt:lpstr>Level of Assistance Section</vt:lpstr>
      <vt:lpstr>PowerPoint Presentation</vt:lpstr>
      <vt:lpstr>Housing Assessment – Client Permission</vt:lpstr>
      <vt:lpstr>Scenarios Activity</vt:lpstr>
      <vt:lpstr>Master List</vt:lpstr>
      <vt:lpstr>Local Master List</vt:lpstr>
      <vt:lpstr>Order of Priority on the Master List</vt:lpstr>
      <vt:lpstr>Definition of Chronic Homelessness</vt:lpstr>
      <vt:lpstr>Referral to Participating Housing Programs</vt:lpstr>
      <vt:lpstr>Housing Programs in Insert CoC Name</vt:lpstr>
      <vt:lpstr>Referral to Participating Housing Programs</vt:lpstr>
      <vt:lpstr>Referral to Participating Housing Programs</vt:lpstr>
      <vt:lpstr>Master List Activity</vt:lpstr>
      <vt:lpstr>Master List Activity</vt:lpstr>
      <vt:lpstr>Master List Activity Answers</vt:lpstr>
      <vt:lpstr>Declined Referrals</vt:lpstr>
      <vt:lpstr>Local Process to Take Households off Master List</vt:lpstr>
      <vt:lpstr>Confidentiality, Information &amp; Data Sharing in Coordinated Entry</vt:lpstr>
      <vt:lpstr>Information &amp; Data Sharing</vt:lpstr>
      <vt:lpstr>Confidentiality Activity</vt:lpstr>
      <vt:lpstr>Domestic Violence, Sexual Violence, Dating Violence and Stalking </vt:lpstr>
      <vt:lpstr>Domestic Violence…</vt:lpstr>
      <vt:lpstr>PowerPoint Presentation</vt:lpstr>
      <vt:lpstr>PowerPoint Presentation</vt:lpstr>
      <vt:lpstr>Domestic Violence…</vt:lpstr>
      <vt:lpstr>PowerPoint Presentation</vt:lpstr>
      <vt:lpstr>Domestic Violence…</vt:lpstr>
      <vt:lpstr>Domestic Violence…</vt:lpstr>
      <vt:lpstr>Domestic Violence…</vt:lpstr>
      <vt:lpstr>Emergency Shelter &amp; Coordinated Entry</vt:lpstr>
      <vt:lpstr>Emergency Shelter &amp; Coordinated Entry</vt:lpstr>
      <vt:lpstr>Outreach &amp; Advertisement</vt:lpstr>
      <vt:lpstr>Ensuring Fair &amp; Equal Access to Coordinated Entry</vt:lpstr>
      <vt:lpstr>Complaints of Unfair Treatment</vt:lpstr>
      <vt:lpstr>Complaints of Unfair Treatment</vt:lpstr>
      <vt:lpstr>Participant Notice Activity</vt:lpstr>
      <vt:lpstr>PowerPoint Presentation</vt:lpstr>
      <vt:lpstr>Evaluation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Coordinated Entry</dc:title>
  <dc:creator>Laurel Chen</dc:creator>
  <cp:lastModifiedBy>Laurel Chen</cp:lastModifiedBy>
  <cp:revision>170</cp:revision>
  <cp:lastPrinted>2018-02-14T22:30:38Z</cp:lastPrinted>
  <dcterms:modified xsi:type="dcterms:W3CDTF">2018-02-21T13:03:49Z</dcterms:modified>
</cp:coreProperties>
</file>