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5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3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62" r:id="rId2"/>
    <p:sldId id="257" r:id="rId3"/>
    <p:sldId id="263" r:id="rId4"/>
    <p:sldId id="258" r:id="rId5"/>
    <p:sldId id="264" r:id="rId6"/>
    <p:sldId id="265" r:id="rId7"/>
    <p:sldId id="259" r:id="rId8"/>
    <p:sldId id="260" r:id="rId9"/>
    <p:sldId id="266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A88D"/>
    <a:srgbClr val="09A09E"/>
    <a:srgbClr val="00629B"/>
    <a:srgbClr val="0819AB"/>
    <a:srgbClr val="0947B2"/>
    <a:srgbClr val="087D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0955" autoAdjust="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101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2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3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Total Sheltered - Individuals</a:t>
            </a:r>
          </a:p>
        </c:rich>
      </c:tx>
      <c:layout>
        <c:manualLayout>
          <c:xMode val="edge"/>
          <c:yMode val="edge"/>
          <c:x val="0.1668979685391656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057216537429192E-2"/>
          <c:y val="0.17602147797823614"/>
          <c:w val="0.63541101404576739"/>
          <c:h val="0.7800960791503271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 Sheltered - Individuals</c:v>
                </c:pt>
              </c:strCache>
            </c:strRef>
          </c:tx>
          <c:dPt>
            <c:idx val="0"/>
            <c:bubble3D val="0"/>
            <c:spPr>
              <a:solidFill>
                <a:srgbClr val="00629B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6ACF-48EA-B2C8-8DE1EEAB7DB2}"/>
              </c:ext>
            </c:extLst>
          </c:dPt>
          <c:dPt>
            <c:idx val="1"/>
            <c:bubble3D val="0"/>
            <c:spPr>
              <a:solidFill>
                <a:srgbClr val="08A88D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ACF-48EA-B2C8-8DE1EEAB7DB2}"/>
              </c:ext>
            </c:extLst>
          </c:dPt>
          <c:dLbls>
            <c:dLbl>
              <c:idx val="0"/>
              <c:layout>
                <c:manualLayout>
                  <c:x val="-8.7148025639073506E-2"/>
                  <c:y val="-0.2813523171482018"/>
                </c:manualLayout>
              </c:layout>
              <c:tx>
                <c:rich>
                  <a:bodyPr/>
                  <a:lstStyle/>
                  <a:p>
                    <a:fld id="{0846A8B4-BBBA-4866-9A24-62E44FED045D}" type="VALUE">
                      <a:rPr lang="en-US"/>
                      <a:pPr/>
                      <a:t>[VALUE]</a:t>
                    </a:fld>
                    <a:r>
                      <a:rPr lang="en-US" baseline="0" dirty="0"/>
                      <a:t>, </a:t>
                    </a:r>
                  </a:p>
                  <a:p>
                    <a:fld id="{269EA01B-6F3F-4906-AA1F-75F756C57020}" type="PERCENTAGE">
                      <a:rPr lang="en-US" baseline="0" smtClean="0"/>
                      <a:pPr/>
                      <a:t>[PERCENTAGE]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6ACF-48EA-B2C8-8DE1EEAB7DB2}"/>
                </c:ext>
              </c:extLst>
            </c:dLbl>
            <c:dLbl>
              <c:idx val="1"/>
              <c:layout>
                <c:manualLayout>
                  <c:x val="-0.19038850615302128"/>
                  <c:y val="3.5567929699395297E-2"/>
                </c:manualLayout>
              </c:layout>
              <c:tx>
                <c:rich>
                  <a:bodyPr/>
                  <a:lstStyle/>
                  <a:p>
                    <a:fld id="{95DD4DBB-CA99-43E0-8B2C-98FE0350856A}" type="VALUE">
                      <a:rPr lang="en-US"/>
                      <a:pPr/>
                      <a:t>[VALUE]</a:t>
                    </a:fld>
                    <a:r>
                      <a:rPr lang="en-US" baseline="0" dirty="0"/>
                      <a:t>, </a:t>
                    </a:r>
                  </a:p>
                  <a:p>
                    <a:fld id="{7D0AB48C-FC9E-4DB1-B7D2-6614B7057A76}" type="PERCENTAGE">
                      <a:rPr lang="en-US" baseline="0" smtClean="0"/>
                      <a:pPr/>
                      <a:t>[PERCENTAGE]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ACF-48EA-B2C8-8DE1EEAB7DB2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Emergency Shelter</c:v>
                </c:pt>
                <c:pt idx="1">
                  <c:v>Transitional Shelter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1810</c:v>
                </c:pt>
                <c:pt idx="1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CF-48EA-B2C8-8DE1EEAB7DB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426990680971067"/>
          <c:y val="0.28362614894132709"/>
          <c:w val="0.29258640714421086"/>
          <c:h val="0.12921191480899141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175557637288919E-2"/>
          <c:y val="0.10367300772486313"/>
          <c:w val="0.58582251816593667"/>
          <c:h val="0.7189850163757154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Sheltered Individuals</c:v>
                </c:pt>
              </c:strCache>
            </c:strRef>
          </c:tx>
          <c:dPt>
            <c:idx val="0"/>
            <c:bubble3D val="0"/>
            <c:spPr>
              <a:solidFill>
                <a:srgbClr val="09A09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D96-4F86-9A0B-995BEF12B68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D96-4F86-9A0B-995BEF12B681}"/>
              </c:ext>
            </c:extLst>
          </c:dPt>
          <c:dLbls>
            <c:dLbl>
              <c:idx val="0"/>
              <c:layout>
                <c:manualLayout>
                  <c:x val="-0.1517684887459807"/>
                  <c:y val="-0.2691397000789266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6463022508038593E-2"/>
                      <c:h val="0.199684293606945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D96-4F86-9A0B-995BEF12B681}"/>
                </c:ext>
              </c:extLst>
            </c:dLbl>
            <c:dLbl>
              <c:idx val="1"/>
              <c:layout>
                <c:manualLayout>
                  <c:x val="0.12801660885636884"/>
                  <c:y val="0.165108974637838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063022508038585"/>
                      <c:h val="0.12623532555668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D96-4F86-9A0B-995BEF12B6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Emergency Shelter</c:v>
                </c:pt>
                <c:pt idx="1">
                  <c:v>Transitional Housing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56</c:v>
                </c:pt>
                <c:pt idx="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D96-4F86-9A0B-995BEF12B6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62765273311897107"/>
          <c:y val="0.10024622612781139"/>
          <c:w val="0.32936840772716913"/>
          <c:h val="0.359895841749063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Subpopulations - Individuals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85000"/>
                    <a:satMod val="130000"/>
                  </a:schemeClr>
                </a:gs>
                <a:gs pos="34000">
                  <a:schemeClr val="accent1">
                    <a:shade val="87000"/>
                    <a:satMod val="125000"/>
                  </a:schemeClr>
                </a:gs>
                <a:gs pos="70000">
                  <a:schemeClr val="accent1">
                    <a:tint val="100000"/>
                    <a:shade val="90000"/>
                    <a:satMod val="130000"/>
                  </a:schemeClr>
                </a:gs>
                <a:gs pos="100000">
                  <a:schemeClr val="accent1">
                    <a:tint val="100000"/>
                    <a:shade val="100000"/>
                    <a:satMod val="11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44450" dist="25400" dir="2700000" algn="br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9800000"/>
              </a:lightRig>
            </a:scene3d>
            <a:sp3d prstMaterial="flat">
              <a:bevelT w="25400" h="3175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Serious Mental Illness</c:v>
                </c:pt>
                <c:pt idx="1">
                  <c:v>Substance Use</c:v>
                </c:pt>
                <c:pt idx="2">
                  <c:v>HIV / AIDS</c:v>
                </c:pt>
                <c:pt idx="3">
                  <c:v>Fleeing DV</c:v>
                </c:pt>
                <c:pt idx="4">
                  <c:v>Chronic Homeless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532</c:v>
                </c:pt>
                <c:pt idx="1">
                  <c:v>215</c:v>
                </c:pt>
                <c:pt idx="2">
                  <c:v>3</c:v>
                </c:pt>
                <c:pt idx="3">
                  <c:v>129</c:v>
                </c:pt>
                <c:pt idx="4">
                  <c:v>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C8-4402-8FFD-3E8836D514D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68078624"/>
        <c:axId val="68065728"/>
      </c:barChart>
      <c:catAx>
        <c:axId val="68078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065728"/>
        <c:crosses val="autoZero"/>
        <c:auto val="1"/>
        <c:lblAlgn val="ctr"/>
        <c:lblOffset val="100"/>
        <c:noMultiLvlLbl val="0"/>
      </c:catAx>
      <c:valAx>
        <c:axId val="68065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078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6612055595323314"/>
          <c:y val="1.89423835832675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9747474747474765E-2"/>
          <c:y val="0.15108141869006705"/>
          <c:w val="0.77510140777857317"/>
          <c:h val="0.8173479420044870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GA Motel vs. Regular Emergency Shelter</c:v>
                </c:pt>
              </c:strCache>
            </c:strRef>
          </c:tx>
          <c:dPt>
            <c:idx val="0"/>
            <c:bubble3D val="0"/>
            <c:spPr>
              <a:solidFill>
                <a:srgbClr val="00629B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B6C-481D-9435-79E1814EA868}"/>
              </c:ext>
            </c:extLst>
          </c:dPt>
          <c:dPt>
            <c:idx val="1"/>
            <c:bubble3D val="0"/>
            <c:spPr>
              <a:solidFill>
                <a:srgbClr val="08A88D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5B6C-481D-9435-79E1814EA86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E53-4B2B-89C6-61686E1FF8C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E53-4B2B-89C6-61686E1FF8CD}"/>
              </c:ext>
            </c:extLst>
          </c:dPt>
          <c:dLbls>
            <c:dLbl>
              <c:idx val="0"/>
              <c:layout>
                <c:manualLayout>
                  <c:x val="-7.7181062594448416E-2"/>
                  <c:y val="-0.26721264814273904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1585,</a:t>
                    </a:r>
                  </a:p>
                  <a:p>
                    <a:fld id="{66F4A0B3-61EA-4302-B3C3-93060C839EB0}" type="PERCENTAGE">
                      <a:rPr lang="en-US" smtClean="0"/>
                      <a:pPr/>
                      <a:t>[PERCENTAGE]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B6C-481D-9435-79E1814EA868}"/>
                </c:ext>
              </c:extLst>
            </c:dLbl>
            <c:dLbl>
              <c:idx val="1"/>
              <c:layout>
                <c:manualLayout>
                  <c:x val="4.3089159309631656E-2"/>
                  <c:y val="0.18828629846683531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225, </a:t>
                    </a:r>
                  </a:p>
                  <a:p>
                    <a:fld id="{EBBB1514-C117-4B89-93CC-158DB9A8D1CB}" type="PERCENTAGE">
                      <a:rPr lang="en-US" smtClean="0"/>
                      <a:pPr/>
                      <a:t>[PERCENTAGE]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B6C-481D-9435-79E1814EA868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2"/>
                <c:pt idx="0">
                  <c:v>GA Motel</c:v>
                </c:pt>
                <c:pt idx="1">
                  <c:v>Regular Emergency Shelter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1585</c:v>
                </c:pt>
                <c:pt idx="1">
                  <c:v>225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6C-481D-9435-79E1814EA868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67661655929372466"/>
          <c:y val="0.29625440466350544"/>
          <c:w val="0.1895450568678915"/>
          <c:h val="0.12921191480899141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Comparing 2020 and 2021 PIT –</a:t>
            </a:r>
            <a:r>
              <a:rPr lang="en-US" baseline="0" dirty="0"/>
              <a:t> Individual Count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2020 PIT</c:v>
                </c:pt>
              </c:strCache>
            </c:strRef>
          </c:tx>
          <c:spPr>
            <a:solidFill>
              <a:srgbClr val="08A88D"/>
            </a:solidFill>
            <a:ln>
              <a:solidFill>
                <a:srgbClr val="08A88D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Emergency Shelter</c:v>
                </c:pt>
                <c:pt idx="1">
                  <c:v>Transitional Housing</c:v>
                </c:pt>
                <c:pt idx="2">
                  <c:v>Unsheltered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696</c:v>
                </c:pt>
                <c:pt idx="1">
                  <c:v>84</c:v>
                </c:pt>
                <c:pt idx="2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1B-4F88-91B5-FB1557B065C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2021 PIT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Emergency Shelter</c:v>
                </c:pt>
                <c:pt idx="1">
                  <c:v>Transitional Housing</c:v>
                </c:pt>
                <c:pt idx="2">
                  <c:v>Unsheltered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1810</c:v>
                </c:pt>
                <c:pt idx="1">
                  <c:v>81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1B-4F88-91B5-FB1557B065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57791455"/>
        <c:axId val="1757788959"/>
      </c:barChart>
      <c:catAx>
        <c:axId val="17577914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7788959"/>
        <c:crosses val="autoZero"/>
        <c:auto val="1"/>
        <c:lblAlgn val="ctr"/>
        <c:lblOffset val="100"/>
        <c:noMultiLvlLbl val="0"/>
      </c:catAx>
      <c:valAx>
        <c:axId val="17577889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77914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Emergency Shelter - Individuals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1511233804696241E-2"/>
          <c:y val="0.15423848262061166"/>
          <c:w val="0.58590095320370672"/>
          <c:h val="0.8173479420044870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Emergency Shelter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4E2-45D4-B9B6-F460B641EB2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4E2-45D4-B9B6-F460B641EB2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4E2-45D4-B9B6-F460B641EB27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4416921F-AAE9-4157-9EE8-31529A462239}" type="VALUE">
                      <a:rPr lang="en-US"/>
                      <a:pPr/>
                      <a:t>[VALUE]</a:t>
                    </a:fld>
                    <a:r>
                      <a:rPr lang="en-US" baseline="0"/>
                      <a:t>, </a:t>
                    </a:r>
                  </a:p>
                  <a:p>
                    <a:fld id="{CF567C8C-F456-498D-ABDA-0D8FEF78F99D}" type="PERCENTAGE">
                      <a:rPr lang="en-US" baseline="0" smtClean="0"/>
                      <a:pPr/>
                      <a:t>[PERCENTAGE]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4E2-45D4-B9B6-F460B641EB2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292EEF57-1BC2-461A-B0E3-2A3DCCAD9B8A}" type="VALUE">
                      <a:rPr lang="en-US"/>
                      <a:pPr/>
                      <a:t>[VALUE]</a:t>
                    </a:fld>
                    <a:r>
                      <a:rPr lang="en-US" baseline="0"/>
                      <a:t>, </a:t>
                    </a:r>
                  </a:p>
                  <a:p>
                    <a:fld id="{68B692C9-BD22-4B89-8B97-9E2999BA50A5}" type="PERCENTAGE">
                      <a:rPr lang="en-US" baseline="0" smtClean="0"/>
                      <a:pPr/>
                      <a:t>[PERCENTAGE]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4E2-45D4-B9B6-F460B641EB27}"/>
                </c:ext>
              </c:extLst>
            </c:dLbl>
            <c:dLbl>
              <c:idx val="2"/>
              <c:layout>
                <c:manualLayout>
                  <c:x val="-0.16697476679546641"/>
                  <c:y val="6.4780217389953335E-2"/>
                </c:manualLayout>
              </c:layout>
              <c:tx>
                <c:rich>
                  <a:bodyPr/>
                  <a:lstStyle/>
                  <a:p>
                    <a:fld id="{E412ABA2-9633-4036-8097-C6031F97A620}" type="VALUE">
                      <a:rPr lang="en-US"/>
                      <a:pPr/>
                      <a:t>[VALUE]</a:t>
                    </a:fld>
                    <a:r>
                      <a:rPr lang="en-US" baseline="0" dirty="0"/>
                      <a:t>, </a:t>
                    </a:r>
                  </a:p>
                  <a:p>
                    <a:fld id="{E585E240-C8D0-4A36-AA4F-37BE3EF4D3C7}" type="PERCENTAGE">
                      <a:rPr lang="en-US" baseline="0" smtClean="0"/>
                      <a:pPr/>
                      <a:t>[PERCENTAGE]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4E2-45D4-B9B6-F460B641EB27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Adults with Children</c:v>
                </c:pt>
                <c:pt idx="1">
                  <c:v>Adults Only</c:v>
                </c:pt>
                <c:pt idx="2">
                  <c:v>Children Only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505</c:v>
                </c:pt>
                <c:pt idx="1">
                  <c:v>1304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4E2-45D4-B9B6-F460B641EB2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Total Sheltered – Households 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 Sheltered - Households</c:v>
                </c:pt>
              </c:strCache>
            </c:strRef>
          </c:tx>
          <c:dPt>
            <c:idx val="0"/>
            <c:bubble3D val="0"/>
            <c:spPr>
              <a:solidFill>
                <a:srgbClr val="00629B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472-4027-A062-B126E806ABFB}"/>
              </c:ext>
            </c:extLst>
          </c:dPt>
          <c:dPt>
            <c:idx val="1"/>
            <c:bubble3D val="0"/>
            <c:spPr>
              <a:solidFill>
                <a:srgbClr val="08A88D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472-4027-A062-B126E806ABFB}"/>
              </c:ext>
            </c:extLst>
          </c:dPt>
          <c:dLbls>
            <c:dLbl>
              <c:idx val="0"/>
              <c:layout>
                <c:manualLayout>
                  <c:x val="-2.0925091400348917E-2"/>
                  <c:y val="-0.2782546656806022"/>
                </c:manualLayout>
              </c:layout>
              <c:tx>
                <c:rich>
                  <a:bodyPr/>
                  <a:lstStyle/>
                  <a:p>
                    <a:fld id="{C346F70F-A5CE-4D03-84D2-B4D9FF894141}" type="VALUE">
                      <a:rPr lang="en-US"/>
                      <a:pPr/>
                      <a:t>[VALUE]</a:t>
                    </a:fld>
                    <a:r>
                      <a:rPr lang="en-US" baseline="0" dirty="0"/>
                      <a:t>, </a:t>
                    </a:r>
                  </a:p>
                  <a:p>
                    <a:fld id="{3F95ED69-2BE0-41A7-8199-5B7E30DA0F4C}" type="PERCENTAGE">
                      <a:rPr lang="en-US" baseline="0" smtClean="0"/>
                      <a:pPr/>
                      <a:t>[PERCENTAGE]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472-4027-A062-B126E806ABFB}"/>
                </c:ext>
              </c:extLst>
            </c:dLbl>
            <c:dLbl>
              <c:idx val="1"/>
              <c:layout>
                <c:manualLayout>
                  <c:x val="-0.17504482950210501"/>
                  <c:y val="6.0760305514296883E-2"/>
                </c:manualLayout>
              </c:layout>
              <c:tx>
                <c:rich>
                  <a:bodyPr/>
                  <a:lstStyle/>
                  <a:p>
                    <a:fld id="{973FFD31-BE5A-4F83-821D-362B92585D05}" type="VALUE">
                      <a:rPr lang="en-US"/>
                      <a:pPr/>
                      <a:t>[VALUE]</a:t>
                    </a:fld>
                    <a:r>
                      <a:rPr lang="en-US" baseline="0" dirty="0"/>
                      <a:t>, </a:t>
                    </a:r>
                  </a:p>
                  <a:p>
                    <a:fld id="{DDFE3DA1-1889-406E-A272-C584ADA45954}" type="PERCENTAGE">
                      <a:rPr lang="en-US" baseline="0" smtClean="0"/>
                      <a:pPr/>
                      <a:t>[PERCENTAGE]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472-4027-A062-B126E806ABFB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Emergency Shelter</c:v>
                </c:pt>
                <c:pt idx="1">
                  <c:v>Transitional Shelter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1359</c:v>
                </c:pt>
                <c:pt idx="1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72-4027-A062-B126E806ABF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902372332075855"/>
          <c:y val="0.29584454580507663"/>
          <c:w val="0.29258640714421086"/>
          <c:h val="0.12921191480899141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Emergency Shelter - Households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Emergency Shelter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7AA-4B50-8D15-08B012633A6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7AA-4B50-8D15-08B012633A6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67AA-4B50-8D15-08B012633A68}"/>
              </c:ext>
            </c:extLst>
          </c:dPt>
          <c:dLbls>
            <c:dLbl>
              <c:idx val="0"/>
              <c:layout>
                <c:manualLayout>
                  <c:x val="-5.9727878066688611E-2"/>
                  <c:y val="0.17526005381923943"/>
                </c:manualLayout>
              </c:layout>
              <c:tx>
                <c:rich>
                  <a:bodyPr/>
                  <a:lstStyle/>
                  <a:p>
                    <a:fld id="{B46FC5C2-5682-4394-AB2B-D1BCCDA937BA}" type="VALUE">
                      <a:rPr lang="en-US"/>
                      <a:pPr/>
                      <a:t>[VALUE]</a:t>
                    </a:fld>
                    <a:r>
                      <a:rPr lang="en-US" baseline="0" dirty="0"/>
                      <a:t>, </a:t>
                    </a:r>
                  </a:p>
                  <a:p>
                    <a:fld id="{1EDF4FFC-AF5A-4794-8005-72B52086843D}" type="PERCENTAGE">
                      <a:rPr lang="en-US" baseline="0" smtClean="0"/>
                      <a:pPr/>
                      <a:t>[PERCENTAGE]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7AA-4B50-8D15-08B012633A6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B4418C56-6BB1-4682-9F16-8C330B6C4684}" type="VALUE">
                      <a:rPr lang="en-US"/>
                      <a:pPr/>
                      <a:t>[VALUE]</a:t>
                    </a:fld>
                    <a:r>
                      <a:rPr lang="en-US" baseline="0"/>
                      <a:t>, </a:t>
                    </a:r>
                  </a:p>
                  <a:p>
                    <a:fld id="{EBCBCEDA-73F5-459A-A41F-77C2E018D8AF}" type="PERCENTAGE">
                      <a:rPr lang="en-US" baseline="0" smtClean="0"/>
                      <a:pPr/>
                      <a:t>[PERCENTAGE]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7AA-4B50-8D15-08B012633A68}"/>
                </c:ext>
              </c:extLst>
            </c:dLbl>
            <c:dLbl>
              <c:idx val="2"/>
              <c:layout>
                <c:manualLayout>
                  <c:x val="-0.23593528622427021"/>
                  <c:y val="7.3143205165652619E-2"/>
                </c:manualLayout>
              </c:layout>
              <c:tx>
                <c:rich>
                  <a:bodyPr/>
                  <a:lstStyle/>
                  <a:p>
                    <a:fld id="{E391E63C-0FA0-43DE-A916-6581C6C908FB}" type="VALUE">
                      <a:rPr lang="en-US"/>
                      <a:pPr/>
                      <a:t>[VALUE]</a:t>
                    </a:fld>
                    <a:r>
                      <a:rPr lang="en-US" baseline="0" dirty="0"/>
                      <a:t>, </a:t>
                    </a:r>
                  </a:p>
                  <a:p>
                    <a:fld id="{441E46AE-68A3-416F-B875-133AA7FCE9A1}" type="PERCENTAGE">
                      <a:rPr lang="en-US" baseline="0" smtClean="0"/>
                      <a:pPr/>
                      <a:t>[PERCENTAGE]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67AA-4B50-8D15-08B012633A68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Adults with Children</c:v>
                </c:pt>
                <c:pt idx="1">
                  <c:v>Adults Only</c:v>
                </c:pt>
                <c:pt idx="2">
                  <c:v>Children Only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164</c:v>
                </c:pt>
                <c:pt idx="1">
                  <c:v>1194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7AA-4B50-8D15-08B012633A68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8286727389651392E-2"/>
          <c:y val="0.24737932620300915"/>
          <c:w val="0.61173986253905877"/>
          <c:h val="0.7510349327880976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Race - Individuals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AFEE-4DBA-894A-A99A68A6483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FEE-4DBA-894A-A99A68A6483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AFEE-4DBA-894A-A99A68A6483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FEE-4DBA-894A-A99A68A6483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D681-48AC-8D8A-8F164223E50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681-48AC-8D8A-8F164223E507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366D1608-870A-4124-A3A2-FC48A14710AF}" type="VALUE">
                      <a:rPr lang="en-US"/>
                      <a:pPr/>
                      <a:t>[VALUE]</a:t>
                    </a:fld>
                    <a:r>
                      <a:rPr lang="en-US" baseline="0"/>
                      <a:t>, </a:t>
                    </a:r>
                  </a:p>
                  <a:p>
                    <a:fld id="{2B8E4337-D58F-4733-814A-5D3B583F5138}" type="PERCENTAGE">
                      <a:rPr lang="en-US" baseline="0" smtClean="0"/>
                      <a:pPr/>
                      <a:t>[PERCENTAGE]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AFEE-4DBA-894A-A99A68A6483F}"/>
                </c:ext>
              </c:extLst>
            </c:dLbl>
            <c:dLbl>
              <c:idx val="1"/>
              <c:layout>
                <c:manualLayout>
                  <c:x val="-0.12540312607046392"/>
                  <c:y val="0.11463358076007152"/>
                </c:manualLayout>
              </c:layout>
              <c:tx>
                <c:rich>
                  <a:bodyPr/>
                  <a:lstStyle/>
                  <a:p>
                    <a:fld id="{D2F14F52-2ACC-4827-A455-9054CF47D86E}" type="VALUE">
                      <a:rPr lang="en-US"/>
                      <a:pPr/>
                      <a:t>[VALUE]</a:t>
                    </a:fld>
                    <a:r>
                      <a:rPr lang="en-US" baseline="0"/>
                      <a:t>, </a:t>
                    </a:r>
                  </a:p>
                  <a:p>
                    <a:fld id="{322BA9FC-F881-473A-883A-60233441FD13}" type="PERCENTAGE">
                      <a:rPr lang="en-US" baseline="0" smtClean="0"/>
                      <a:pPr/>
                      <a:t>[PERCENTAGE]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FEE-4DBA-894A-A99A68A6483F}"/>
                </c:ext>
              </c:extLst>
            </c:dLbl>
            <c:dLbl>
              <c:idx val="2"/>
              <c:layout>
                <c:manualLayout>
                  <c:x val="-0.15665177479472381"/>
                  <c:y val="2.5737777252981469E-2"/>
                </c:manualLayout>
              </c:layout>
              <c:tx>
                <c:rich>
                  <a:bodyPr/>
                  <a:lstStyle/>
                  <a:p>
                    <a:fld id="{94D2E760-1821-4B6F-8403-270250797475}" type="VALUE">
                      <a:rPr lang="en-US"/>
                      <a:pPr/>
                      <a:t>[VALUE]</a:t>
                    </a:fld>
                    <a:r>
                      <a:rPr lang="en-US" baseline="0"/>
                      <a:t>, </a:t>
                    </a:r>
                  </a:p>
                  <a:p>
                    <a:fld id="{E946E961-32A8-46B1-94BE-5EE0F66AFC3E}" type="PERCENTAGE">
                      <a:rPr lang="en-US" baseline="0" smtClean="0"/>
                      <a:pPr/>
                      <a:t>[PERCENTAGE]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AFEE-4DBA-894A-A99A68A6483F}"/>
                </c:ext>
              </c:extLst>
            </c:dLbl>
            <c:dLbl>
              <c:idx val="3"/>
              <c:layout>
                <c:manualLayout>
                  <c:x val="-0.10176215985058452"/>
                  <c:y val="-9.1901882430442047E-2"/>
                </c:manualLayout>
              </c:layout>
              <c:tx>
                <c:rich>
                  <a:bodyPr/>
                  <a:lstStyle/>
                  <a:p>
                    <a:fld id="{F2B5B489-B47F-4995-9642-11948B77C51A}" type="VALUE">
                      <a:rPr lang="en-US"/>
                      <a:pPr/>
                      <a:t>[VALUE]</a:t>
                    </a:fld>
                    <a:r>
                      <a:rPr lang="en-US" baseline="0"/>
                      <a:t>, </a:t>
                    </a:r>
                  </a:p>
                  <a:p>
                    <a:fld id="{238A98B5-924E-460E-855C-2C9B08D78B99}" type="PERCENTAGE">
                      <a:rPr lang="en-US" baseline="0" smtClean="0"/>
                      <a:pPr/>
                      <a:t>[PERCENTAGE]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FEE-4DBA-894A-A99A68A6483F}"/>
                </c:ext>
              </c:extLst>
            </c:dLbl>
            <c:dLbl>
              <c:idx val="4"/>
              <c:layout>
                <c:manualLayout>
                  <c:x val="4.677170889900039E-2"/>
                  <c:y val="-2.3849007824298205E-2"/>
                </c:manualLayout>
              </c:layout>
              <c:tx>
                <c:rich>
                  <a:bodyPr/>
                  <a:lstStyle/>
                  <a:p>
                    <a:fld id="{A7187D1B-969C-4BB6-8FA7-9133B598F0A7}" type="VALUE">
                      <a:rPr lang="en-US"/>
                      <a:pPr/>
                      <a:t>[VALUE]</a:t>
                    </a:fld>
                    <a:r>
                      <a:rPr lang="en-US" baseline="0"/>
                      <a:t>, </a:t>
                    </a:r>
                  </a:p>
                  <a:p>
                    <a:fld id="{EE1C7E38-8756-4D44-993F-89230D144C20}" type="PERCENTAGE">
                      <a:rPr lang="en-US" baseline="0" smtClean="0"/>
                      <a:pPr/>
                      <a:t>[PERCENTAGE]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D681-48AC-8D8A-8F164223E507}"/>
                </c:ext>
              </c:extLst>
            </c:dLbl>
            <c:dLbl>
              <c:idx val="5"/>
              <c:layout>
                <c:manualLayout>
                  <c:x val="0.17542083846962528"/>
                  <c:y val="5.2149724378375353E-2"/>
                </c:manualLayout>
              </c:layout>
              <c:tx>
                <c:rich>
                  <a:bodyPr/>
                  <a:lstStyle/>
                  <a:p>
                    <a:fld id="{C64860F1-FAAB-41EB-B1CC-4E8CFDB67C7C}" type="VALUE">
                      <a:rPr lang="en-US"/>
                      <a:pPr/>
                      <a:t>[VALUE]</a:t>
                    </a:fld>
                    <a:r>
                      <a:rPr lang="en-US" baseline="0"/>
                      <a:t>,</a:t>
                    </a:r>
                  </a:p>
                  <a:p>
                    <a:r>
                      <a:rPr lang="en-US" baseline="0"/>
                      <a:t> </a:t>
                    </a:r>
                    <a:fld id="{D1609F03-938F-437B-8C39-235BF189662E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D681-48AC-8D8A-8F164223E507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White</c:v>
                </c:pt>
                <c:pt idx="1">
                  <c:v>Black or African America</c:v>
                </c:pt>
                <c:pt idx="2">
                  <c:v>Asian</c:v>
                </c:pt>
                <c:pt idx="3">
                  <c:v>American Indian or Alaska Native</c:v>
                </c:pt>
                <c:pt idx="4">
                  <c:v>Native Hawaiian or Other Pacific Islander</c:v>
                </c:pt>
                <c:pt idx="5">
                  <c:v>Multiple Race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1716</c:v>
                </c:pt>
                <c:pt idx="1">
                  <c:v>84</c:v>
                </c:pt>
                <c:pt idx="2">
                  <c:v>7</c:v>
                </c:pt>
                <c:pt idx="3">
                  <c:v>19</c:v>
                </c:pt>
                <c:pt idx="4">
                  <c:v>4</c:v>
                </c:pt>
                <c:pt idx="5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EE-4DBA-894A-A99A68A6483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4726688102893893"/>
          <c:y val="0.21565033652561388"/>
          <c:w val="0.63791801909005752"/>
          <c:h val="0.7829222728374423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Ethnicity - Individuals</c:v>
                </c:pt>
              </c:strCache>
            </c:strRef>
          </c:tx>
          <c:dPt>
            <c:idx val="0"/>
            <c:bubble3D val="0"/>
            <c:spPr>
              <a:solidFill>
                <a:srgbClr val="00629B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743-4659-95EF-759103E9EF99}"/>
              </c:ext>
            </c:extLst>
          </c:dPt>
          <c:dPt>
            <c:idx val="1"/>
            <c:bubble3D val="0"/>
            <c:spPr>
              <a:solidFill>
                <a:srgbClr val="08A88D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743-4659-95EF-759103E9EF99}"/>
              </c:ext>
            </c:extLst>
          </c:dPt>
          <c:dLbls>
            <c:dLbl>
              <c:idx val="0"/>
              <c:layout>
                <c:manualLayout>
                  <c:x val="6.7935488771299041E-2"/>
                  <c:y val="-0.18376175353771398"/>
                </c:manualLayout>
              </c:layout>
              <c:tx>
                <c:rich>
                  <a:bodyPr/>
                  <a:lstStyle/>
                  <a:p>
                    <a:fld id="{9FC93FF1-D746-47CA-9F08-4E4A5312BD3A}" type="VALUE">
                      <a:rPr lang="en-US"/>
                      <a:pPr/>
                      <a:t>[VALUE]</a:t>
                    </a:fld>
                    <a:r>
                      <a:rPr lang="en-US" baseline="0" dirty="0"/>
                      <a:t>, </a:t>
                    </a:r>
                  </a:p>
                  <a:p>
                    <a:fld id="{32B0B714-4F5B-4458-BA22-05045763E6CB}" type="PERCENTAGE">
                      <a:rPr lang="en-US" baseline="0" smtClean="0"/>
                      <a:pPr/>
                      <a:t>[PERCENTAGE]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743-4659-95EF-759103E9EF99}"/>
                </c:ext>
              </c:extLst>
            </c:dLbl>
            <c:dLbl>
              <c:idx val="1"/>
              <c:layout>
                <c:manualLayout>
                  <c:x val="-0.19505268754588961"/>
                  <c:y val="8.7106252602402567E-2"/>
                </c:manualLayout>
              </c:layout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8360128617363337E-2"/>
                      <c:h val="0.152281102983673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743-4659-95EF-759103E9EF99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Non-Hispanic/Non-Latino</c:v>
                </c:pt>
                <c:pt idx="1">
                  <c:v>Hispanic/Latino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1827</c:v>
                </c:pt>
                <c:pt idx="1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743-4659-95EF-759103E9EF9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2.9162649811653084E-2"/>
          <c:y val="0.22849142170338768"/>
          <c:w val="0.2900562574372737"/>
          <c:h val="0.52175522800351271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Sheltered Individuals</c:v>
                </c:pt>
              </c:strCache>
            </c:strRef>
          </c:tx>
          <c:dPt>
            <c:idx val="0"/>
            <c:bubble3D val="0"/>
            <c:spPr>
              <a:solidFill>
                <a:srgbClr val="09A09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AE0-49CA-A4D9-C1EB78DD80F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AE0-49CA-A4D9-C1EB78DD80F2}"/>
              </c:ext>
            </c:extLst>
          </c:dPt>
          <c:dLbls>
            <c:dLbl>
              <c:idx val="0"/>
              <c:layout>
                <c:manualLayout>
                  <c:x val="-5.4019292604501605E-2"/>
                  <c:y val="-0.2659826361483820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6463022508038593E-2"/>
                      <c:h val="0.199684293606945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AE0-49CA-A4D9-C1EB78DD80F2}"/>
                </c:ext>
              </c:extLst>
            </c:dLbl>
            <c:dLbl>
              <c:idx val="1"/>
              <c:layout>
                <c:manualLayout>
                  <c:x val="5.8563232650581103E-2"/>
                  <c:y val="0.1398524631934820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063022508038585"/>
                      <c:h val="0.12623532555668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AE0-49CA-A4D9-C1EB78DD80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Emergency Shelter</c:v>
                </c:pt>
                <c:pt idx="1">
                  <c:v>Transitional Housing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129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AE0-49CA-A4D9-C1EB78DD80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"/>
          <c:y val="0.63379003038984782"/>
          <c:w val="0.32936840772716913"/>
          <c:h val="0.359895841749063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Sheltered Individuals</c:v>
                </c:pt>
              </c:strCache>
            </c:strRef>
          </c:tx>
          <c:dPt>
            <c:idx val="0"/>
            <c:bubble3D val="0"/>
            <c:spPr>
              <a:solidFill>
                <a:srgbClr val="09A09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F3B-47A7-8A03-926AEC518E6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F3B-47A7-8A03-926AEC518E62}"/>
              </c:ext>
            </c:extLst>
          </c:dPt>
          <c:dLbls>
            <c:dLbl>
              <c:idx val="0"/>
              <c:layout>
                <c:manualLayout>
                  <c:x val="-0.12347266881028938"/>
                  <c:y val="-0.2817679558011049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6463022508038593E-2"/>
                      <c:h val="0.199684293606945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F3B-47A7-8A03-926AEC518E62}"/>
                </c:ext>
              </c:extLst>
            </c:dLbl>
            <c:dLbl>
              <c:idx val="1"/>
              <c:layout>
                <c:manualLayout>
                  <c:x val="0.13830599792389295"/>
                  <c:y val="0.1808942942905617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063022508038585"/>
                      <c:h val="0.12623532555668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F3B-47A7-8A03-926AEC518E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Emergency Shelter</c:v>
                </c:pt>
                <c:pt idx="1">
                  <c:v>Transitional Housing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35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F3B-47A7-8A03-926AEC518E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"/>
          <c:y val="0.63379003038984782"/>
          <c:w val="0.32936840772716913"/>
          <c:h val="0.359895841749063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313821302883764E-2"/>
          <c:y val="7.5259432349961783E-2"/>
          <c:w val="0.58582251816593667"/>
          <c:h val="0.7189850163757154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Sheltered Individuals</c:v>
                </c:pt>
              </c:strCache>
            </c:strRef>
          </c:tx>
          <c:dPt>
            <c:idx val="0"/>
            <c:bubble3D val="0"/>
            <c:spPr>
              <a:solidFill>
                <a:srgbClr val="09A09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5AF-49BE-B7F7-6B68F419587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5AF-49BE-B7F7-6B68F4195876}"/>
              </c:ext>
            </c:extLst>
          </c:dPt>
          <c:dLbls>
            <c:dLbl>
              <c:idx val="0"/>
              <c:layout>
                <c:manualLayout>
                  <c:x val="-0.1517684887459807"/>
                  <c:y val="-0.2691397000789266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6463022508038593E-2"/>
                      <c:h val="0.199684293606945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5AF-49BE-B7F7-6B68F4195876}"/>
                </c:ext>
              </c:extLst>
            </c:dLbl>
            <c:dLbl>
              <c:idx val="1"/>
              <c:layout>
                <c:manualLayout>
                  <c:x val="0.12801660885636884"/>
                  <c:y val="0.165108974637838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063022508038585"/>
                      <c:h val="0.12623532555668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5AF-49BE-B7F7-6B68F41958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Emergency Shelter</c:v>
                </c:pt>
                <c:pt idx="1">
                  <c:v>Transitional Housing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70</c:v>
                </c:pt>
                <c:pt idx="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5AF-49BE-B7F7-6B68F41958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64308681672025725"/>
          <c:y val="6.8675586822365464E-2"/>
          <c:w val="0.32936840772716913"/>
          <c:h val="0.359895841749063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0.43878</cdr:x>
      <cdr:y>0.85888</cdr:y>
    </cdr:from>
    <cdr:to>
      <cdr:x>1</cdr:x>
      <cdr:y>0.95069</cdr:y>
    </cdr:to>
    <cdr:sp macro="" textlink="">
      <cdr:nvSpPr>
        <cdr:cNvPr id="2" name="TextBox 17">
          <a:extLst xmlns:a="http://schemas.openxmlformats.org/drawingml/2006/main">
            <a:ext uri="{FF2B5EF4-FFF2-40B4-BE49-F238E27FC236}">
              <a16:creationId xmlns:a16="http://schemas.microsoft.com/office/drawing/2014/main" id="{83626C35-C361-449B-9DAE-C38A56688C2C}"/>
            </a:ext>
          </a:extLst>
        </cdr:cNvPr>
        <cdr:cNvSpPr txBox="1"/>
      </cdr:nvSpPr>
      <cdr:spPr>
        <a:xfrm xmlns:a="http://schemas.openxmlformats.org/drawingml/2006/main">
          <a:off x="2167031" y="3455052"/>
          <a:ext cx="2771681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0" i="0" dirty="0">
              <a:solidFill>
                <a:schemeClr val="tx1"/>
              </a:solidFill>
            </a:rPr>
            <a:t>      Total Households: 1,417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0.51344</cdr:x>
      <cdr:y>0.63543</cdr:y>
    </cdr:from>
    <cdr:to>
      <cdr:x>1</cdr:x>
      <cdr:y>0.72815</cdr:y>
    </cdr:to>
    <cdr:sp macro="" textlink="">
      <cdr:nvSpPr>
        <cdr:cNvPr id="2" name="TextBox 11">
          <a:extLst xmlns:a="http://schemas.openxmlformats.org/drawingml/2006/main">
            <a:ext uri="{FF2B5EF4-FFF2-40B4-BE49-F238E27FC236}">
              <a16:creationId xmlns:a16="http://schemas.microsoft.com/office/drawing/2014/main" id="{C5F7A1E3-47E9-4C0E-BA5E-21C60B8D296F}"/>
            </a:ext>
          </a:extLst>
        </cdr:cNvPr>
        <cdr:cNvSpPr txBox="1"/>
      </cdr:nvSpPr>
      <cdr:spPr>
        <a:xfrm xmlns:a="http://schemas.openxmlformats.org/drawingml/2006/main">
          <a:off x="2627272" y="2531182"/>
          <a:ext cx="248974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/>
            <a:t>       Total Households: 81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0.00728</cdr:x>
      <cdr:y>0.5841</cdr:y>
    </cdr:from>
    <cdr:to>
      <cdr:x>0.44422</cdr:x>
      <cdr:y>0.82179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962B97A-D860-4C3D-B13E-9DED50C64FAB}"/>
            </a:ext>
          </a:extLst>
        </cdr:cNvPr>
        <cdr:cNvSpPr txBox="1"/>
      </cdr:nvSpPr>
      <cdr:spPr>
        <a:xfrm xmlns:a="http://schemas.openxmlformats.org/drawingml/2006/main">
          <a:off x="73194" y="2349664"/>
          <a:ext cx="4394901" cy="956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dirty="0"/>
            <a:t>Total Individuals in </a:t>
          </a:r>
        </a:p>
        <a:p xmlns:a="http://schemas.openxmlformats.org/drawingml/2006/main">
          <a:r>
            <a:rPr lang="en-US" sz="1800" dirty="0"/>
            <a:t>Emergency Shelter: 1,810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187E7-D492-4942-81E0-1DF45BCCEF55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7D9684-77D0-4051-AD0E-ADFCAE828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168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5CF80B-B016-47D3-9A4F-3FF6F1E765C8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4B13B-AA80-4A5E-9A0C-2C326D221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668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DATA – 5.12.2021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C4B13B-AA80-4A5E-9A0C-2C326D2215A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955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DATA – 5.12.2021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C4B13B-AA80-4A5E-9A0C-2C326D2215A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678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DATA – 5.12.2021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C4B13B-AA80-4A5E-9A0C-2C326D2215A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841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DATA – 5.12.2021</a:t>
            </a:r>
          </a:p>
          <a:p>
            <a:endParaRPr lang="en-US" dirty="0"/>
          </a:p>
          <a:p>
            <a:r>
              <a:rPr lang="en-US" dirty="0"/>
              <a:t>Unaccompanied Youth – 18 -24 year old with out children </a:t>
            </a:r>
          </a:p>
          <a:p>
            <a:r>
              <a:rPr lang="en-US" dirty="0"/>
              <a:t>Parenting Youth – 18 – 24 year old with children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C4B13B-AA80-4A5E-9A0C-2C326D2215A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81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DATA: 5.12.2021</a:t>
            </a:r>
          </a:p>
          <a:p>
            <a:r>
              <a:rPr lang="en-US" dirty="0"/>
              <a:t>Total of 81 vets = 81 vet households in those HH = 95 people/individuals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C4B13B-AA80-4A5E-9A0C-2C326D2215A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051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DATA – 5.12.2021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Chronic Homelessness Qualifications: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Literally homeless for the entire past year, with no breaks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disabling condition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Literally homeless four or more times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12 or more months in the past 3 years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disabling condition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C4B13B-AA80-4A5E-9A0C-2C326D2215A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4301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5.12.2021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C4B13B-AA80-4A5E-9A0C-2C326D2215A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18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rgbClr val="00629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BBF9-A350-497E-8CEB-CCC054DCCD58}" type="datetime1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www.icalliances.org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5AD3-A273-4C92-8C1D-2189FF9C7BE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6866" y="152738"/>
            <a:ext cx="4343401" cy="2069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693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1A9B-F640-4A20-A9E8-0D317544E7CC}" type="datetime1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www.icalliances.org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5AD3-A273-4C92-8C1D-2189FF9C7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842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0EB3-CA2C-432D-BC5F-8B64D30F8005}" type="datetime1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www.icalliances.org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5AD3-A273-4C92-8C1D-2189FF9C7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3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B391-BCC8-45FE-99BD-6143B49BE098}" type="datetime1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www.icalliances.org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5AD3-A273-4C92-8C1D-2189FF9C7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794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2004C-6BD9-4F04-8784-9F7E2DDB7403}" type="datetime1">
              <a:rPr lang="en-US" smtClean="0"/>
              <a:t>5/18/2021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www.icalliances.org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5AD3-A273-4C92-8C1D-2189FF9C7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88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1385-AF19-424E-9627-643B3710D97D}" type="datetime1">
              <a:rPr lang="en-US" smtClean="0"/>
              <a:t>5/18/2021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www.icalliances.org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5AD3-A273-4C92-8C1D-2189FF9C7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4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F111-E2E1-4849-A7B9-464E19300F77}" type="datetime1">
              <a:rPr lang="en-US" smtClean="0"/>
              <a:t>5/18/2021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www.icalliances.org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5AD3-A273-4C92-8C1D-2189FF9C7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13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229A042-C1A0-4D5B-9D19-51340C30C18D}" type="datetime1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www.icalliances.org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18F5AD3-A273-4C92-8C1D-2189FF9C7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65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59251-64BC-4E82-B98A-87259CBD60F3}" type="datetime1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www.icalliances.org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5AD3-A273-4C92-8C1D-2189FF9C7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9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F3E-30BC-49BD-9B3D-8C9733CF27A0}" type="datetime1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www.icalliances.org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5AD3-A273-4C92-8C1D-2189FF9C7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16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47B5133-54F1-480C-8334-57748C5788D6}" type="datetime1">
              <a:rPr lang="en-US" smtClean="0"/>
              <a:t>5/18/2021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www.icalliances.org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18F5AD3-A273-4C92-8C1D-2189FF9C7BE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4406" y="284571"/>
            <a:ext cx="2669106" cy="1271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335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rgbClr val="00629B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88FAFBA9-5D88-4222-B60C-7DBEDAD1BA6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76" b="5449"/>
          <a:stretch/>
        </p:blipFill>
        <p:spPr>
          <a:xfrm>
            <a:off x="20" y="10"/>
            <a:ext cx="12191980" cy="6340632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61F818-46D5-4060-9592-E4808DF71D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789BF111-E2E1-4849-A7B9-464E19300F77}" type="datetime1">
              <a:rPr lang="en-US" smtClean="0"/>
              <a:pPr>
                <a:spcAft>
                  <a:spcPts val="600"/>
                </a:spcAft>
              </a:pPr>
              <a:t>5/18/2021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293D3C-87D6-4717-98B6-808ABC945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www.icalliances.org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A6B3D4-D9AF-4BA5-ABF3-8C380629B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18F5AD3-A273-4C92-8C1D-2189FF9C7BEB}" type="slidenum">
              <a:rPr lang="en-US" smtClean="0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026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EB421-3214-4ED2-9FE5-7722E53A4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2E051C-8F28-4758-986A-AF50CCE8E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1385-AF19-424E-9627-643B3710D97D}" type="datetime1">
              <a:rPr lang="en-US" smtClean="0"/>
              <a:t>5/18/2021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4E26C4-7FAD-4E80-AB6D-1A1C60172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www.icalliances.org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A72CEB-5367-4E5C-82DD-4662563DA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5AD3-A273-4C92-8C1D-2189FF9C7BEB}" type="slidenum">
              <a:rPr lang="en-US" smtClean="0"/>
              <a:t>10</a:t>
            </a:fld>
            <a:endParaRPr lang="en-US"/>
          </a:p>
        </p:txBody>
      </p:sp>
      <p:pic>
        <p:nvPicPr>
          <p:cNvPr id="7" name="Graphic 6" descr="Handshake outline">
            <a:extLst>
              <a:ext uri="{FF2B5EF4-FFF2-40B4-BE49-F238E27FC236}">
                <a16:creationId xmlns:a16="http://schemas.microsoft.com/office/drawing/2014/main" id="{13748342-0D2B-4BD6-A00E-E14B4697D9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84415" y="1809333"/>
            <a:ext cx="4724574" cy="393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680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D0731-C485-4797-AD10-1C2C303D3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</a:t>
            </a:r>
            <a:br>
              <a:rPr lang="en-US" dirty="0"/>
            </a:br>
            <a:r>
              <a:rPr lang="en-US" dirty="0"/>
              <a:t>Homeless Population- Individuals</a:t>
            </a: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837BEB61-9587-4409-9F09-A53AFA0876B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25724037"/>
              </p:ext>
            </p:extLst>
          </p:nvPr>
        </p:nvGraphicFramePr>
        <p:xfrm>
          <a:off x="1096963" y="1846263"/>
          <a:ext cx="4938712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128CA3-FCF2-4F2B-B5D0-621242669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B391-BCC8-45FE-99BD-6143B49BE098}" type="datetime1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754B56-69AB-4EC2-A459-7BDA15CDE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www.icalliances.org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54F4A3-F14A-4402-9499-B5541A55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5AD3-A273-4C92-8C1D-2189FF9C7BEB}" type="slidenum">
              <a:rPr lang="en-US" smtClean="0"/>
              <a:t>2</a:t>
            </a:fld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3626C35-C361-449B-9DAE-C38A56688C2C}"/>
              </a:ext>
            </a:extLst>
          </p:cNvPr>
          <p:cNvSpPr txBox="1"/>
          <p:nvPr/>
        </p:nvSpPr>
        <p:spPr>
          <a:xfrm>
            <a:off x="3711065" y="5216744"/>
            <a:ext cx="2415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Total Individuals: 1,891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E1825B3F-4B6C-4055-8CCE-1C68447A55D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38369945"/>
              </p:ext>
            </p:extLst>
          </p:nvPr>
        </p:nvGraphicFramePr>
        <p:xfrm>
          <a:off x="6218238" y="1846263"/>
          <a:ext cx="5611812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92822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4BEEF-3707-4472-AB6C-CFA67AC32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</a:t>
            </a:r>
            <a:br>
              <a:rPr lang="en-US" dirty="0"/>
            </a:br>
            <a:r>
              <a:rPr lang="en-US" dirty="0"/>
              <a:t>Homeless Population- Households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F2E067-277F-4B0E-BC31-0B4FD3319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B391-BCC8-45FE-99BD-6143B49BE098}" type="datetime1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647D6-55B6-43FC-B34A-B3DDFAB2D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www.icalliances.org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58F16F-2480-49CF-9DE0-B75D6F714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5AD3-A273-4C92-8C1D-2189FF9C7BEB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8" name="Content Placeholder 16">
            <a:extLst>
              <a:ext uri="{FF2B5EF4-FFF2-40B4-BE49-F238E27FC236}">
                <a16:creationId xmlns:a16="http://schemas.microsoft.com/office/drawing/2014/main" id="{051519B5-48D9-48D6-9B52-8824AB27D3D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06760201"/>
              </p:ext>
            </p:extLst>
          </p:nvPr>
        </p:nvGraphicFramePr>
        <p:xfrm>
          <a:off x="1097280" y="1846262"/>
          <a:ext cx="4938712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FB26AA3-DB05-45DA-AE80-45D2677C3A3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07961218"/>
              </p:ext>
            </p:extLst>
          </p:nvPr>
        </p:nvGraphicFramePr>
        <p:xfrm>
          <a:off x="6218238" y="1846263"/>
          <a:ext cx="4937125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21637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29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" name="Rectangle 31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6" name="Straight Connector 33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7" name="Rectangle 35">
            <a:extLst>
              <a:ext uri="{FF2B5EF4-FFF2-40B4-BE49-F238E27FC236}">
                <a16:creationId xmlns:a16="http://schemas.microsoft.com/office/drawing/2014/main" id="{5AE6C737-FF55-4064-94B7-0B21D2EB60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965747-6AF9-43E1-9CCF-A807719EB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146" y="523684"/>
            <a:ext cx="5615710" cy="152170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Overall Race and Ethnicity</a:t>
            </a:r>
          </a:p>
        </p:txBody>
      </p:sp>
      <p:cxnSp>
        <p:nvCxnSpPr>
          <p:cNvPr id="48" name="Straight Connector 37">
            <a:extLst>
              <a:ext uri="{FF2B5EF4-FFF2-40B4-BE49-F238E27FC236}">
                <a16:creationId xmlns:a16="http://schemas.microsoft.com/office/drawing/2014/main" id="{6B5B1DD8-6224-4137-8621-32982B00F9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05053" y="4343400"/>
            <a:ext cx="438912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39">
            <a:extLst>
              <a:ext uri="{FF2B5EF4-FFF2-40B4-BE49-F238E27FC236}">
                <a16:creationId xmlns:a16="http://schemas.microsoft.com/office/drawing/2014/main" id="{D8218D9F-38B6-4AE0-9051-5434D19A52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" name="Rectangle 41">
            <a:extLst>
              <a:ext uri="{FF2B5EF4-FFF2-40B4-BE49-F238E27FC236}">
                <a16:creationId xmlns:a16="http://schemas.microsoft.com/office/drawing/2014/main" id="{2D3DCA99-84AF-487A-BF72-91C5FA6B0B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483C6C-B790-4C3B-AFEC-E2CF972430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E47B391-BCC8-45FE-99BD-6143B49BE098}" type="datetime1">
              <a:rPr lang="en-US" smtClean="0"/>
              <a:pPr>
                <a:spcAft>
                  <a:spcPts val="600"/>
                </a:spcAft>
              </a:pPr>
              <a:t>5/18/2021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45CF01-EB7D-4384-BABB-26A2DBA98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www.icalliances.org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3E9F50-D0E6-4154-8E44-A1767E7B7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E18F5AD3-A273-4C92-8C1D-2189FF9C7BEB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C8DCCC2F-A297-4BF4-BF22-C443046380B7}"/>
              </a:ext>
            </a:extLst>
          </p:cNvPr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50300294"/>
              </p:ext>
            </p:extLst>
          </p:nvPr>
        </p:nvGraphicFramePr>
        <p:xfrm>
          <a:off x="633999" y="640081"/>
          <a:ext cx="5462001" cy="5054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1" name="Content Placeholder 12">
            <a:extLst>
              <a:ext uri="{FF2B5EF4-FFF2-40B4-BE49-F238E27FC236}">
                <a16:creationId xmlns:a16="http://schemas.microsoft.com/office/drawing/2014/main" id="{1C697A5D-2A7E-4B93-89F4-0843928896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6152419"/>
              </p:ext>
            </p:extLst>
          </p:nvPr>
        </p:nvGraphicFramePr>
        <p:xfrm>
          <a:off x="6786341" y="2566601"/>
          <a:ext cx="4426141" cy="3246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0099CEA-DFD3-4995-9703-DBCC50682919}"/>
              </a:ext>
            </a:extLst>
          </p:cNvPr>
          <p:cNvCxnSpPr/>
          <p:nvPr/>
        </p:nvCxnSpPr>
        <p:spPr>
          <a:xfrm>
            <a:off x="6243782" y="1981377"/>
            <a:ext cx="57819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342A9BF-19D7-4418-BCE2-46C422B60503}"/>
              </a:ext>
            </a:extLst>
          </p:cNvPr>
          <p:cNvSpPr txBox="1"/>
          <p:nvPr/>
        </p:nvSpPr>
        <p:spPr>
          <a:xfrm>
            <a:off x="4566471" y="5889046"/>
            <a:ext cx="2415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Total Individuals: 1,891</a:t>
            </a:r>
          </a:p>
        </p:txBody>
      </p:sp>
    </p:spTree>
    <p:extLst>
      <p:ext uri="{BB962C8B-B14F-4D97-AF65-F5344CB8AC3E}">
        <p14:creationId xmlns:p14="http://schemas.microsoft.com/office/powerpoint/2010/main" val="1650011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B964F-9254-4930-8CDC-AF4860EAA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Breakout </a:t>
            </a:r>
            <a:br>
              <a:rPr lang="en-US" dirty="0"/>
            </a:br>
            <a:r>
              <a:rPr lang="en-US" dirty="0"/>
              <a:t>Homeless Population: Youth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E1689-66F7-403B-B539-85182EC9553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Unaccompanied Youth Households</a:t>
            </a:r>
            <a:r>
              <a:rPr lang="en-US" dirty="0"/>
              <a:t>: Sheltered Individuals (18–24-year-olds without children)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BC652E-E9AB-4FA8-B9FD-139E224C847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/>
              <a:t>Parenting Youth Households</a:t>
            </a:r>
            <a:r>
              <a:rPr lang="en-US" dirty="0"/>
              <a:t>: Sheltered Individuals (18-24-year-olds with children)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2B5725-90B8-4AA6-AC9B-5E5C63910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B391-BCC8-45FE-99BD-6143B49BE098}" type="datetime1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FC529D-EED7-47F9-AD27-D3B8AB5F4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www.icalliances.org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A09CC7-800C-477D-AB60-8B322E2FC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5AD3-A273-4C92-8C1D-2189FF9C7BEB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8" name="Content Placeholder 8">
            <a:extLst>
              <a:ext uri="{FF2B5EF4-FFF2-40B4-BE49-F238E27FC236}">
                <a16:creationId xmlns:a16="http://schemas.microsoft.com/office/drawing/2014/main" id="{395D4ED3-969A-4ABF-AFBE-2616BC4F75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6969535"/>
              </p:ext>
            </p:extLst>
          </p:nvPr>
        </p:nvGraphicFramePr>
        <p:xfrm>
          <a:off x="1158875" y="2053288"/>
          <a:ext cx="4937125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BD88AB48-92F7-4FEE-8819-DAE2637730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7331565"/>
              </p:ext>
            </p:extLst>
          </p:nvPr>
        </p:nvGraphicFramePr>
        <p:xfrm>
          <a:off x="6584952" y="2032706"/>
          <a:ext cx="4937125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A9816217-2AA1-4365-BC91-703F7092AB69}"/>
              </a:ext>
            </a:extLst>
          </p:cNvPr>
          <p:cNvSpPr txBox="1"/>
          <p:nvPr/>
        </p:nvSpPr>
        <p:spPr>
          <a:xfrm>
            <a:off x="8628999" y="5424941"/>
            <a:ext cx="3563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Total Individuals in Parenting Youth Households: 45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E98552C-909D-4FA7-8C05-F41395817E49}"/>
              </a:ext>
            </a:extLst>
          </p:cNvPr>
          <p:cNvSpPr txBox="1"/>
          <p:nvPr/>
        </p:nvSpPr>
        <p:spPr>
          <a:xfrm>
            <a:off x="2655236" y="5518108"/>
            <a:ext cx="3563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Total Individuals in Unaccompanied Youth Households: 142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E386CE7-99F7-4BC6-B265-3069F18C7AC0}"/>
              </a:ext>
            </a:extLst>
          </p:cNvPr>
          <p:cNvCxnSpPr>
            <a:cxnSpLocks/>
          </p:cNvCxnSpPr>
          <p:nvPr/>
        </p:nvCxnSpPr>
        <p:spPr>
          <a:xfrm>
            <a:off x="6096000" y="1845734"/>
            <a:ext cx="0" cy="4437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3087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F4946-6152-4152-8477-48989EB81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Breakout </a:t>
            </a:r>
            <a:br>
              <a:rPr lang="en-US" dirty="0"/>
            </a:br>
            <a:r>
              <a:rPr lang="en-US" dirty="0"/>
              <a:t>Homeless Population: Veteran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793731-C1B1-4261-A9AC-414CEF0304B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Veteran Household – Total Sheltered by Household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B96AA7-F0FB-46CC-B7CB-DA2464989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B391-BCC8-45FE-99BD-6143B49BE098}" type="datetime1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7E6A1B-B548-4F32-B598-1134D1AB8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www.icalliances.org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D2BCD9-FA6A-4BE1-97A8-4DFF3688D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5AD3-A273-4C92-8C1D-2189FF9C7BEB}" type="slidenum">
              <a:rPr lang="en-US" smtClean="0"/>
              <a:t>6</a:t>
            </a:fld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7BE800E-3BD3-4D43-AA80-19FF13A7512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Veteran Households – Total Sheltered Individuals</a:t>
            </a:r>
          </a:p>
        </p:txBody>
      </p:sp>
      <p:graphicFrame>
        <p:nvGraphicFramePr>
          <p:cNvPr id="11" name="Content Placeholder 8">
            <a:extLst>
              <a:ext uri="{FF2B5EF4-FFF2-40B4-BE49-F238E27FC236}">
                <a16:creationId xmlns:a16="http://schemas.microsoft.com/office/drawing/2014/main" id="{C9783D80-39AB-4CE0-AE0D-8A0A2043F3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1464915"/>
              </p:ext>
            </p:extLst>
          </p:nvPr>
        </p:nvGraphicFramePr>
        <p:xfrm>
          <a:off x="914398" y="2141714"/>
          <a:ext cx="4937125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C5F7A1E3-47E9-4C0E-BA5E-21C60B8D296F}"/>
              </a:ext>
            </a:extLst>
          </p:cNvPr>
          <p:cNvSpPr txBox="1"/>
          <p:nvPr/>
        </p:nvSpPr>
        <p:spPr>
          <a:xfrm>
            <a:off x="3767685" y="4550193"/>
            <a:ext cx="2327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Total Individuals: 95</a:t>
            </a:r>
          </a:p>
        </p:txBody>
      </p:sp>
      <p:graphicFrame>
        <p:nvGraphicFramePr>
          <p:cNvPr id="13" name="Content Placeholder 8">
            <a:extLst>
              <a:ext uri="{FF2B5EF4-FFF2-40B4-BE49-F238E27FC236}">
                <a16:creationId xmlns:a16="http://schemas.microsoft.com/office/drawing/2014/main" id="{6057AF63-45EE-4DC1-B810-CD3A31296D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0566258"/>
              </p:ext>
            </p:extLst>
          </p:nvPr>
        </p:nvGraphicFramePr>
        <p:xfrm>
          <a:off x="5974081" y="1994041"/>
          <a:ext cx="5117018" cy="3983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44642F40-5907-4E85-A8F4-FA037199404D}"/>
              </a:ext>
            </a:extLst>
          </p:cNvPr>
          <p:cNvSpPr txBox="1"/>
          <p:nvPr/>
        </p:nvSpPr>
        <p:spPr>
          <a:xfrm>
            <a:off x="3232054" y="5788892"/>
            <a:ext cx="52402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TOTAL Veteran’s in </a:t>
            </a:r>
            <a:r>
              <a:rPr lang="en-US" sz="2800" b="1" dirty="0" err="1"/>
              <a:t>BoS</a:t>
            </a:r>
            <a:r>
              <a:rPr lang="en-US" sz="2800" b="1" dirty="0"/>
              <a:t> on PIT: 81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6783606-DE63-4EB3-898B-CD9C0E360B40}"/>
              </a:ext>
            </a:extLst>
          </p:cNvPr>
          <p:cNvCxnSpPr>
            <a:endCxn id="14" idx="0"/>
          </p:cNvCxnSpPr>
          <p:nvPr/>
        </p:nvCxnSpPr>
        <p:spPr>
          <a:xfrm>
            <a:off x="5851523" y="1845734"/>
            <a:ext cx="639" cy="39431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3282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71B2C-DAA4-478F-95CA-345D4E22D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Subpopulations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56C15A08-0A5B-4732-BC1D-5D5E009D26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845034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8F8A0-D6C4-4853-B821-0A3DA5C95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0EB3-CA2C-432D-BC5F-8B64D30F8005}" type="datetime1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1C62-4FA7-4375-B949-7A359011F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www.icalliances.org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C9548-A730-47CE-905D-C48C88461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5AD3-A273-4C92-8C1D-2189FF9C7BE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1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C6A29-9E7D-4F35-8564-5B3C621C3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 Motel Vouchers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08837C17-0CE1-45AE-BF3F-8990A0AFD5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0205268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75226-2E9D-4EF8-AD21-6F97A3A08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0EB3-CA2C-432D-BC5F-8B64D30F8005}" type="datetime1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F8956-9B0C-42D1-91A6-BEFB09FBB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www.icalliances.org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2021C-1313-444E-AF28-4BBA75FAC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5AD3-A273-4C92-8C1D-2189FF9C7BE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564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C7E23-8303-4CEC-BECF-EB022A0D4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0EB3-CA2C-432D-BC5F-8B64D30F8005}" type="datetime1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464FC-CBAD-4A53-AD9B-32650AEFB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www.icalliances.org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D2BC8-E73B-4039-B958-565420A92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5AD3-A273-4C92-8C1D-2189FF9C7BEB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EC6E5921-E5B9-4054-8011-1433F4D473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2085449"/>
              </p:ext>
            </p:extLst>
          </p:nvPr>
        </p:nvGraphicFramePr>
        <p:xfrm>
          <a:off x="1615812" y="618918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C8CBFEF-5312-4E43-9B52-35DF8B35DBA9}"/>
              </a:ext>
            </a:extLst>
          </p:cNvPr>
          <p:cNvSpPr txBox="1"/>
          <p:nvPr/>
        </p:nvSpPr>
        <p:spPr>
          <a:xfrm>
            <a:off x="10088477" y="3834580"/>
            <a:ext cx="17692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/>
              <a:t>Important Note: </a:t>
            </a:r>
            <a:r>
              <a:rPr lang="en-US" sz="1400" dirty="0"/>
              <a:t>There was no Unsheltered Count in 2021 due to the COVID-19 pandemic. The </a:t>
            </a:r>
            <a:r>
              <a:rPr lang="en-US" sz="1400" dirty="0" err="1"/>
              <a:t>BoS</a:t>
            </a:r>
            <a:r>
              <a:rPr lang="en-US" sz="1400" dirty="0"/>
              <a:t> </a:t>
            </a:r>
            <a:r>
              <a:rPr lang="en-US" sz="1400" dirty="0" err="1"/>
              <a:t>CoC</a:t>
            </a:r>
            <a:r>
              <a:rPr lang="en-US" sz="1400" dirty="0"/>
              <a:t> submitted a request that was approved by HUD. </a:t>
            </a:r>
          </a:p>
        </p:txBody>
      </p:sp>
    </p:spTree>
    <p:extLst>
      <p:ext uri="{BB962C8B-B14F-4D97-AF65-F5344CB8AC3E}">
        <p14:creationId xmlns:p14="http://schemas.microsoft.com/office/powerpoint/2010/main" val="127067396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2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007EC4"/>
      </a:accent1>
      <a:accent2>
        <a:srgbClr val="00629B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598</TotalTime>
  <Words>435</Words>
  <Application>Microsoft Office PowerPoint</Application>
  <PresentationFormat>Widescreen</PresentationFormat>
  <Paragraphs>130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Calibri Light</vt:lpstr>
      <vt:lpstr>Retrospect</vt:lpstr>
      <vt:lpstr>PowerPoint Presentation</vt:lpstr>
      <vt:lpstr>Overall  Homeless Population- Individuals</vt:lpstr>
      <vt:lpstr>Overall Homeless Population- Households</vt:lpstr>
      <vt:lpstr>Overall Race and Ethnicity</vt:lpstr>
      <vt:lpstr>Breakout  Homeless Population: Youth</vt:lpstr>
      <vt:lpstr>Breakout  Homeless Population: Veteran</vt:lpstr>
      <vt:lpstr>Subpopulations</vt:lpstr>
      <vt:lpstr>GA Motel Vouchers</vt:lpstr>
      <vt:lpstr>PowerPoint Presentation</vt:lpstr>
      <vt:lpstr>Thank you!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Kinnic Eagan</dc:creator>
  <cp:lastModifiedBy>Louise Masterson</cp:lastModifiedBy>
  <cp:revision>60</cp:revision>
  <dcterms:created xsi:type="dcterms:W3CDTF">2015-06-24T22:27:06Z</dcterms:created>
  <dcterms:modified xsi:type="dcterms:W3CDTF">2021-05-18T13:36:54Z</dcterms:modified>
</cp:coreProperties>
</file>