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handoutMasterIdLst>
    <p:handoutMasterId r:id="rId47"/>
  </p:handoutMasterIdLst>
  <p:sldIdLst>
    <p:sldId id="256" r:id="rId2"/>
    <p:sldId id="257" r:id="rId3"/>
    <p:sldId id="321" r:id="rId4"/>
    <p:sldId id="279" r:id="rId5"/>
    <p:sldId id="280" r:id="rId6"/>
    <p:sldId id="281" r:id="rId7"/>
    <p:sldId id="283" r:id="rId8"/>
    <p:sldId id="327" r:id="rId9"/>
    <p:sldId id="286" r:id="rId10"/>
    <p:sldId id="287" r:id="rId11"/>
    <p:sldId id="260" r:id="rId12"/>
    <p:sldId id="264" r:id="rId13"/>
    <p:sldId id="288" r:id="rId14"/>
    <p:sldId id="265" r:id="rId15"/>
    <p:sldId id="267" r:id="rId16"/>
    <p:sldId id="300" r:id="rId17"/>
    <p:sldId id="302" r:id="rId18"/>
    <p:sldId id="303" r:id="rId19"/>
    <p:sldId id="305" r:id="rId20"/>
    <p:sldId id="304" r:id="rId21"/>
    <p:sldId id="270" r:id="rId22"/>
    <p:sldId id="308" r:id="rId23"/>
    <p:sldId id="309" r:id="rId24"/>
    <p:sldId id="323" r:id="rId25"/>
    <p:sldId id="329" r:id="rId26"/>
    <p:sldId id="271" r:id="rId27"/>
    <p:sldId id="313" r:id="rId28"/>
    <p:sldId id="314" r:id="rId29"/>
    <p:sldId id="310" r:id="rId30"/>
    <p:sldId id="330" r:id="rId31"/>
    <p:sldId id="331" r:id="rId32"/>
    <p:sldId id="306" r:id="rId33"/>
    <p:sldId id="317" r:id="rId34"/>
    <p:sldId id="328" r:id="rId35"/>
    <p:sldId id="315" r:id="rId36"/>
    <p:sldId id="316" r:id="rId37"/>
    <p:sldId id="324" r:id="rId38"/>
    <p:sldId id="325" r:id="rId39"/>
    <p:sldId id="326" r:id="rId40"/>
    <p:sldId id="274" r:id="rId41"/>
    <p:sldId id="275" r:id="rId42"/>
    <p:sldId id="290" r:id="rId43"/>
    <p:sldId id="322" r:id="rId44"/>
    <p:sldId id="307" r:id="rId45"/>
  </p:sldIdLst>
  <p:sldSz cx="9144000" cy="5143500" type="screen16x9"/>
  <p:notesSz cx="7315200" cy="9601200"/>
  <p:embeddedFontLst>
    <p:embeddedFont>
      <p:font typeface="PT Sans Narrow" panose="020B0604020202020204" charset="0"/>
      <p:regular r:id="rId48"/>
      <p:bold r:id="rId49"/>
    </p:embeddedFont>
    <p:embeddedFont>
      <p:font typeface="MS Gothic" panose="020B0609070205080204" pitchFamily="49" charset="-128"/>
      <p:regular r:id="rId50"/>
    </p:embeddedFont>
    <p:embeddedFont>
      <p:font typeface="Segoe UI Symbol" panose="020B0502040204020203" pitchFamily="34" charset="0"/>
      <p:regular r:id="rId51"/>
    </p:embeddedFont>
    <p:embeddedFont>
      <p:font typeface="Roboto" panose="020B060402020202020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Open Sans"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D09"/>
    <a:srgbClr val="4C367E"/>
    <a:srgbClr val="000000"/>
    <a:srgbClr val="351C59"/>
    <a:srgbClr val="351C75"/>
    <a:srgbClr val="358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62065" autoAdjust="0"/>
  </p:normalViewPr>
  <p:slideViewPr>
    <p:cSldViewPr snapToGrid="0">
      <p:cViewPr varScale="1">
        <p:scale>
          <a:sx n="80" d="100"/>
          <a:sy n="80" d="100"/>
        </p:scale>
        <p:origin x="1824" y="60"/>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6346"/>
    </p:cViewPr>
  </p:sorterViewPr>
  <p:notesViewPr>
    <p:cSldViewPr snapToGrid="0">
      <p:cViewPr varScale="1">
        <p:scale>
          <a:sx n="63" d="100"/>
          <a:sy n="63" d="100"/>
        </p:scale>
        <p:origin x="3115"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514DD-867D-475B-A33D-B6EA675F2DF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7F0F30C-37ED-4284-9BEA-3C55418F70CB}">
      <dgm:prSet/>
      <dgm:spPr>
        <a:solidFill>
          <a:schemeClr val="tx1">
            <a:lumMod val="50000"/>
          </a:schemeClr>
        </a:solidFill>
      </dgm:spPr>
      <dgm:t>
        <a:bodyPr/>
        <a:lstStyle/>
        <a:p>
          <a:r>
            <a:rPr lang="en-US" b="1" dirty="0">
              <a:latin typeface="Calibri" panose="020F0502020204030204" pitchFamily="34" charset="0"/>
            </a:rPr>
            <a:t>In Vermont, we believe that  coordinated entry can help: </a:t>
          </a:r>
          <a:endParaRPr lang="en-US" dirty="0">
            <a:latin typeface="Calibri" panose="020F0502020204030204" pitchFamily="34" charset="0"/>
          </a:endParaRPr>
        </a:p>
      </dgm:t>
    </dgm:pt>
    <dgm:pt modelId="{BFE6DD6E-0FDB-48BE-BBD3-8E65FF57A909}" type="parTrans" cxnId="{4732157E-535B-45EB-92C2-C6B0BECECBEE}">
      <dgm:prSet/>
      <dgm:spPr/>
      <dgm:t>
        <a:bodyPr/>
        <a:lstStyle/>
        <a:p>
          <a:endParaRPr lang="en-US"/>
        </a:p>
      </dgm:t>
    </dgm:pt>
    <dgm:pt modelId="{DF26A72C-CB52-4AC5-AE4E-18CF1D305526}" type="sibTrans" cxnId="{4732157E-535B-45EB-92C2-C6B0BECECBEE}">
      <dgm:prSet/>
      <dgm:spPr/>
      <dgm:t>
        <a:bodyPr/>
        <a:lstStyle/>
        <a:p>
          <a:endParaRPr lang="en-US"/>
        </a:p>
      </dgm:t>
    </dgm:pt>
    <dgm:pt modelId="{2FFE6F2B-2112-4C92-BC3E-B3903BE4CAC0}">
      <dgm:prSet custT="1"/>
      <dgm:spPr>
        <a:solidFill>
          <a:srgbClr val="E76D09"/>
        </a:solidFill>
      </dgm:spPr>
      <dgm:t>
        <a:bodyPr/>
        <a:lstStyle/>
        <a:p>
          <a:r>
            <a:rPr lang="en-US" sz="1600" b="1" dirty="0">
              <a:latin typeface="Calibri" panose="020F0502020204030204" pitchFamily="34" charset="0"/>
            </a:rPr>
            <a:t>Improve referral appropriateness and coordination </a:t>
          </a:r>
        </a:p>
      </dgm:t>
    </dgm:pt>
    <dgm:pt modelId="{E7CDA07E-537A-4F7F-AE91-6CC9DF7D685B}" type="parTrans" cxnId="{A90B392C-8EC0-4B66-851A-4DED18AAC0EC}">
      <dgm:prSet/>
      <dgm:spPr/>
      <dgm:t>
        <a:bodyPr/>
        <a:lstStyle/>
        <a:p>
          <a:endParaRPr lang="en-US"/>
        </a:p>
      </dgm:t>
    </dgm:pt>
    <dgm:pt modelId="{E2C02800-D452-4731-B1F0-20BC841E1F08}" type="sibTrans" cxnId="{A90B392C-8EC0-4B66-851A-4DED18AAC0EC}">
      <dgm:prSet/>
      <dgm:spPr/>
      <dgm:t>
        <a:bodyPr/>
        <a:lstStyle/>
        <a:p>
          <a:endParaRPr lang="en-US"/>
        </a:p>
      </dgm:t>
    </dgm:pt>
    <dgm:pt modelId="{C6D0AFBC-66B1-4917-B3DF-9AD5C0877BA7}">
      <dgm:prSet custT="1"/>
      <dgm:spPr>
        <a:solidFill>
          <a:srgbClr val="E76D09"/>
        </a:solidFill>
      </dgm:spPr>
      <dgm:t>
        <a:bodyPr/>
        <a:lstStyle/>
        <a:p>
          <a:r>
            <a:rPr lang="en-US" sz="1600" b="1" dirty="0">
              <a:latin typeface="Calibri" panose="020F0502020204030204" pitchFamily="34" charset="0"/>
            </a:rPr>
            <a:t>Increase understanding among partners of what resources are available </a:t>
          </a:r>
        </a:p>
      </dgm:t>
    </dgm:pt>
    <dgm:pt modelId="{256915ED-97EE-4E88-BDB1-A307FE4CE7BF}" type="parTrans" cxnId="{76FEFCF4-179A-4EA5-99AF-3F1787EFC246}">
      <dgm:prSet/>
      <dgm:spPr/>
      <dgm:t>
        <a:bodyPr/>
        <a:lstStyle/>
        <a:p>
          <a:endParaRPr lang="en-US"/>
        </a:p>
      </dgm:t>
    </dgm:pt>
    <dgm:pt modelId="{E1111887-E38A-442F-9725-5F2D8E4A1506}" type="sibTrans" cxnId="{76FEFCF4-179A-4EA5-99AF-3F1787EFC246}">
      <dgm:prSet/>
      <dgm:spPr/>
      <dgm:t>
        <a:bodyPr/>
        <a:lstStyle/>
        <a:p>
          <a:endParaRPr lang="en-US"/>
        </a:p>
      </dgm:t>
    </dgm:pt>
    <dgm:pt modelId="{BBE306C8-6012-40E3-AD16-32EDCBDF04A2}">
      <dgm:prSet custT="1"/>
      <dgm:spPr>
        <a:solidFill>
          <a:srgbClr val="E76D09"/>
        </a:solidFill>
      </dgm:spPr>
      <dgm:t>
        <a:bodyPr/>
        <a:lstStyle/>
        <a:p>
          <a:r>
            <a:rPr lang="en-US" sz="1600" b="1" dirty="0">
              <a:latin typeface="Calibri" panose="020F0502020204030204" pitchFamily="34" charset="0"/>
            </a:rPr>
            <a:t>Decrease the time that people experience homelessness </a:t>
          </a:r>
        </a:p>
      </dgm:t>
    </dgm:pt>
    <dgm:pt modelId="{CAB19A80-ECC3-40C0-A511-B111B14309AD}" type="parTrans" cxnId="{F242C17B-3D42-441A-A2D4-539FFF395B31}">
      <dgm:prSet/>
      <dgm:spPr/>
      <dgm:t>
        <a:bodyPr/>
        <a:lstStyle/>
        <a:p>
          <a:endParaRPr lang="en-US"/>
        </a:p>
      </dgm:t>
    </dgm:pt>
    <dgm:pt modelId="{BED94F26-C8AF-4181-9741-922A1F175AA8}" type="sibTrans" cxnId="{F242C17B-3D42-441A-A2D4-539FFF395B31}">
      <dgm:prSet/>
      <dgm:spPr/>
      <dgm:t>
        <a:bodyPr/>
        <a:lstStyle/>
        <a:p>
          <a:endParaRPr lang="en-US"/>
        </a:p>
      </dgm:t>
    </dgm:pt>
    <dgm:pt modelId="{0A543C80-23A8-4017-B112-62D35DFE5848}">
      <dgm:prSet custT="1"/>
      <dgm:spPr>
        <a:solidFill>
          <a:srgbClr val="E76D09"/>
        </a:solidFill>
      </dgm:spPr>
      <dgm:t>
        <a:bodyPr/>
        <a:lstStyle/>
        <a:p>
          <a:r>
            <a:rPr lang="en-US" sz="1600" b="1" dirty="0">
              <a:latin typeface="Calibri" panose="020F0502020204030204" pitchFamily="34" charset="0"/>
            </a:rPr>
            <a:t>Help people move in and out of the homeless system as quickly as possible allowing them to achieve housing stability </a:t>
          </a:r>
        </a:p>
      </dgm:t>
    </dgm:pt>
    <dgm:pt modelId="{63A71636-BF85-4766-8E32-BFF102F07B21}" type="parTrans" cxnId="{4B62CF72-F026-4584-AD33-A021921FFD1F}">
      <dgm:prSet/>
      <dgm:spPr/>
      <dgm:t>
        <a:bodyPr/>
        <a:lstStyle/>
        <a:p>
          <a:endParaRPr lang="en-US"/>
        </a:p>
      </dgm:t>
    </dgm:pt>
    <dgm:pt modelId="{296A16A2-E568-4852-AA15-6FB2346F80D4}" type="sibTrans" cxnId="{4B62CF72-F026-4584-AD33-A021921FFD1F}">
      <dgm:prSet/>
      <dgm:spPr/>
      <dgm:t>
        <a:bodyPr/>
        <a:lstStyle/>
        <a:p>
          <a:endParaRPr lang="en-US"/>
        </a:p>
      </dgm:t>
    </dgm:pt>
    <dgm:pt modelId="{D21F86AC-1A01-4173-A18B-D12965931431}">
      <dgm:prSet custT="1"/>
      <dgm:spPr>
        <a:solidFill>
          <a:srgbClr val="E76D09"/>
        </a:solidFill>
      </dgm:spPr>
      <dgm:t>
        <a:bodyPr/>
        <a:lstStyle/>
        <a:p>
          <a:r>
            <a:rPr lang="en-US" sz="1600" b="1" dirty="0">
              <a:latin typeface="Calibri" panose="020F0502020204030204" pitchFamily="34" charset="0"/>
            </a:rPr>
            <a:t>Support community-wide or system level planning and outcomes </a:t>
          </a:r>
        </a:p>
      </dgm:t>
    </dgm:pt>
    <dgm:pt modelId="{A920AC52-EAD1-4F96-B01A-17BDB612C96E}" type="parTrans" cxnId="{93C58A93-0682-4033-BEEE-4558A90A865C}">
      <dgm:prSet/>
      <dgm:spPr/>
      <dgm:t>
        <a:bodyPr/>
        <a:lstStyle/>
        <a:p>
          <a:endParaRPr lang="en-US"/>
        </a:p>
      </dgm:t>
    </dgm:pt>
    <dgm:pt modelId="{DBAB1E29-C422-45AF-860C-0A01BCA0AA77}" type="sibTrans" cxnId="{93C58A93-0682-4033-BEEE-4558A90A865C}">
      <dgm:prSet/>
      <dgm:spPr/>
      <dgm:t>
        <a:bodyPr/>
        <a:lstStyle/>
        <a:p>
          <a:endParaRPr lang="en-US"/>
        </a:p>
      </dgm:t>
    </dgm:pt>
    <dgm:pt modelId="{70C6B07E-370C-4E4D-AD9E-92710551E77D}" type="pres">
      <dgm:prSet presAssocID="{5C4514DD-867D-475B-A33D-B6EA675F2DF9}" presName="Name0" presStyleCnt="0">
        <dgm:presLayoutVars>
          <dgm:chPref val="1"/>
          <dgm:dir/>
          <dgm:animOne val="branch"/>
          <dgm:animLvl val="lvl"/>
          <dgm:resizeHandles/>
        </dgm:presLayoutVars>
      </dgm:prSet>
      <dgm:spPr/>
      <dgm:t>
        <a:bodyPr/>
        <a:lstStyle/>
        <a:p>
          <a:endParaRPr lang="en-US"/>
        </a:p>
      </dgm:t>
    </dgm:pt>
    <dgm:pt modelId="{D14BFCAC-17DE-4E62-A227-A8E908F53A86}" type="pres">
      <dgm:prSet presAssocID="{87F0F30C-37ED-4284-9BEA-3C55418F70CB}" presName="vertOne" presStyleCnt="0"/>
      <dgm:spPr/>
    </dgm:pt>
    <dgm:pt modelId="{82E985C9-C0C3-4EDA-BD87-86B66A465AA1}" type="pres">
      <dgm:prSet presAssocID="{87F0F30C-37ED-4284-9BEA-3C55418F70CB}" presName="txOne" presStyleLbl="node0" presStyleIdx="0" presStyleCnt="1" custScaleY="29293" custLinFactNeighborX="0" custLinFactNeighborY="37093">
        <dgm:presLayoutVars>
          <dgm:chPref val="3"/>
        </dgm:presLayoutVars>
      </dgm:prSet>
      <dgm:spPr/>
      <dgm:t>
        <a:bodyPr/>
        <a:lstStyle/>
        <a:p>
          <a:endParaRPr lang="en-US"/>
        </a:p>
      </dgm:t>
    </dgm:pt>
    <dgm:pt modelId="{C4930FA1-0AF0-44A0-9582-8A19E4E0DECB}" type="pres">
      <dgm:prSet presAssocID="{87F0F30C-37ED-4284-9BEA-3C55418F70CB}" presName="parTransOne" presStyleCnt="0"/>
      <dgm:spPr/>
    </dgm:pt>
    <dgm:pt modelId="{825810EE-4A29-415E-8E2E-5C90B356386C}" type="pres">
      <dgm:prSet presAssocID="{87F0F30C-37ED-4284-9BEA-3C55418F70CB}" presName="horzOne" presStyleCnt="0"/>
      <dgm:spPr/>
    </dgm:pt>
    <dgm:pt modelId="{17E573C2-1081-4B92-AF45-1E073CEE4188}" type="pres">
      <dgm:prSet presAssocID="{2FFE6F2B-2112-4C92-BC3E-B3903BE4CAC0}" presName="vertTwo" presStyleCnt="0"/>
      <dgm:spPr/>
    </dgm:pt>
    <dgm:pt modelId="{974FA2BB-B7DA-441B-AF59-0BAB03A67E87}" type="pres">
      <dgm:prSet presAssocID="{2FFE6F2B-2112-4C92-BC3E-B3903BE4CAC0}" presName="txTwo" presStyleLbl="node2" presStyleIdx="0" presStyleCnt="5">
        <dgm:presLayoutVars>
          <dgm:chPref val="3"/>
        </dgm:presLayoutVars>
      </dgm:prSet>
      <dgm:spPr/>
      <dgm:t>
        <a:bodyPr/>
        <a:lstStyle/>
        <a:p>
          <a:endParaRPr lang="en-US"/>
        </a:p>
      </dgm:t>
    </dgm:pt>
    <dgm:pt modelId="{A80884E2-F99A-43EE-A1A7-51725CC57358}" type="pres">
      <dgm:prSet presAssocID="{2FFE6F2B-2112-4C92-BC3E-B3903BE4CAC0}" presName="horzTwo" presStyleCnt="0"/>
      <dgm:spPr/>
    </dgm:pt>
    <dgm:pt modelId="{E9CA7C9F-E64D-4341-97CD-A314C4ED3102}" type="pres">
      <dgm:prSet presAssocID="{E2C02800-D452-4731-B1F0-20BC841E1F08}" presName="sibSpaceTwo" presStyleCnt="0"/>
      <dgm:spPr/>
    </dgm:pt>
    <dgm:pt modelId="{1EBAC7CD-B6E6-4AC9-A136-BD5DD1663CAA}" type="pres">
      <dgm:prSet presAssocID="{C6D0AFBC-66B1-4917-B3DF-9AD5C0877BA7}" presName="vertTwo" presStyleCnt="0"/>
      <dgm:spPr/>
    </dgm:pt>
    <dgm:pt modelId="{77F4E817-EC03-4397-B91D-8268E27F97C0}" type="pres">
      <dgm:prSet presAssocID="{C6D0AFBC-66B1-4917-B3DF-9AD5C0877BA7}" presName="txTwo" presStyleLbl="node2" presStyleIdx="1" presStyleCnt="5">
        <dgm:presLayoutVars>
          <dgm:chPref val="3"/>
        </dgm:presLayoutVars>
      </dgm:prSet>
      <dgm:spPr/>
      <dgm:t>
        <a:bodyPr/>
        <a:lstStyle/>
        <a:p>
          <a:endParaRPr lang="en-US"/>
        </a:p>
      </dgm:t>
    </dgm:pt>
    <dgm:pt modelId="{D32B56D2-C025-45B4-BE8B-FA27D3F1B3EA}" type="pres">
      <dgm:prSet presAssocID="{C6D0AFBC-66B1-4917-B3DF-9AD5C0877BA7}" presName="horzTwo" presStyleCnt="0"/>
      <dgm:spPr/>
    </dgm:pt>
    <dgm:pt modelId="{89C57476-C3EA-43B7-AA40-2DFE7B4A9502}" type="pres">
      <dgm:prSet presAssocID="{E1111887-E38A-442F-9725-5F2D8E4A1506}" presName="sibSpaceTwo" presStyleCnt="0"/>
      <dgm:spPr/>
    </dgm:pt>
    <dgm:pt modelId="{372B630B-1114-49DE-BE3F-DABFD08860AF}" type="pres">
      <dgm:prSet presAssocID="{BBE306C8-6012-40E3-AD16-32EDCBDF04A2}" presName="vertTwo" presStyleCnt="0"/>
      <dgm:spPr/>
    </dgm:pt>
    <dgm:pt modelId="{C07F130A-AC33-42D9-8679-54F7D784BFE2}" type="pres">
      <dgm:prSet presAssocID="{BBE306C8-6012-40E3-AD16-32EDCBDF04A2}" presName="txTwo" presStyleLbl="node2" presStyleIdx="2" presStyleCnt="5">
        <dgm:presLayoutVars>
          <dgm:chPref val="3"/>
        </dgm:presLayoutVars>
      </dgm:prSet>
      <dgm:spPr/>
      <dgm:t>
        <a:bodyPr/>
        <a:lstStyle/>
        <a:p>
          <a:endParaRPr lang="en-US"/>
        </a:p>
      </dgm:t>
    </dgm:pt>
    <dgm:pt modelId="{AFEFEB06-95C4-4AFE-B919-A6E0877D5420}" type="pres">
      <dgm:prSet presAssocID="{BBE306C8-6012-40E3-AD16-32EDCBDF04A2}" presName="horzTwo" presStyleCnt="0"/>
      <dgm:spPr/>
    </dgm:pt>
    <dgm:pt modelId="{4EC4A551-048B-4FD5-8944-42015BA0DACA}" type="pres">
      <dgm:prSet presAssocID="{BED94F26-C8AF-4181-9741-922A1F175AA8}" presName="sibSpaceTwo" presStyleCnt="0"/>
      <dgm:spPr/>
    </dgm:pt>
    <dgm:pt modelId="{48B503D3-4A03-456F-A7D2-20BBE32D8F5D}" type="pres">
      <dgm:prSet presAssocID="{0A543C80-23A8-4017-B112-62D35DFE5848}" presName="vertTwo" presStyleCnt="0"/>
      <dgm:spPr/>
    </dgm:pt>
    <dgm:pt modelId="{AC501314-30C3-4460-8BA4-C29181937A34}" type="pres">
      <dgm:prSet presAssocID="{0A543C80-23A8-4017-B112-62D35DFE5848}" presName="txTwo" presStyleLbl="node2" presStyleIdx="3" presStyleCnt="5">
        <dgm:presLayoutVars>
          <dgm:chPref val="3"/>
        </dgm:presLayoutVars>
      </dgm:prSet>
      <dgm:spPr/>
      <dgm:t>
        <a:bodyPr/>
        <a:lstStyle/>
        <a:p>
          <a:endParaRPr lang="en-US"/>
        </a:p>
      </dgm:t>
    </dgm:pt>
    <dgm:pt modelId="{B921A3E7-703A-4473-A616-278BB7607D2C}" type="pres">
      <dgm:prSet presAssocID="{0A543C80-23A8-4017-B112-62D35DFE5848}" presName="horzTwo" presStyleCnt="0"/>
      <dgm:spPr/>
    </dgm:pt>
    <dgm:pt modelId="{201AB687-7097-44F2-BCF5-4E6360FB266F}" type="pres">
      <dgm:prSet presAssocID="{296A16A2-E568-4852-AA15-6FB2346F80D4}" presName="sibSpaceTwo" presStyleCnt="0"/>
      <dgm:spPr/>
    </dgm:pt>
    <dgm:pt modelId="{9AD5A1CB-7DA0-49BC-9DDD-CE48A9C3836E}" type="pres">
      <dgm:prSet presAssocID="{D21F86AC-1A01-4173-A18B-D12965931431}" presName="vertTwo" presStyleCnt="0"/>
      <dgm:spPr/>
    </dgm:pt>
    <dgm:pt modelId="{30B89893-E883-490C-B0E6-79FE02DB4934}" type="pres">
      <dgm:prSet presAssocID="{D21F86AC-1A01-4173-A18B-D12965931431}" presName="txTwo" presStyleLbl="node2" presStyleIdx="4" presStyleCnt="5" custLinFactNeighborX="32314" custLinFactNeighborY="3000">
        <dgm:presLayoutVars>
          <dgm:chPref val="3"/>
        </dgm:presLayoutVars>
      </dgm:prSet>
      <dgm:spPr/>
      <dgm:t>
        <a:bodyPr/>
        <a:lstStyle/>
        <a:p>
          <a:endParaRPr lang="en-US"/>
        </a:p>
      </dgm:t>
    </dgm:pt>
    <dgm:pt modelId="{17915D33-3932-4D99-A2DC-CAF037E07B0D}" type="pres">
      <dgm:prSet presAssocID="{D21F86AC-1A01-4173-A18B-D12965931431}" presName="horzTwo" presStyleCnt="0"/>
      <dgm:spPr/>
    </dgm:pt>
  </dgm:ptLst>
  <dgm:cxnLst>
    <dgm:cxn modelId="{F242C17B-3D42-441A-A2D4-539FFF395B31}" srcId="{87F0F30C-37ED-4284-9BEA-3C55418F70CB}" destId="{BBE306C8-6012-40E3-AD16-32EDCBDF04A2}" srcOrd="2" destOrd="0" parTransId="{CAB19A80-ECC3-40C0-A511-B111B14309AD}" sibTransId="{BED94F26-C8AF-4181-9741-922A1F175AA8}"/>
    <dgm:cxn modelId="{9B4C08E2-964D-4172-8E80-8C560239DB26}" type="presOf" srcId="{C6D0AFBC-66B1-4917-B3DF-9AD5C0877BA7}" destId="{77F4E817-EC03-4397-B91D-8268E27F97C0}" srcOrd="0" destOrd="0" presId="urn:microsoft.com/office/officeart/2005/8/layout/hierarchy4"/>
    <dgm:cxn modelId="{6F11B547-D492-4020-B9C3-460BA54DE1F2}" type="presOf" srcId="{2FFE6F2B-2112-4C92-BC3E-B3903BE4CAC0}" destId="{974FA2BB-B7DA-441B-AF59-0BAB03A67E87}" srcOrd="0" destOrd="0" presId="urn:microsoft.com/office/officeart/2005/8/layout/hierarchy4"/>
    <dgm:cxn modelId="{4B62CF72-F026-4584-AD33-A021921FFD1F}" srcId="{87F0F30C-37ED-4284-9BEA-3C55418F70CB}" destId="{0A543C80-23A8-4017-B112-62D35DFE5848}" srcOrd="3" destOrd="0" parTransId="{63A71636-BF85-4766-8E32-BFF102F07B21}" sibTransId="{296A16A2-E568-4852-AA15-6FB2346F80D4}"/>
    <dgm:cxn modelId="{2012E4E1-DA63-4981-B978-1FBD0EC2FD44}" type="presOf" srcId="{BBE306C8-6012-40E3-AD16-32EDCBDF04A2}" destId="{C07F130A-AC33-42D9-8679-54F7D784BFE2}" srcOrd="0" destOrd="0" presId="urn:microsoft.com/office/officeart/2005/8/layout/hierarchy4"/>
    <dgm:cxn modelId="{371AA77E-4AE6-472D-A85C-D23032DF8EF1}" type="presOf" srcId="{D21F86AC-1A01-4173-A18B-D12965931431}" destId="{30B89893-E883-490C-B0E6-79FE02DB4934}" srcOrd="0" destOrd="0" presId="urn:microsoft.com/office/officeart/2005/8/layout/hierarchy4"/>
    <dgm:cxn modelId="{4732157E-535B-45EB-92C2-C6B0BECECBEE}" srcId="{5C4514DD-867D-475B-A33D-B6EA675F2DF9}" destId="{87F0F30C-37ED-4284-9BEA-3C55418F70CB}" srcOrd="0" destOrd="0" parTransId="{BFE6DD6E-0FDB-48BE-BBD3-8E65FF57A909}" sibTransId="{DF26A72C-CB52-4AC5-AE4E-18CF1D305526}"/>
    <dgm:cxn modelId="{F057AAA8-52A8-43AC-8436-06B8EBA97AFD}" type="presOf" srcId="{0A543C80-23A8-4017-B112-62D35DFE5848}" destId="{AC501314-30C3-4460-8BA4-C29181937A34}" srcOrd="0" destOrd="0" presId="urn:microsoft.com/office/officeart/2005/8/layout/hierarchy4"/>
    <dgm:cxn modelId="{2CA24222-D316-48BD-BF21-F89412910948}" type="presOf" srcId="{87F0F30C-37ED-4284-9BEA-3C55418F70CB}" destId="{82E985C9-C0C3-4EDA-BD87-86B66A465AA1}" srcOrd="0" destOrd="0" presId="urn:microsoft.com/office/officeart/2005/8/layout/hierarchy4"/>
    <dgm:cxn modelId="{76FEFCF4-179A-4EA5-99AF-3F1787EFC246}" srcId="{87F0F30C-37ED-4284-9BEA-3C55418F70CB}" destId="{C6D0AFBC-66B1-4917-B3DF-9AD5C0877BA7}" srcOrd="1" destOrd="0" parTransId="{256915ED-97EE-4E88-BDB1-A307FE4CE7BF}" sibTransId="{E1111887-E38A-442F-9725-5F2D8E4A1506}"/>
    <dgm:cxn modelId="{F4D9BE75-6759-4A3E-8886-DF3188D10790}" type="presOf" srcId="{5C4514DD-867D-475B-A33D-B6EA675F2DF9}" destId="{70C6B07E-370C-4E4D-AD9E-92710551E77D}" srcOrd="0" destOrd="0" presId="urn:microsoft.com/office/officeart/2005/8/layout/hierarchy4"/>
    <dgm:cxn modelId="{A90B392C-8EC0-4B66-851A-4DED18AAC0EC}" srcId="{87F0F30C-37ED-4284-9BEA-3C55418F70CB}" destId="{2FFE6F2B-2112-4C92-BC3E-B3903BE4CAC0}" srcOrd="0" destOrd="0" parTransId="{E7CDA07E-537A-4F7F-AE91-6CC9DF7D685B}" sibTransId="{E2C02800-D452-4731-B1F0-20BC841E1F08}"/>
    <dgm:cxn modelId="{93C58A93-0682-4033-BEEE-4558A90A865C}" srcId="{87F0F30C-37ED-4284-9BEA-3C55418F70CB}" destId="{D21F86AC-1A01-4173-A18B-D12965931431}" srcOrd="4" destOrd="0" parTransId="{A920AC52-EAD1-4F96-B01A-17BDB612C96E}" sibTransId="{DBAB1E29-C422-45AF-860C-0A01BCA0AA77}"/>
    <dgm:cxn modelId="{51E4275C-BDA3-49DC-BB86-2C388ABAF7F4}" type="presParOf" srcId="{70C6B07E-370C-4E4D-AD9E-92710551E77D}" destId="{D14BFCAC-17DE-4E62-A227-A8E908F53A86}" srcOrd="0" destOrd="0" presId="urn:microsoft.com/office/officeart/2005/8/layout/hierarchy4"/>
    <dgm:cxn modelId="{76894E15-CECE-4C91-8E66-0F09D98D6C6E}" type="presParOf" srcId="{D14BFCAC-17DE-4E62-A227-A8E908F53A86}" destId="{82E985C9-C0C3-4EDA-BD87-86B66A465AA1}" srcOrd="0" destOrd="0" presId="urn:microsoft.com/office/officeart/2005/8/layout/hierarchy4"/>
    <dgm:cxn modelId="{40E876DA-8597-4A89-97CC-57A8AE4752D8}" type="presParOf" srcId="{D14BFCAC-17DE-4E62-A227-A8E908F53A86}" destId="{C4930FA1-0AF0-44A0-9582-8A19E4E0DECB}" srcOrd="1" destOrd="0" presId="urn:microsoft.com/office/officeart/2005/8/layout/hierarchy4"/>
    <dgm:cxn modelId="{0E61638F-1277-43C8-8FD7-48D9C3DDB7A9}" type="presParOf" srcId="{D14BFCAC-17DE-4E62-A227-A8E908F53A86}" destId="{825810EE-4A29-415E-8E2E-5C90B356386C}" srcOrd="2" destOrd="0" presId="urn:microsoft.com/office/officeart/2005/8/layout/hierarchy4"/>
    <dgm:cxn modelId="{E494EDEB-8DEB-4ECA-8117-5192D15F2667}" type="presParOf" srcId="{825810EE-4A29-415E-8E2E-5C90B356386C}" destId="{17E573C2-1081-4B92-AF45-1E073CEE4188}" srcOrd="0" destOrd="0" presId="urn:microsoft.com/office/officeart/2005/8/layout/hierarchy4"/>
    <dgm:cxn modelId="{33FF47C3-EDF0-49AA-BD93-4FD2B17DB414}" type="presParOf" srcId="{17E573C2-1081-4B92-AF45-1E073CEE4188}" destId="{974FA2BB-B7DA-441B-AF59-0BAB03A67E87}" srcOrd="0" destOrd="0" presId="urn:microsoft.com/office/officeart/2005/8/layout/hierarchy4"/>
    <dgm:cxn modelId="{3F90EAFF-77C8-4A75-AD3E-AC83E1F5C705}" type="presParOf" srcId="{17E573C2-1081-4B92-AF45-1E073CEE4188}" destId="{A80884E2-F99A-43EE-A1A7-51725CC57358}" srcOrd="1" destOrd="0" presId="urn:microsoft.com/office/officeart/2005/8/layout/hierarchy4"/>
    <dgm:cxn modelId="{BDFA8C24-2B66-4B14-824F-07B83550997A}" type="presParOf" srcId="{825810EE-4A29-415E-8E2E-5C90B356386C}" destId="{E9CA7C9F-E64D-4341-97CD-A314C4ED3102}" srcOrd="1" destOrd="0" presId="urn:microsoft.com/office/officeart/2005/8/layout/hierarchy4"/>
    <dgm:cxn modelId="{9C329261-50B5-4FE6-B022-AA413DD455B2}" type="presParOf" srcId="{825810EE-4A29-415E-8E2E-5C90B356386C}" destId="{1EBAC7CD-B6E6-4AC9-A136-BD5DD1663CAA}" srcOrd="2" destOrd="0" presId="urn:microsoft.com/office/officeart/2005/8/layout/hierarchy4"/>
    <dgm:cxn modelId="{76BDB114-1D01-4CA2-8ADC-650981072A77}" type="presParOf" srcId="{1EBAC7CD-B6E6-4AC9-A136-BD5DD1663CAA}" destId="{77F4E817-EC03-4397-B91D-8268E27F97C0}" srcOrd="0" destOrd="0" presId="urn:microsoft.com/office/officeart/2005/8/layout/hierarchy4"/>
    <dgm:cxn modelId="{7410E330-B347-4DF8-A76D-5A9516A4BC3D}" type="presParOf" srcId="{1EBAC7CD-B6E6-4AC9-A136-BD5DD1663CAA}" destId="{D32B56D2-C025-45B4-BE8B-FA27D3F1B3EA}" srcOrd="1" destOrd="0" presId="urn:microsoft.com/office/officeart/2005/8/layout/hierarchy4"/>
    <dgm:cxn modelId="{557F90DF-211C-47CF-B7D9-B82B0D16F6B8}" type="presParOf" srcId="{825810EE-4A29-415E-8E2E-5C90B356386C}" destId="{89C57476-C3EA-43B7-AA40-2DFE7B4A9502}" srcOrd="3" destOrd="0" presId="urn:microsoft.com/office/officeart/2005/8/layout/hierarchy4"/>
    <dgm:cxn modelId="{C2584641-F887-41A4-868D-4406546F7B4C}" type="presParOf" srcId="{825810EE-4A29-415E-8E2E-5C90B356386C}" destId="{372B630B-1114-49DE-BE3F-DABFD08860AF}" srcOrd="4" destOrd="0" presId="urn:microsoft.com/office/officeart/2005/8/layout/hierarchy4"/>
    <dgm:cxn modelId="{F9173D18-5CC9-42E0-AC8B-6312BE7B268F}" type="presParOf" srcId="{372B630B-1114-49DE-BE3F-DABFD08860AF}" destId="{C07F130A-AC33-42D9-8679-54F7D784BFE2}" srcOrd="0" destOrd="0" presId="urn:microsoft.com/office/officeart/2005/8/layout/hierarchy4"/>
    <dgm:cxn modelId="{4F1EF964-2BAE-46CA-96C7-155A54F2E6AB}" type="presParOf" srcId="{372B630B-1114-49DE-BE3F-DABFD08860AF}" destId="{AFEFEB06-95C4-4AFE-B919-A6E0877D5420}" srcOrd="1" destOrd="0" presId="urn:microsoft.com/office/officeart/2005/8/layout/hierarchy4"/>
    <dgm:cxn modelId="{2002A0EC-AC93-4B76-9464-079953AC014B}" type="presParOf" srcId="{825810EE-4A29-415E-8E2E-5C90B356386C}" destId="{4EC4A551-048B-4FD5-8944-42015BA0DACA}" srcOrd="5" destOrd="0" presId="urn:microsoft.com/office/officeart/2005/8/layout/hierarchy4"/>
    <dgm:cxn modelId="{AD60A49A-4F84-4F1B-81D5-E7F904E62AAF}" type="presParOf" srcId="{825810EE-4A29-415E-8E2E-5C90B356386C}" destId="{48B503D3-4A03-456F-A7D2-20BBE32D8F5D}" srcOrd="6" destOrd="0" presId="urn:microsoft.com/office/officeart/2005/8/layout/hierarchy4"/>
    <dgm:cxn modelId="{48099A12-6471-4F34-B80E-B4A2F26E812C}" type="presParOf" srcId="{48B503D3-4A03-456F-A7D2-20BBE32D8F5D}" destId="{AC501314-30C3-4460-8BA4-C29181937A34}" srcOrd="0" destOrd="0" presId="urn:microsoft.com/office/officeart/2005/8/layout/hierarchy4"/>
    <dgm:cxn modelId="{65FE6CD2-D988-43AE-AD24-164C039FF0AB}" type="presParOf" srcId="{48B503D3-4A03-456F-A7D2-20BBE32D8F5D}" destId="{B921A3E7-703A-4473-A616-278BB7607D2C}" srcOrd="1" destOrd="0" presId="urn:microsoft.com/office/officeart/2005/8/layout/hierarchy4"/>
    <dgm:cxn modelId="{8C5395DB-E560-4162-92A0-3DB682DF6B2D}" type="presParOf" srcId="{825810EE-4A29-415E-8E2E-5C90B356386C}" destId="{201AB687-7097-44F2-BCF5-4E6360FB266F}" srcOrd="7" destOrd="0" presId="urn:microsoft.com/office/officeart/2005/8/layout/hierarchy4"/>
    <dgm:cxn modelId="{D8844F46-1AC6-4738-B827-ADCD051850B0}" type="presParOf" srcId="{825810EE-4A29-415E-8E2E-5C90B356386C}" destId="{9AD5A1CB-7DA0-49BC-9DDD-CE48A9C3836E}" srcOrd="8" destOrd="0" presId="urn:microsoft.com/office/officeart/2005/8/layout/hierarchy4"/>
    <dgm:cxn modelId="{6A331E16-615B-46E1-BB14-8F0643EED288}" type="presParOf" srcId="{9AD5A1CB-7DA0-49BC-9DDD-CE48A9C3836E}" destId="{30B89893-E883-490C-B0E6-79FE02DB4934}" srcOrd="0" destOrd="0" presId="urn:microsoft.com/office/officeart/2005/8/layout/hierarchy4"/>
    <dgm:cxn modelId="{C3A85A6A-8CFE-42DF-ADDD-2F283D4A4697}" type="presParOf" srcId="{9AD5A1CB-7DA0-49BC-9DDD-CE48A9C3836E}" destId="{17915D33-3932-4D99-A2DC-CAF037E07B0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6D26F7-8471-42EF-B2C3-5F4D9561C8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B9547D-1B6C-4EE5-B4D1-9CF3AC491FD4}">
      <dgm:prSet custT="1"/>
      <dgm:spPr>
        <a:solidFill>
          <a:srgbClr val="E76D09"/>
        </a:solidFill>
      </dgm:spPr>
      <dgm:t>
        <a:bodyPr/>
        <a:lstStyle/>
        <a:p>
          <a:r>
            <a:rPr lang="en-US" sz="2000" b="1" i="0" dirty="0"/>
            <a:t>Lead Agency</a:t>
          </a:r>
          <a:endParaRPr lang="en-US" sz="2000" dirty="0"/>
        </a:p>
      </dgm:t>
    </dgm:pt>
    <dgm:pt modelId="{F5DD8AF6-E0B9-47BF-BF37-DB69D2E2A165}" type="parTrans" cxnId="{D4B26226-D882-4D34-B1F5-151945EB4CCC}">
      <dgm:prSet/>
      <dgm:spPr/>
      <dgm:t>
        <a:bodyPr/>
        <a:lstStyle/>
        <a:p>
          <a:endParaRPr lang="en-US"/>
        </a:p>
      </dgm:t>
    </dgm:pt>
    <dgm:pt modelId="{6052CFAA-2395-4E65-A7B6-62B1301189C8}" type="sibTrans" cxnId="{D4B26226-D882-4D34-B1F5-151945EB4CCC}">
      <dgm:prSet/>
      <dgm:spPr/>
      <dgm:t>
        <a:bodyPr/>
        <a:lstStyle/>
        <a:p>
          <a:endParaRPr lang="en-US"/>
        </a:p>
      </dgm:t>
    </dgm:pt>
    <dgm:pt modelId="{60FF5770-D2E9-4B0A-A1F9-005886B27D1D}">
      <dgm:prSet custT="1"/>
      <dgm:spPr/>
      <dgm:t>
        <a:bodyPr/>
        <a:lstStyle/>
        <a:p>
          <a:r>
            <a:rPr lang="en-US" sz="1600" b="0" i="0" u="none" strike="noStrike" kern="1200" cap="none" dirty="0">
              <a:solidFill>
                <a:srgbClr val="695D46"/>
              </a:solidFill>
              <a:latin typeface="Calibri" panose="020F0502020204030204" pitchFamily="34" charset="0"/>
              <a:ea typeface="Open Sans"/>
              <a:cs typeface="Open Sans"/>
            </a:rPr>
            <a:t>Leads local Coordinated Entry Partnership</a:t>
          </a:r>
        </a:p>
      </dgm:t>
    </dgm:pt>
    <dgm:pt modelId="{C1545BE3-6BCD-444A-BA98-F18F625B5043}" type="parTrans" cxnId="{2710AFC1-3222-4506-BFA6-8E79DD9314FD}">
      <dgm:prSet/>
      <dgm:spPr/>
      <dgm:t>
        <a:bodyPr/>
        <a:lstStyle/>
        <a:p>
          <a:endParaRPr lang="en-US"/>
        </a:p>
      </dgm:t>
    </dgm:pt>
    <dgm:pt modelId="{B29A1DEE-0E08-42FE-B6FA-D5B69884EE09}" type="sibTrans" cxnId="{2710AFC1-3222-4506-BFA6-8E79DD9314FD}">
      <dgm:prSet/>
      <dgm:spPr/>
      <dgm:t>
        <a:bodyPr/>
        <a:lstStyle/>
        <a:p>
          <a:endParaRPr lang="en-US"/>
        </a:p>
      </dgm:t>
    </dgm:pt>
    <dgm:pt modelId="{B30238F7-10C2-46A3-987C-E2A22D405C20}">
      <dgm:prSet custT="1"/>
      <dgm:spPr>
        <a:solidFill>
          <a:srgbClr val="E76D09"/>
        </a:solidFill>
      </dgm:spPr>
      <dgm:t>
        <a:bodyPr/>
        <a:lstStyle/>
        <a:p>
          <a:r>
            <a:rPr lang="en-US" sz="2000" b="1" i="0" dirty="0"/>
            <a:t>Assessment Partners</a:t>
          </a:r>
          <a:endParaRPr lang="en-US" sz="2000" dirty="0"/>
        </a:p>
      </dgm:t>
    </dgm:pt>
    <dgm:pt modelId="{BE55BCDD-E731-4C3F-9764-511820F6AC6C}" type="parTrans" cxnId="{D21F050C-6A86-42D1-B8DD-61A000D2E464}">
      <dgm:prSet/>
      <dgm:spPr/>
      <dgm:t>
        <a:bodyPr/>
        <a:lstStyle/>
        <a:p>
          <a:endParaRPr lang="en-US"/>
        </a:p>
      </dgm:t>
    </dgm:pt>
    <dgm:pt modelId="{E40FA7B5-A1F6-4862-830B-A98386ED9381}" type="sibTrans" cxnId="{D21F050C-6A86-42D1-B8DD-61A000D2E464}">
      <dgm:prSet/>
      <dgm:spPr/>
      <dgm:t>
        <a:bodyPr/>
        <a:lstStyle/>
        <a:p>
          <a:endParaRPr lang="en-US"/>
        </a:p>
      </dgm:t>
    </dgm:pt>
    <dgm:pt modelId="{F5A039FC-2E2F-455E-81CC-7E75387893F0}">
      <dgm:prSet custT="1"/>
      <dgm:spPr/>
      <dgm:t>
        <a:bodyPr/>
        <a:lstStyle/>
        <a:p>
          <a:r>
            <a:rPr lang="en-US" sz="1600" b="0" i="0" u="none" strike="noStrike" kern="1200" cap="none" dirty="0">
              <a:solidFill>
                <a:srgbClr val="695D46"/>
              </a:solidFill>
              <a:latin typeface="Calibri" panose="020F0502020204030204" pitchFamily="34" charset="0"/>
              <a:ea typeface="Open Sans"/>
              <a:cs typeface="Open Sans"/>
            </a:rPr>
            <a:t>Conduct Housing Assessment for “in-house” clients</a:t>
          </a:r>
        </a:p>
      </dgm:t>
    </dgm:pt>
    <dgm:pt modelId="{065468E9-10F1-4DBD-B9B9-593C361152A8}" type="parTrans" cxnId="{692B13BA-BC35-4216-A7E5-B0DA1DAF5EC1}">
      <dgm:prSet/>
      <dgm:spPr/>
      <dgm:t>
        <a:bodyPr/>
        <a:lstStyle/>
        <a:p>
          <a:endParaRPr lang="en-US"/>
        </a:p>
      </dgm:t>
    </dgm:pt>
    <dgm:pt modelId="{C5451EE7-B7F1-40B8-807D-DF87BFBBC97E}" type="sibTrans" cxnId="{692B13BA-BC35-4216-A7E5-B0DA1DAF5EC1}">
      <dgm:prSet/>
      <dgm:spPr/>
      <dgm:t>
        <a:bodyPr/>
        <a:lstStyle/>
        <a:p>
          <a:endParaRPr lang="en-US"/>
        </a:p>
      </dgm:t>
    </dgm:pt>
    <dgm:pt modelId="{FD2D85C7-3488-4AB9-8520-F319CC39045F}">
      <dgm:prSet custT="1"/>
      <dgm:spPr/>
      <dgm:t>
        <a:bodyPr/>
        <a:lstStyle/>
        <a:p>
          <a:r>
            <a:rPr lang="en-US" sz="1600" b="0" i="0" u="none" strike="noStrike" kern="1200" cap="none" dirty="0">
              <a:solidFill>
                <a:srgbClr val="695D46"/>
              </a:solidFill>
              <a:latin typeface="Calibri" panose="020F0502020204030204" pitchFamily="34" charset="0"/>
              <a:ea typeface="Open Sans"/>
              <a:cs typeface="Open Sans"/>
            </a:rPr>
            <a:t>Place clients on the local Master List</a:t>
          </a:r>
        </a:p>
      </dgm:t>
    </dgm:pt>
    <dgm:pt modelId="{557A95CB-9EF3-48ED-8D8B-0DCE6F3FC555}" type="parTrans" cxnId="{C8B649EF-BA58-49E3-BE99-B139A9A8A3DA}">
      <dgm:prSet/>
      <dgm:spPr/>
      <dgm:t>
        <a:bodyPr/>
        <a:lstStyle/>
        <a:p>
          <a:endParaRPr lang="en-US"/>
        </a:p>
      </dgm:t>
    </dgm:pt>
    <dgm:pt modelId="{DC3EA79D-C29E-4581-9C3F-462345968178}" type="sibTrans" cxnId="{C8B649EF-BA58-49E3-BE99-B139A9A8A3DA}">
      <dgm:prSet/>
      <dgm:spPr/>
      <dgm:t>
        <a:bodyPr/>
        <a:lstStyle/>
        <a:p>
          <a:endParaRPr lang="en-US"/>
        </a:p>
      </dgm:t>
    </dgm:pt>
    <dgm:pt modelId="{A49B7EA3-2CD2-4E3E-8C7D-3299A358D9D9}">
      <dgm:prSet custT="1"/>
      <dgm:spPr/>
      <dgm:t>
        <a:bodyPr/>
        <a:lstStyle/>
        <a:p>
          <a:r>
            <a:rPr lang="en-US" sz="1600" b="0" i="0" u="none" strike="noStrike" cap="none" dirty="0">
              <a:solidFill>
                <a:schemeClr val="dk2"/>
              </a:solidFill>
              <a:latin typeface="Calibri" panose="020F0502020204030204" pitchFamily="34" charset="0"/>
              <a:ea typeface="Open Sans"/>
              <a:cs typeface="Open Sans"/>
              <a:sym typeface="Open Sans"/>
            </a:rPr>
            <a:t>Uses the Housing Crisis Referral Form to refer households to Lead Agency</a:t>
          </a:r>
          <a:br>
            <a:rPr lang="en-US" sz="1600" b="0" i="0" u="none" strike="noStrike" cap="none" dirty="0">
              <a:solidFill>
                <a:schemeClr val="dk2"/>
              </a:solidFill>
              <a:latin typeface="Calibri" panose="020F0502020204030204" pitchFamily="34" charset="0"/>
              <a:ea typeface="Open Sans"/>
              <a:cs typeface="Open Sans"/>
              <a:sym typeface="Open Sans"/>
            </a:rPr>
          </a:br>
          <a:r>
            <a:rPr lang="en-US" sz="1600" b="0" i="0" u="none" strike="noStrike" cap="none" dirty="0">
              <a:solidFill>
                <a:schemeClr val="dk2"/>
              </a:solidFill>
              <a:latin typeface="Calibri" panose="020F0502020204030204" pitchFamily="34" charset="0"/>
              <a:ea typeface="Open Sans"/>
              <a:cs typeface="Open Sans"/>
              <a:sym typeface="Open Sans"/>
            </a:rPr>
            <a:t>for Assessment</a:t>
          </a:r>
        </a:p>
      </dgm:t>
    </dgm:pt>
    <dgm:pt modelId="{BF1AD323-9C4E-4786-8F3F-6E3CEC025672}" type="parTrans" cxnId="{9A4F201A-6BEF-4B10-8043-F3DA39E832FD}">
      <dgm:prSet/>
      <dgm:spPr/>
      <dgm:t>
        <a:bodyPr/>
        <a:lstStyle/>
        <a:p>
          <a:endParaRPr lang="en-US"/>
        </a:p>
      </dgm:t>
    </dgm:pt>
    <dgm:pt modelId="{1053BADA-B84D-4DE7-8724-6AB4A8999BFB}" type="sibTrans" cxnId="{9A4F201A-6BEF-4B10-8043-F3DA39E832FD}">
      <dgm:prSet/>
      <dgm:spPr/>
      <dgm:t>
        <a:bodyPr/>
        <a:lstStyle/>
        <a:p>
          <a:endParaRPr lang="en-US"/>
        </a:p>
      </dgm:t>
    </dgm:pt>
    <dgm:pt modelId="{8FD2EEF7-8033-4A69-BC34-AB9A1694E5E8}">
      <dgm:prSet custT="1"/>
      <dgm:spPr/>
      <dgm:t>
        <a:bodyPr/>
        <a:lstStyle/>
        <a:p>
          <a:r>
            <a:rPr lang="en-US" sz="1600" b="0" i="0" u="none" strike="noStrike" kern="1200" cap="none" dirty="0">
              <a:solidFill>
                <a:srgbClr val="695D46"/>
              </a:solidFill>
              <a:latin typeface="Calibri" panose="020F0502020204030204" pitchFamily="34" charset="0"/>
              <a:ea typeface="Open Sans"/>
              <a:cs typeface="Open Sans"/>
            </a:rPr>
            <a:t>Conducts Housing Assessment</a:t>
          </a:r>
        </a:p>
      </dgm:t>
    </dgm:pt>
    <dgm:pt modelId="{BB0869CE-DE95-4983-A6BC-263F183C2A4C}" type="parTrans" cxnId="{EB01A29E-B647-4E01-B691-3C924AFFBE49}">
      <dgm:prSet/>
      <dgm:spPr/>
      <dgm:t>
        <a:bodyPr/>
        <a:lstStyle/>
        <a:p>
          <a:endParaRPr lang="en-US"/>
        </a:p>
      </dgm:t>
    </dgm:pt>
    <dgm:pt modelId="{B396A8DA-057C-4623-93A3-0657A6FC383E}" type="sibTrans" cxnId="{EB01A29E-B647-4E01-B691-3C924AFFBE49}">
      <dgm:prSet/>
      <dgm:spPr/>
      <dgm:t>
        <a:bodyPr/>
        <a:lstStyle/>
        <a:p>
          <a:endParaRPr lang="en-US"/>
        </a:p>
      </dgm:t>
    </dgm:pt>
    <dgm:pt modelId="{392AD297-2E04-4FF9-9280-E4959C32EBF8}">
      <dgm:prSet custT="1"/>
      <dgm:spPr/>
      <dgm:t>
        <a:bodyPr/>
        <a:lstStyle/>
        <a:p>
          <a:r>
            <a:rPr lang="en-US" sz="1600" b="0" i="0" u="none" strike="noStrike" kern="1200" cap="none" dirty="0">
              <a:solidFill>
                <a:srgbClr val="695D46"/>
              </a:solidFill>
              <a:latin typeface="Calibri" panose="020F0502020204030204" pitchFamily="34" charset="0"/>
              <a:ea typeface="Open Sans"/>
              <a:cs typeface="Open Sans"/>
            </a:rPr>
            <a:t>Manages local Master List</a:t>
          </a:r>
        </a:p>
      </dgm:t>
    </dgm:pt>
    <dgm:pt modelId="{FE814E32-A70B-4495-A26C-4F2C0BB7E532}" type="parTrans" cxnId="{8D64A60A-BD2C-4769-A1E7-373D00C592B7}">
      <dgm:prSet/>
      <dgm:spPr/>
      <dgm:t>
        <a:bodyPr/>
        <a:lstStyle/>
        <a:p>
          <a:endParaRPr lang="en-US"/>
        </a:p>
      </dgm:t>
    </dgm:pt>
    <dgm:pt modelId="{AF92A527-F7E7-4D54-88AF-2DE76FD14C9C}" type="sibTrans" cxnId="{8D64A60A-BD2C-4769-A1E7-373D00C592B7}">
      <dgm:prSet/>
      <dgm:spPr/>
      <dgm:t>
        <a:bodyPr/>
        <a:lstStyle/>
        <a:p>
          <a:endParaRPr lang="en-US"/>
        </a:p>
      </dgm:t>
    </dgm:pt>
    <dgm:pt modelId="{CEE31937-CB49-4FAC-B2A0-FA7188D238F3}">
      <dgm:prSet custT="1"/>
      <dgm:spPr/>
      <dgm:t>
        <a:bodyPr/>
        <a:lstStyle/>
        <a:p>
          <a:r>
            <a:rPr lang="en-US" sz="1600" b="0" i="0" u="none" strike="noStrike" kern="1200" cap="none" dirty="0">
              <a:solidFill>
                <a:srgbClr val="695D46"/>
              </a:solidFill>
              <a:latin typeface="Calibri" panose="020F0502020204030204" pitchFamily="34" charset="0"/>
              <a:ea typeface="Open Sans"/>
              <a:cs typeface="Open Sans"/>
            </a:rPr>
            <a:t>Coordinate Referrals to Housing Interventions with the Lead Agency</a:t>
          </a:r>
        </a:p>
      </dgm:t>
    </dgm:pt>
    <dgm:pt modelId="{C814A926-2594-45AD-A3CD-43732FBA32AC}" type="parTrans" cxnId="{CA3B2FA9-F827-4E16-8CC1-E94F85C1A2E5}">
      <dgm:prSet/>
      <dgm:spPr/>
      <dgm:t>
        <a:bodyPr/>
        <a:lstStyle/>
        <a:p>
          <a:endParaRPr lang="en-US"/>
        </a:p>
      </dgm:t>
    </dgm:pt>
    <dgm:pt modelId="{4C400AC3-C720-40E6-B885-1CFF49AA6156}" type="sibTrans" cxnId="{CA3B2FA9-F827-4E16-8CC1-E94F85C1A2E5}">
      <dgm:prSet/>
      <dgm:spPr/>
      <dgm:t>
        <a:bodyPr/>
        <a:lstStyle/>
        <a:p>
          <a:endParaRPr lang="en-US"/>
        </a:p>
      </dgm:t>
    </dgm:pt>
    <dgm:pt modelId="{41BE473B-5058-4BBC-8BEE-8C1BA2B8D435}">
      <dgm:prSet custT="1"/>
      <dgm:spPr>
        <a:solidFill>
          <a:srgbClr val="E76D09"/>
        </a:solidFill>
      </dgm:spPr>
      <dgm:t>
        <a:bodyPr/>
        <a:lstStyle/>
        <a:p>
          <a:r>
            <a:rPr lang="en-US" sz="2000" b="1" i="0" dirty="0"/>
            <a:t>Referral Partners</a:t>
          </a:r>
          <a:endParaRPr lang="en-US" sz="2000" dirty="0"/>
        </a:p>
      </dgm:t>
    </dgm:pt>
    <dgm:pt modelId="{64661597-2504-41E2-8EB4-830BA3080444}" type="parTrans" cxnId="{AE0BBF42-8753-4E2C-87ED-EE69D59D6A21}">
      <dgm:prSet/>
      <dgm:spPr/>
      <dgm:t>
        <a:bodyPr/>
        <a:lstStyle/>
        <a:p>
          <a:endParaRPr lang="en-US"/>
        </a:p>
      </dgm:t>
    </dgm:pt>
    <dgm:pt modelId="{BFC050A8-C02E-4E69-9EE1-67548C852AB3}" type="sibTrans" cxnId="{AE0BBF42-8753-4E2C-87ED-EE69D59D6A21}">
      <dgm:prSet/>
      <dgm:spPr/>
      <dgm:t>
        <a:bodyPr/>
        <a:lstStyle/>
        <a:p>
          <a:endParaRPr lang="en-US"/>
        </a:p>
      </dgm:t>
    </dgm:pt>
    <dgm:pt modelId="{ECAE78BB-FF26-4AA1-8BE3-9AEA5C800A20}" type="pres">
      <dgm:prSet presAssocID="{106D26F7-8471-42EF-B2C3-5F4D9561C8EF}" presName="linear" presStyleCnt="0">
        <dgm:presLayoutVars>
          <dgm:animLvl val="lvl"/>
          <dgm:resizeHandles val="exact"/>
        </dgm:presLayoutVars>
      </dgm:prSet>
      <dgm:spPr/>
      <dgm:t>
        <a:bodyPr/>
        <a:lstStyle/>
        <a:p>
          <a:endParaRPr lang="en-US"/>
        </a:p>
      </dgm:t>
    </dgm:pt>
    <dgm:pt modelId="{970858D6-8A11-4A40-8DCD-1B9FADA58903}" type="pres">
      <dgm:prSet presAssocID="{B8B9547D-1B6C-4EE5-B4D1-9CF3AC491FD4}" presName="parentText" presStyleLbl="node1" presStyleIdx="0" presStyleCnt="3">
        <dgm:presLayoutVars>
          <dgm:chMax val="0"/>
          <dgm:bulletEnabled val="1"/>
        </dgm:presLayoutVars>
      </dgm:prSet>
      <dgm:spPr/>
      <dgm:t>
        <a:bodyPr/>
        <a:lstStyle/>
        <a:p>
          <a:endParaRPr lang="en-US"/>
        </a:p>
      </dgm:t>
    </dgm:pt>
    <dgm:pt modelId="{1CD1B1E2-F639-4DDF-A7A0-1DF4B4AA66B7}" type="pres">
      <dgm:prSet presAssocID="{B8B9547D-1B6C-4EE5-B4D1-9CF3AC491FD4}" presName="childText" presStyleLbl="revTx" presStyleIdx="0" presStyleCnt="3">
        <dgm:presLayoutVars>
          <dgm:bulletEnabled val="1"/>
        </dgm:presLayoutVars>
      </dgm:prSet>
      <dgm:spPr/>
      <dgm:t>
        <a:bodyPr/>
        <a:lstStyle/>
        <a:p>
          <a:endParaRPr lang="en-US"/>
        </a:p>
      </dgm:t>
    </dgm:pt>
    <dgm:pt modelId="{9C571531-27FB-4D3E-9EEA-D078549E111B}" type="pres">
      <dgm:prSet presAssocID="{B30238F7-10C2-46A3-987C-E2A22D405C20}" presName="parentText" presStyleLbl="node1" presStyleIdx="1" presStyleCnt="3" custLinFactNeighborX="-14095" custLinFactNeighborY="-263">
        <dgm:presLayoutVars>
          <dgm:chMax val="0"/>
          <dgm:bulletEnabled val="1"/>
        </dgm:presLayoutVars>
      </dgm:prSet>
      <dgm:spPr/>
      <dgm:t>
        <a:bodyPr/>
        <a:lstStyle/>
        <a:p>
          <a:endParaRPr lang="en-US"/>
        </a:p>
      </dgm:t>
    </dgm:pt>
    <dgm:pt modelId="{A08F9C78-1474-4185-9E79-FA2F3F302C5A}" type="pres">
      <dgm:prSet presAssocID="{B30238F7-10C2-46A3-987C-E2A22D405C20}" presName="childText" presStyleLbl="revTx" presStyleIdx="1" presStyleCnt="3">
        <dgm:presLayoutVars>
          <dgm:bulletEnabled val="1"/>
        </dgm:presLayoutVars>
      </dgm:prSet>
      <dgm:spPr/>
      <dgm:t>
        <a:bodyPr/>
        <a:lstStyle/>
        <a:p>
          <a:endParaRPr lang="en-US"/>
        </a:p>
      </dgm:t>
    </dgm:pt>
    <dgm:pt modelId="{B3BE5520-1201-48A9-943D-344BB130F7C4}" type="pres">
      <dgm:prSet presAssocID="{41BE473B-5058-4BBC-8BEE-8C1BA2B8D435}" presName="parentText" presStyleLbl="node1" presStyleIdx="2" presStyleCnt="3">
        <dgm:presLayoutVars>
          <dgm:chMax val="0"/>
          <dgm:bulletEnabled val="1"/>
        </dgm:presLayoutVars>
      </dgm:prSet>
      <dgm:spPr/>
      <dgm:t>
        <a:bodyPr/>
        <a:lstStyle/>
        <a:p>
          <a:endParaRPr lang="en-US"/>
        </a:p>
      </dgm:t>
    </dgm:pt>
    <dgm:pt modelId="{0F0B531C-4FF5-4EE4-B4A5-6A117070D93B}" type="pres">
      <dgm:prSet presAssocID="{41BE473B-5058-4BBC-8BEE-8C1BA2B8D435}" presName="childText" presStyleLbl="revTx" presStyleIdx="2" presStyleCnt="3">
        <dgm:presLayoutVars>
          <dgm:bulletEnabled val="1"/>
        </dgm:presLayoutVars>
      </dgm:prSet>
      <dgm:spPr/>
      <dgm:t>
        <a:bodyPr/>
        <a:lstStyle/>
        <a:p>
          <a:endParaRPr lang="en-US"/>
        </a:p>
      </dgm:t>
    </dgm:pt>
  </dgm:ptLst>
  <dgm:cxnLst>
    <dgm:cxn modelId="{3FA4EF49-D6C0-425F-A8E7-E0CB5FEF78B3}" type="presOf" srcId="{392AD297-2E04-4FF9-9280-E4959C32EBF8}" destId="{1CD1B1E2-F639-4DDF-A7A0-1DF4B4AA66B7}" srcOrd="0" destOrd="2" presId="urn:microsoft.com/office/officeart/2005/8/layout/vList2"/>
    <dgm:cxn modelId="{3BE18463-2FB6-48F7-963C-B2C2899A5E52}" type="presOf" srcId="{FD2D85C7-3488-4AB9-8520-F319CC39045F}" destId="{A08F9C78-1474-4185-9E79-FA2F3F302C5A}" srcOrd="0" destOrd="1" presId="urn:microsoft.com/office/officeart/2005/8/layout/vList2"/>
    <dgm:cxn modelId="{D2E5C809-6E43-44D1-B94A-AC3B1252B1A9}" type="presOf" srcId="{106D26F7-8471-42EF-B2C3-5F4D9561C8EF}" destId="{ECAE78BB-FF26-4AA1-8BE3-9AEA5C800A20}" srcOrd="0" destOrd="0" presId="urn:microsoft.com/office/officeart/2005/8/layout/vList2"/>
    <dgm:cxn modelId="{6802CA76-0734-4348-9A87-B1E5E9625608}" type="presOf" srcId="{A49B7EA3-2CD2-4E3E-8C7D-3299A358D9D9}" destId="{0F0B531C-4FF5-4EE4-B4A5-6A117070D93B}" srcOrd="0" destOrd="0" presId="urn:microsoft.com/office/officeart/2005/8/layout/vList2"/>
    <dgm:cxn modelId="{D8035EC3-6F35-4E4F-9AD1-7C8A6BDFBF06}" type="presOf" srcId="{8FD2EEF7-8033-4A69-BC34-AB9A1694E5E8}" destId="{1CD1B1E2-F639-4DDF-A7A0-1DF4B4AA66B7}" srcOrd="0" destOrd="1" presId="urn:microsoft.com/office/officeart/2005/8/layout/vList2"/>
    <dgm:cxn modelId="{AE0BBF42-8753-4E2C-87ED-EE69D59D6A21}" srcId="{106D26F7-8471-42EF-B2C3-5F4D9561C8EF}" destId="{41BE473B-5058-4BBC-8BEE-8C1BA2B8D435}" srcOrd="2" destOrd="0" parTransId="{64661597-2504-41E2-8EB4-830BA3080444}" sibTransId="{BFC050A8-C02E-4E69-9EE1-67548C852AB3}"/>
    <dgm:cxn modelId="{D4B26226-D882-4D34-B1F5-151945EB4CCC}" srcId="{106D26F7-8471-42EF-B2C3-5F4D9561C8EF}" destId="{B8B9547D-1B6C-4EE5-B4D1-9CF3AC491FD4}" srcOrd="0" destOrd="0" parTransId="{F5DD8AF6-E0B9-47BF-BF37-DB69D2E2A165}" sibTransId="{6052CFAA-2395-4E65-A7B6-62B1301189C8}"/>
    <dgm:cxn modelId="{461E44A7-94D1-4D0B-9EFA-57208F0247F8}" type="presOf" srcId="{B30238F7-10C2-46A3-987C-E2A22D405C20}" destId="{9C571531-27FB-4D3E-9EEA-D078549E111B}" srcOrd="0" destOrd="0" presId="urn:microsoft.com/office/officeart/2005/8/layout/vList2"/>
    <dgm:cxn modelId="{71A4E4FC-7F64-4BFB-9E3B-4F134BD22A19}" type="presOf" srcId="{B8B9547D-1B6C-4EE5-B4D1-9CF3AC491FD4}" destId="{970858D6-8A11-4A40-8DCD-1B9FADA58903}" srcOrd="0" destOrd="0" presId="urn:microsoft.com/office/officeart/2005/8/layout/vList2"/>
    <dgm:cxn modelId="{EB01A29E-B647-4E01-B691-3C924AFFBE49}" srcId="{B8B9547D-1B6C-4EE5-B4D1-9CF3AC491FD4}" destId="{8FD2EEF7-8033-4A69-BC34-AB9A1694E5E8}" srcOrd="1" destOrd="0" parTransId="{BB0869CE-DE95-4983-A6BC-263F183C2A4C}" sibTransId="{B396A8DA-057C-4623-93A3-0657A6FC383E}"/>
    <dgm:cxn modelId="{8D64A60A-BD2C-4769-A1E7-373D00C592B7}" srcId="{B8B9547D-1B6C-4EE5-B4D1-9CF3AC491FD4}" destId="{392AD297-2E04-4FF9-9280-E4959C32EBF8}" srcOrd="2" destOrd="0" parTransId="{FE814E32-A70B-4495-A26C-4F2C0BB7E532}" sibTransId="{AF92A527-F7E7-4D54-88AF-2DE76FD14C9C}"/>
    <dgm:cxn modelId="{2710AFC1-3222-4506-BFA6-8E79DD9314FD}" srcId="{B8B9547D-1B6C-4EE5-B4D1-9CF3AC491FD4}" destId="{60FF5770-D2E9-4B0A-A1F9-005886B27D1D}" srcOrd="0" destOrd="0" parTransId="{C1545BE3-6BCD-444A-BA98-F18F625B5043}" sibTransId="{B29A1DEE-0E08-42FE-B6FA-D5B69884EE09}"/>
    <dgm:cxn modelId="{A60DF4F2-EB87-4384-9DBE-542E734980BB}" type="presOf" srcId="{F5A039FC-2E2F-455E-81CC-7E75387893F0}" destId="{A08F9C78-1474-4185-9E79-FA2F3F302C5A}" srcOrd="0" destOrd="0" presId="urn:microsoft.com/office/officeart/2005/8/layout/vList2"/>
    <dgm:cxn modelId="{CA3B2FA9-F827-4E16-8CC1-E94F85C1A2E5}" srcId="{B30238F7-10C2-46A3-987C-E2A22D405C20}" destId="{CEE31937-CB49-4FAC-B2A0-FA7188D238F3}" srcOrd="2" destOrd="0" parTransId="{C814A926-2594-45AD-A3CD-43732FBA32AC}" sibTransId="{4C400AC3-C720-40E6-B885-1CFF49AA6156}"/>
    <dgm:cxn modelId="{C73D01B3-FE2E-4B56-A058-6D2F9FDFDB68}" type="presOf" srcId="{41BE473B-5058-4BBC-8BEE-8C1BA2B8D435}" destId="{B3BE5520-1201-48A9-943D-344BB130F7C4}" srcOrd="0" destOrd="0" presId="urn:microsoft.com/office/officeart/2005/8/layout/vList2"/>
    <dgm:cxn modelId="{D84F1194-067D-4881-B2AB-908A71F54490}" type="presOf" srcId="{CEE31937-CB49-4FAC-B2A0-FA7188D238F3}" destId="{A08F9C78-1474-4185-9E79-FA2F3F302C5A}" srcOrd="0" destOrd="2" presId="urn:microsoft.com/office/officeart/2005/8/layout/vList2"/>
    <dgm:cxn modelId="{9A4F201A-6BEF-4B10-8043-F3DA39E832FD}" srcId="{41BE473B-5058-4BBC-8BEE-8C1BA2B8D435}" destId="{A49B7EA3-2CD2-4E3E-8C7D-3299A358D9D9}" srcOrd="0" destOrd="0" parTransId="{BF1AD323-9C4E-4786-8F3F-6E3CEC025672}" sibTransId="{1053BADA-B84D-4DE7-8724-6AB4A8999BFB}"/>
    <dgm:cxn modelId="{D21F050C-6A86-42D1-B8DD-61A000D2E464}" srcId="{106D26F7-8471-42EF-B2C3-5F4D9561C8EF}" destId="{B30238F7-10C2-46A3-987C-E2A22D405C20}" srcOrd="1" destOrd="0" parTransId="{BE55BCDD-E731-4C3F-9764-511820F6AC6C}" sibTransId="{E40FA7B5-A1F6-4862-830B-A98386ED9381}"/>
    <dgm:cxn modelId="{C8B649EF-BA58-49E3-BE99-B139A9A8A3DA}" srcId="{B30238F7-10C2-46A3-987C-E2A22D405C20}" destId="{FD2D85C7-3488-4AB9-8520-F319CC39045F}" srcOrd="1" destOrd="0" parTransId="{557A95CB-9EF3-48ED-8D8B-0DCE6F3FC555}" sibTransId="{DC3EA79D-C29E-4581-9C3F-462345968178}"/>
    <dgm:cxn modelId="{692B13BA-BC35-4216-A7E5-B0DA1DAF5EC1}" srcId="{B30238F7-10C2-46A3-987C-E2A22D405C20}" destId="{F5A039FC-2E2F-455E-81CC-7E75387893F0}" srcOrd="0" destOrd="0" parTransId="{065468E9-10F1-4DBD-B9B9-593C361152A8}" sibTransId="{C5451EE7-B7F1-40B8-807D-DF87BFBBC97E}"/>
    <dgm:cxn modelId="{B447CFEA-D53E-41D1-9758-1893275560BA}" type="presOf" srcId="{60FF5770-D2E9-4B0A-A1F9-005886B27D1D}" destId="{1CD1B1E2-F639-4DDF-A7A0-1DF4B4AA66B7}" srcOrd="0" destOrd="0" presId="urn:microsoft.com/office/officeart/2005/8/layout/vList2"/>
    <dgm:cxn modelId="{858F4D97-41DA-4260-89CD-6550F9D80FD0}" type="presParOf" srcId="{ECAE78BB-FF26-4AA1-8BE3-9AEA5C800A20}" destId="{970858D6-8A11-4A40-8DCD-1B9FADA58903}" srcOrd="0" destOrd="0" presId="urn:microsoft.com/office/officeart/2005/8/layout/vList2"/>
    <dgm:cxn modelId="{F7BBCF04-CBC4-4848-9848-11CD391921CE}" type="presParOf" srcId="{ECAE78BB-FF26-4AA1-8BE3-9AEA5C800A20}" destId="{1CD1B1E2-F639-4DDF-A7A0-1DF4B4AA66B7}" srcOrd="1" destOrd="0" presId="urn:microsoft.com/office/officeart/2005/8/layout/vList2"/>
    <dgm:cxn modelId="{9BBB3783-06B7-4979-AFEB-35AB7C079645}" type="presParOf" srcId="{ECAE78BB-FF26-4AA1-8BE3-9AEA5C800A20}" destId="{9C571531-27FB-4D3E-9EEA-D078549E111B}" srcOrd="2" destOrd="0" presId="urn:microsoft.com/office/officeart/2005/8/layout/vList2"/>
    <dgm:cxn modelId="{F8A5509A-BE1C-48BE-BCFA-05EAB557FB31}" type="presParOf" srcId="{ECAE78BB-FF26-4AA1-8BE3-9AEA5C800A20}" destId="{A08F9C78-1474-4185-9E79-FA2F3F302C5A}" srcOrd="3" destOrd="0" presId="urn:microsoft.com/office/officeart/2005/8/layout/vList2"/>
    <dgm:cxn modelId="{E4D43D09-EDD1-4376-85C7-F8DB184F3A32}" type="presParOf" srcId="{ECAE78BB-FF26-4AA1-8BE3-9AEA5C800A20}" destId="{B3BE5520-1201-48A9-943D-344BB130F7C4}" srcOrd="4" destOrd="0" presId="urn:microsoft.com/office/officeart/2005/8/layout/vList2"/>
    <dgm:cxn modelId="{1E1CD0F6-3001-4AE4-A8C5-5B201A241B02}" type="presParOf" srcId="{ECAE78BB-FF26-4AA1-8BE3-9AEA5C800A20}" destId="{0F0B531C-4FF5-4EE4-B4A5-6A117070D93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CAE7BF-7162-4D3A-8E49-E6A7AAD0EA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2034F6F-09CF-4056-8BF3-25E6B4C3AB64}">
      <dgm:prSet/>
      <dgm:spPr/>
      <dgm:t>
        <a:bodyPr/>
        <a:lstStyle/>
        <a:p>
          <a:r>
            <a:rPr lang="en-US" b="0" i="0" dirty="0">
              <a:latin typeface="Calibri" panose="020F0502020204030204" pitchFamily="34" charset="0"/>
            </a:rPr>
            <a:t>Lead Agency and Assessment Partners place households on the  List within 3 days of  assessment</a:t>
          </a:r>
          <a:endParaRPr lang="en-US" b="0" dirty="0">
            <a:latin typeface="Calibri" panose="020F0502020204030204" pitchFamily="34" charset="0"/>
          </a:endParaRPr>
        </a:p>
      </dgm:t>
    </dgm:pt>
    <dgm:pt modelId="{5989CDCC-034E-4350-A385-BBF682A81629}" type="parTrans" cxnId="{4E1D0679-E5E5-4D1D-A000-0CDFE579D34A}">
      <dgm:prSet/>
      <dgm:spPr/>
      <dgm:t>
        <a:bodyPr/>
        <a:lstStyle/>
        <a:p>
          <a:endParaRPr lang="en-US"/>
        </a:p>
      </dgm:t>
    </dgm:pt>
    <dgm:pt modelId="{64B99793-F8DC-4996-8B77-9951E66E3280}" type="sibTrans" cxnId="{4E1D0679-E5E5-4D1D-A000-0CDFE579D34A}">
      <dgm:prSet/>
      <dgm:spPr/>
      <dgm:t>
        <a:bodyPr/>
        <a:lstStyle/>
        <a:p>
          <a:endParaRPr lang="en-US"/>
        </a:p>
      </dgm:t>
    </dgm:pt>
    <dgm:pt modelId="{778FC7FA-94CE-4192-9062-701B2FAB231E}">
      <dgm:prSet/>
      <dgm:spPr/>
      <dgm:t>
        <a:bodyPr/>
        <a:lstStyle/>
        <a:p>
          <a:r>
            <a:rPr lang="en-US" b="0" i="0" dirty="0">
              <a:latin typeface="Calibri" panose="020F0502020204030204" pitchFamily="34" charset="0"/>
            </a:rPr>
            <a:t>Managed by the Local Lead Agency</a:t>
          </a:r>
          <a:endParaRPr lang="en-US" b="0" dirty="0">
            <a:latin typeface="Calibri" panose="020F0502020204030204" pitchFamily="34" charset="0"/>
          </a:endParaRPr>
        </a:p>
      </dgm:t>
    </dgm:pt>
    <dgm:pt modelId="{2694D4EF-2010-43EF-8E8A-57F48C9CDE72}" type="parTrans" cxnId="{DFFC8B78-7708-4211-A616-0AB41F701638}">
      <dgm:prSet/>
      <dgm:spPr/>
      <dgm:t>
        <a:bodyPr/>
        <a:lstStyle/>
        <a:p>
          <a:endParaRPr lang="en-US"/>
        </a:p>
      </dgm:t>
    </dgm:pt>
    <dgm:pt modelId="{FF549007-2411-49FD-A063-22EB29FFB6A9}" type="sibTrans" cxnId="{DFFC8B78-7708-4211-A616-0AB41F701638}">
      <dgm:prSet/>
      <dgm:spPr/>
      <dgm:t>
        <a:bodyPr/>
        <a:lstStyle/>
        <a:p>
          <a:endParaRPr lang="en-US"/>
        </a:p>
      </dgm:t>
    </dgm:pt>
    <dgm:pt modelId="{E0F96B55-FFF6-4AA3-AA52-6349AA1E0803}">
      <dgm:prSet/>
      <dgm:spPr/>
      <dgm:t>
        <a:bodyPr/>
        <a:lstStyle/>
        <a:p>
          <a:r>
            <a:rPr lang="en-US" b="0" i="0" dirty="0">
              <a:latin typeface="Calibri" panose="020F0502020204030204" pitchFamily="34" charset="0"/>
            </a:rPr>
            <a:t>First generated from HMIS, then others added to the manually, outside of HMIS </a:t>
          </a:r>
          <a:endParaRPr lang="en-US" b="0" dirty="0">
            <a:latin typeface="Calibri" panose="020F0502020204030204" pitchFamily="34" charset="0"/>
          </a:endParaRPr>
        </a:p>
      </dgm:t>
    </dgm:pt>
    <dgm:pt modelId="{C196EFBB-A8B9-4206-9FC7-63D100876224}" type="parTrans" cxnId="{614B433F-FDA3-4A77-9D78-37BF47345DD9}">
      <dgm:prSet/>
      <dgm:spPr/>
      <dgm:t>
        <a:bodyPr/>
        <a:lstStyle/>
        <a:p>
          <a:endParaRPr lang="en-US"/>
        </a:p>
      </dgm:t>
    </dgm:pt>
    <dgm:pt modelId="{3707BA77-A314-463F-95D8-D9AE3E93CCB1}" type="sibTrans" cxnId="{614B433F-FDA3-4A77-9D78-37BF47345DD9}">
      <dgm:prSet/>
      <dgm:spPr/>
      <dgm:t>
        <a:bodyPr/>
        <a:lstStyle/>
        <a:p>
          <a:endParaRPr lang="en-US"/>
        </a:p>
      </dgm:t>
    </dgm:pt>
    <dgm:pt modelId="{BC8435FC-54BC-4103-8372-1E45750DC6AE}">
      <dgm:prSet/>
      <dgm:spPr/>
      <dgm:t>
        <a:bodyPr/>
        <a:lstStyle/>
        <a:p>
          <a:r>
            <a:rPr lang="en-US" b="0" i="0" dirty="0">
              <a:latin typeface="Calibri" panose="020F0502020204030204" pitchFamily="34" charset="0"/>
            </a:rPr>
            <a:t>Reviewed at least monthly by the Local Partnership</a:t>
          </a:r>
          <a:endParaRPr lang="en-US" b="0" dirty="0">
            <a:latin typeface="Calibri" panose="020F0502020204030204" pitchFamily="34" charset="0"/>
          </a:endParaRPr>
        </a:p>
      </dgm:t>
    </dgm:pt>
    <dgm:pt modelId="{B564078B-74BE-4941-A245-5CE6217F32E0}" type="parTrans" cxnId="{765FD4C5-7381-4844-84B8-5807ACA2ED3A}">
      <dgm:prSet/>
      <dgm:spPr/>
      <dgm:t>
        <a:bodyPr/>
        <a:lstStyle/>
        <a:p>
          <a:endParaRPr lang="en-US"/>
        </a:p>
      </dgm:t>
    </dgm:pt>
    <dgm:pt modelId="{D279BD93-81B2-4787-A9E7-38B635BCE8E3}" type="sibTrans" cxnId="{765FD4C5-7381-4844-84B8-5807ACA2ED3A}">
      <dgm:prSet/>
      <dgm:spPr/>
      <dgm:t>
        <a:bodyPr/>
        <a:lstStyle/>
        <a:p>
          <a:endParaRPr lang="en-US"/>
        </a:p>
      </dgm:t>
    </dgm:pt>
    <dgm:pt modelId="{AFBBDC67-ECFA-403F-9128-614ABBA24700}">
      <dgm:prSet/>
      <dgm:spPr/>
      <dgm:t>
        <a:bodyPr/>
        <a:lstStyle/>
        <a:p>
          <a:r>
            <a:rPr lang="en-US" b="0" i="0" dirty="0">
              <a:latin typeface="Calibri" panose="020F0502020204030204" pitchFamily="34" charset="0"/>
            </a:rPr>
            <a:t>Refer and enroll from List into housing projects according to the prioritization policy</a:t>
          </a:r>
          <a:endParaRPr lang="en-US" b="0" dirty="0">
            <a:latin typeface="Calibri" panose="020F0502020204030204" pitchFamily="34" charset="0"/>
          </a:endParaRPr>
        </a:p>
      </dgm:t>
    </dgm:pt>
    <dgm:pt modelId="{2AF56E0E-4ECE-455B-9F00-A3D3C5506EBE}" type="parTrans" cxnId="{1C1DCA4B-3EE6-46E3-A9F5-59CBEED44851}">
      <dgm:prSet/>
      <dgm:spPr/>
      <dgm:t>
        <a:bodyPr/>
        <a:lstStyle/>
        <a:p>
          <a:endParaRPr lang="en-US"/>
        </a:p>
      </dgm:t>
    </dgm:pt>
    <dgm:pt modelId="{158FB1CC-E549-4851-8850-4B7DEF143C84}" type="sibTrans" cxnId="{1C1DCA4B-3EE6-46E3-A9F5-59CBEED44851}">
      <dgm:prSet/>
      <dgm:spPr/>
      <dgm:t>
        <a:bodyPr/>
        <a:lstStyle/>
        <a:p>
          <a:endParaRPr lang="en-US"/>
        </a:p>
      </dgm:t>
    </dgm:pt>
    <dgm:pt modelId="{700305ED-C129-4DCA-8026-EA0746C3BCF0}" type="pres">
      <dgm:prSet presAssocID="{EECAE7BF-7162-4D3A-8E49-E6A7AAD0EA45}" presName="diagram" presStyleCnt="0">
        <dgm:presLayoutVars>
          <dgm:dir/>
          <dgm:resizeHandles val="exact"/>
        </dgm:presLayoutVars>
      </dgm:prSet>
      <dgm:spPr/>
      <dgm:t>
        <a:bodyPr/>
        <a:lstStyle/>
        <a:p>
          <a:endParaRPr lang="en-US"/>
        </a:p>
      </dgm:t>
    </dgm:pt>
    <dgm:pt modelId="{BFC523AF-41E2-42BE-BDD6-0892871CCB58}" type="pres">
      <dgm:prSet presAssocID="{F2034F6F-09CF-4056-8BF3-25E6B4C3AB64}" presName="node" presStyleLbl="node1" presStyleIdx="0" presStyleCnt="5">
        <dgm:presLayoutVars>
          <dgm:bulletEnabled val="1"/>
        </dgm:presLayoutVars>
      </dgm:prSet>
      <dgm:spPr/>
      <dgm:t>
        <a:bodyPr/>
        <a:lstStyle/>
        <a:p>
          <a:endParaRPr lang="en-US"/>
        </a:p>
      </dgm:t>
    </dgm:pt>
    <dgm:pt modelId="{D8813C71-E697-4882-902B-7C6150D0B24E}" type="pres">
      <dgm:prSet presAssocID="{64B99793-F8DC-4996-8B77-9951E66E3280}" presName="sibTrans" presStyleCnt="0"/>
      <dgm:spPr/>
    </dgm:pt>
    <dgm:pt modelId="{F39CE993-F3A5-4C59-918E-442593123564}" type="pres">
      <dgm:prSet presAssocID="{778FC7FA-94CE-4192-9062-701B2FAB231E}" presName="node" presStyleLbl="node1" presStyleIdx="1" presStyleCnt="5">
        <dgm:presLayoutVars>
          <dgm:bulletEnabled val="1"/>
        </dgm:presLayoutVars>
      </dgm:prSet>
      <dgm:spPr/>
      <dgm:t>
        <a:bodyPr/>
        <a:lstStyle/>
        <a:p>
          <a:endParaRPr lang="en-US"/>
        </a:p>
      </dgm:t>
    </dgm:pt>
    <dgm:pt modelId="{4477C1B3-7AAE-420E-86F0-BF385837DBCB}" type="pres">
      <dgm:prSet presAssocID="{FF549007-2411-49FD-A063-22EB29FFB6A9}" presName="sibTrans" presStyleCnt="0"/>
      <dgm:spPr/>
    </dgm:pt>
    <dgm:pt modelId="{2F417218-5B89-4B52-A39F-E940290D16DF}" type="pres">
      <dgm:prSet presAssocID="{E0F96B55-FFF6-4AA3-AA52-6349AA1E0803}" presName="node" presStyleLbl="node1" presStyleIdx="2" presStyleCnt="5">
        <dgm:presLayoutVars>
          <dgm:bulletEnabled val="1"/>
        </dgm:presLayoutVars>
      </dgm:prSet>
      <dgm:spPr/>
      <dgm:t>
        <a:bodyPr/>
        <a:lstStyle/>
        <a:p>
          <a:endParaRPr lang="en-US"/>
        </a:p>
      </dgm:t>
    </dgm:pt>
    <dgm:pt modelId="{6FA036CC-9C8D-4248-8870-87C47749CD07}" type="pres">
      <dgm:prSet presAssocID="{3707BA77-A314-463F-95D8-D9AE3E93CCB1}" presName="sibTrans" presStyleCnt="0"/>
      <dgm:spPr/>
    </dgm:pt>
    <dgm:pt modelId="{42FBDFB7-F7FB-4BA4-ACC8-2F1A82212200}" type="pres">
      <dgm:prSet presAssocID="{BC8435FC-54BC-4103-8372-1E45750DC6AE}" presName="node" presStyleLbl="node1" presStyleIdx="3" presStyleCnt="5">
        <dgm:presLayoutVars>
          <dgm:bulletEnabled val="1"/>
        </dgm:presLayoutVars>
      </dgm:prSet>
      <dgm:spPr/>
      <dgm:t>
        <a:bodyPr/>
        <a:lstStyle/>
        <a:p>
          <a:endParaRPr lang="en-US"/>
        </a:p>
      </dgm:t>
    </dgm:pt>
    <dgm:pt modelId="{A763E251-F842-4EDC-9B69-2F4E1F32A410}" type="pres">
      <dgm:prSet presAssocID="{D279BD93-81B2-4787-A9E7-38B635BCE8E3}" presName="sibTrans" presStyleCnt="0"/>
      <dgm:spPr/>
    </dgm:pt>
    <dgm:pt modelId="{DD909A71-FEE4-4E07-BB01-A656632B28D1}" type="pres">
      <dgm:prSet presAssocID="{AFBBDC67-ECFA-403F-9128-614ABBA24700}" presName="node" presStyleLbl="node1" presStyleIdx="4" presStyleCnt="5">
        <dgm:presLayoutVars>
          <dgm:bulletEnabled val="1"/>
        </dgm:presLayoutVars>
      </dgm:prSet>
      <dgm:spPr/>
      <dgm:t>
        <a:bodyPr/>
        <a:lstStyle/>
        <a:p>
          <a:endParaRPr lang="en-US"/>
        </a:p>
      </dgm:t>
    </dgm:pt>
  </dgm:ptLst>
  <dgm:cxnLst>
    <dgm:cxn modelId="{BDD3AC9F-B00B-4D50-A506-EB2A61C76C1E}" type="presOf" srcId="{E0F96B55-FFF6-4AA3-AA52-6349AA1E0803}" destId="{2F417218-5B89-4B52-A39F-E940290D16DF}" srcOrd="0" destOrd="0" presId="urn:microsoft.com/office/officeart/2005/8/layout/default"/>
    <dgm:cxn modelId="{614B433F-FDA3-4A77-9D78-37BF47345DD9}" srcId="{EECAE7BF-7162-4D3A-8E49-E6A7AAD0EA45}" destId="{E0F96B55-FFF6-4AA3-AA52-6349AA1E0803}" srcOrd="2" destOrd="0" parTransId="{C196EFBB-A8B9-4206-9FC7-63D100876224}" sibTransId="{3707BA77-A314-463F-95D8-D9AE3E93CCB1}"/>
    <dgm:cxn modelId="{DFFC8B78-7708-4211-A616-0AB41F701638}" srcId="{EECAE7BF-7162-4D3A-8E49-E6A7AAD0EA45}" destId="{778FC7FA-94CE-4192-9062-701B2FAB231E}" srcOrd="1" destOrd="0" parTransId="{2694D4EF-2010-43EF-8E8A-57F48C9CDE72}" sibTransId="{FF549007-2411-49FD-A063-22EB29FFB6A9}"/>
    <dgm:cxn modelId="{F88D0CAC-A13E-4C12-845C-3DAA1B7A2BA8}" type="presOf" srcId="{BC8435FC-54BC-4103-8372-1E45750DC6AE}" destId="{42FBDFB7-F7FB-4BA4-ACC8-2F1A82212200}" srcOrd="0" destOrd="0" presId="urn:microsoft.com/office/officeart/2005/8/layout/default"/>
    <dgm:cxn modelId="{2B3E27F2-AF82-440E-9F2A-3C2E1C711D2F}" type="presOf" srcId="{F2034F6F-09CF-4056-8BF3-25E6B4C3AB64}" destId="{BFC523AF-41E2-42BE-BDD6-0892871CCB58}" srcOrd="0" destOrd="0" presId="urn:microsoft.com/office/officeart/2005/8/layout/default"/>
    <dgm:cxn modelId="{765FD4C5-7381-4844-84B8-5807ACA2ED3A}" srcId="{EECAE7BF-7162-4D3A-8E49-E6A7AAD0EA45}" destId="{BC8435FC-54BC-4103-8372-1E45750DC6AE}" srcOrd="3" destOrd="0" parTransId="{B564078B-74BE-4941-A245-5CE6217F32E0}" sibTransId="{D279BD93-81B2-4787-A9E7-38B635BCE8E3}"/>
    <dgm:cxn modelId="{1BD7A50D-36F6-4267-BED7-174C4950F7F5}" type="presOf" srcId="{778FC7FA-94CE-4192-9062-701B2FAB231E}" destId="{F39CE993-F3A5-4C59-918E-442593123564}" srcOrd="0" destOrd="0" presId="urn:microsoft.com/office/officeart/2005/8/layout/default"/>
    <dgm:cxn modelId="{4E1D0679-E5E5-4D1D-A000-0CDFE579D34A}" srcId="{EECAE7BF-7162-4D3A-8E49-E6A7AAD0EA45}" destId="{F2034F6F-09CF-4056-8BF3-25E6B4C3AB64}" srcOrd="0" destOrd="0" parTransId="{5989CDCC-034E-4350-A385-BBF682A81629}" sibTransId="{64B99793-F8DC-4996-8B77-9951E66E3280}"/>
    <dgm:cxn modelId="{37DC6C9B-EC69-4956-9672-8D2C77BCD2D3}" type="presOf" srcId="{AFBBDC67-ECFA-403F-9128-614ABBA24700}" destId="{DD909A71-FEE4-4E07-BB01-A656632B28D1}" srcOrd="0" destOrd="0" presId="urn:microsoft.com/office/officeart/2005/8/layout/default"/>
    <dgm:cxn modelId="{1C1DCA4B-3EE6-46E3-A9F5-59CBEED44851}" srcId="{EECAE7BF-7162-4D3A-8E49-E6A7AAD0EA45}" destId="{AFBBDC67-ECFA-403F-9128-614ABBA24700}" srcOrd="4" destOrd="0" parTransId="{2AF56E0E-4ECE-455B-9F00-A3D3C5506EBE}" sibTransId="{158FB1CC-E549-4851-8850-4B7DEF143C84}"/>
    <dgm:cxn modelId="{6ECAF988-CFC0-4004-82AB-D501C1632223}" type="presOf" srcId="{EECAE7BF-7162-4D3A-8E49-E6A7AAD0EA45}" destId="{700305ED-C129-4DCA-8026-EA0746C3BCF0}" srcOrd="0" destOrd="0" presId="urn:microsoft.com/office/officeart/2005/8/layout/default"/>
    <dgm:cxn modelId="{2B3F8CA9-EDA8-4942-B7BD-FB923C6D6BB6}" type="presParOf" srcId="{700305ED-C129-4DCA-8026-EA0746C3BCF0}" destId="{BFC523AF-41E2-42BE-BDD6-0892871CCB58}" srcOrd="0" destOrd="0" presId="urn:microsoft.com/office/officeart/2005/8/layout/default"/>
    <dgm:cxn modelId="{3EA78F05-ED58-4E95-9E49-AA9F1D6F1703}" type="presParOf" srcId="{700305ED-C129-4DCA-8026-EA0746C3BCF0}" destId="{D8813C71-E697-4882-902B-7C6150D0B24E}" srcOrd="1" destOrd="0" presId="urn:microsoft.com/office/officeart/2005/8/layout/default"/>
    <dgm:cxn modelId="{E11FCD98-AD8A-418E-BD40-E34B485356FE}" type="presParOf" srcId="{700305ED-C129-4DCA-8026-EA0746C3BCF0}" destId="{F39CE993-F3A5-4C59-918E-442593123564}" srcOrd="2" destOrd="0" presId="urn:microsoft.com/office/officeart/2005/8/layout/default"/>
    <dgm:cxn modelId="{C69A87FC-E050-448E-9137-ACCAA772E79E}" type="presParOf" srcId="{700305ED-C129-4DCA-8026-EA0746C3BCF0}" destId="{4477C1B3-7AAE-420E-86F0-BF385837DBCB}" srcOrd="3" destOrd="0" presId="urn:microsoft.com/office/officeart/2005/8/layout/default"/>
    <dgm:cxn modelId="{4AD0B14F-BE0B-413D-85F0-D7B4182A4699}" type="presParOf" srcId="{700305ED-C129-4DCA-8026-EA0746C3BCF0}" destId="{2F417218-5B89-4B52-A39F-E940290D16DF}" srcOrd="4" destOrd="0" presId="urn:microsoft.com/office/officeart/2005/8/layout/default"/>
    <dgm:cxn modelId="{173D439B-02B5-429B-B0BD-D4CAE1183D18}" type="presParOf" srcId="{700305ED-C129-4DCA-8026-EA0746C3BCF0}" destId="{6FA036CC-9C8D-4248-8870-87C47749CD07}" srcOrd="5" destOrd="0" presId="urn:microsoft.com/office/officeart/2005/8/layout/default"/>
    <dgm:cxn modelId="{5D34A4C2-E315-4436-A8B8-54100CA59815}" type="presParOf" srcId="{700305ED-C129-4DCA-8026-EA0746C3BCF0}" destId="{42FBDFB7-F7FB-4BA4-ACC8-2F1A82212200}" srcOrd="6" destOrd="0" presId="urn:microsoft.com/office/officeart/2005/8/layout/default"/>
    <dgm:cxn modelId="{7F60B55B-CC83-46BD-840F-5304DC290E26}" type="presParOf" srcId="{700305ED-C129-4DCA-8026-EA0746C3BCF0}" destId="{A763E251-F842-4EDC-9B69-2F4E1F32A410}" srcOrd="7" destOrd="0" presId="urn:microsoft.com/office/officeart/2005/8/layout/default"/>
    <dgm:cxn modelId="{F9BD235A-65AC-4AD8-8B0C-458D47236562}" type="presParOf" srcId="{700305ED-C129-4DCA-8026-EA0746C3BCF0}" destId="{DD909A71-FEE4-4E07-BB01-A656632B28D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1B324F-E8C7-42AA-A995-DFDB4D3CBCD3}"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0AF634A1-50DA-407A-809C-6E9370713B5C}">
      <dgm:prSet custT="1"/>
      <dgm:spPr/>
      <dgm:t>
        <a:bodyPr/>
        <a:lstStyle/>
        <a:p>
          <a:pPr algn="r"/>
          <a:r>
            <a:rPr lang="en-US" sz="2400" b="1" i="0" dirty="0">
              <a:solidFill>
                <a:schemeClr val="tx2">
                  <a:lumMod val="50000"/>
                </a:schemeClr>
              </a:solidFill>
              <a:latin typeface="Calibri" panose="020F0502020204030204" pitchFamily="34" charset="0"/>
            </a:rPr>
            <a:t>Permanent Supportive Housing (Shelter + Care): </a:t>
          </a:r>
        </a:p>
        <a:p>
          <a:pPr algn="r"/>
          <a:r>
            <a:rPr lang="en-US" sz="1800" b="0" i="0" dirty="0">
              <a:solidFill>
                <a:schemeClr val="tx2">
                  <a:lumMod val="50000"/>
                </a:schemeClr>
              </a:solidFill>
              <a:latin typeface="Calibri" panose="020F0502020204030204" pitchFamily="34" charset="0"/>
            </a:rPr>
            <a:t>Order of priority + program-specific eligibility requirements             (e.g., disability, youth, CRT eligibility, etc.)</a:t>
          </a:r>
          <a:endParaRPr lang="en-US" sz="1800" dirty="0">
            <a:solidFill>
              <a:schemeClr val="tx2">
                <a:lumMod val="50000"/>
              </a:schemeClr>
            </a:solidFill>
            <a:latin typeface="Calibri" panose="020F0502020204030204" pitchFamily="34" charset="0"/>
          </a:endParaRPr>
        </a:p>
      </dgm:t>
    </dgm:pt>
    <dgm:pt modelId="{3546C410-00CD-481F-BDF8-B7698C6547F3}" type="parTrans" cxnId="{3AB9A8F1-1D1F-414C-8110-B68E671027CC}">
      <dgm:prSet/>
      <dgm:spPr/>
      <dgm:t>
        <a:bodyPr/>
        <a:lstStyle/>
        <a:p>
          <a:endParaRPr lang="en-US"/>
        </a:p>
      </dgm:t>
    </dgm:pt>
    <dgm:pt modelId="{98438B9B-AF50-4D06-9164-C5FD6BA94CB1}" type="sibTrans" cxnId="{3AB9A8F1-1D1F-414C-8110-B68E671027CC}">
      <dgm:prSet/>
      <dgm:spPr/>
      <dgm:t>
        <a:bodyPr/>
        <a:lstStyle/>
        <a:p>
          <a:endParaRPr lang="en-US"/>
        </a:p>
      </dgm:t>
    </dgm:pt>
    <dgm:pt modelId="{896EC7F2-21BD-4DB9-9394-94CB9371764A}">
      <dgm:prSet custT="1"/>
      <dgm:spPr/>
      <dgm:t>
        <a:bodyPr/>
        <a:lstStyle/>
        <a:p>
          <a:r>
            <a:rPr lang="en-US" sz="2400" b="1" i="0" dirty="0">
              <a:solidFill>
                <a:schemeClr val="tx2">
                  <a:lumMod val="50000"/>
                </a:schemeClr>
              </a:solidFill>
              <a:latin typeface="Calibri" panose="020F0502020204030204" pitchFamily="34" charset="0"/>
            </a:rPr>
            <a:t>Rapid Re-housing (RRH): </a:t>
          </a:r>
          <a:endParaRPr lang="en-US" sz="2400" b="1" dirty="0">
            <a:solidFill>
              <a:schemeClr val="tx2">
                <a:lumMod val="50000"/>
              </a:schemeClr>
            </a:solidFill>
            <a:latin typeface="Calibri" panose="020F0502020204030204" pitchFamily="34" charset="0"/>
          </a:endParaRPr>
        </a:p>
      </dgm:t>
    </dgm:pt>
    <dgm:pt modelId="{AC8EC74B-42D6-4874-AC9D-708E6EB1CC9A}" type="parTrans" cxnId="{0574BFB9-D551-46E8-9B2D-577F93A1352E}">
      <dgm:prSet/>
      <dgm:spPr/>
      <dgm:t>
        <a:bodyPr/>
        <a:lstStyle/>
        <a:p>
          <a:endParaRPr lang="en-US"/>
        </a:p>
      </dgm:t>
    </dgm:pt>
    <dgm:pt modelId="{85417DA4-F026-42DB-91A4-BA47E5FF8BC7}" type="sibTrans" cxnId="{0574BFB9-D551-46E8-9B2D-577F93A1352E}">
      <dgm:prSet/>
      <dgm:spPr/>
      <dgm:t>
        <a:bodyPr/>
        <a:lstStyle/>
        <a:p>
          <a:endParaRPr lang="en-US"/>
        </a:p>
      </dgm:t>
    </dgm:pt>
    <dgm:pt modelId="{A5A902B7-67FB-4770-8C61-48F87C389B4E}">
      <dgm:prSet custT="1"/>
      <dgm:spPr/>
      <dgm:t>
        <a:bodyPr/>
        <a:lstStyle/>
        <a:p>
          <a:r>
            <a:rPr lang="en-US" sz="1800" b="0" i="0" dirty="0">
              <a:solidFill>
                <a:schemeClr val="tx2">
                  <a:lumMod val="50000"/>
                </a:schemeClr>
              </a:solidFill>
              <a:latin typeface="Calibri" panose="020F0502020204030204" pitchFamily="34" charset="0"/>
            </a:rPr>
            <a:t>Short-Term RRH: First-come, first-serve basis to households that screen in for short-term Level of Assistance</a:t>
          </a:r>
          <a:endParaRPr lang="en-US" sz="1800" dirty="0">
            <a:solidFill>
              <a:schemeClr val="tx2">
                <a:lumMod val="50000"/>
              </a:schemeClr>
            </a:solidFill>
            <a:latin typeface="Calibri" panose="020F0502020204030204" pitchFamily="34" charset="0"/>
          </a:endParaRPr>
        </a:p>
      </dgm:t>
    </dgm:pt>
    <dgm:pt modelId="{CF047402-9942-4124-9C41-35E9B846828E}" type="parTrans" cxnId="{729E12B8-5B09-42F1-BBBE-F3E3EF15775C}">
      <dgm:prSet/>
      <dgm:spPr/>
      <dgm:t>
        <a:bodyPr/>
        <a:lstStyle/>
        <a:p>
          <a:endParaRPr lang="en-US"/>
        </a:p>
      </dgm:t>
    </dgm:pt>
    <dgm:pt modelId="{C8033A34-D319-49C0-BFD4-C4C95422499A}" type="sibTrans" cxnId="{729E12B8-5B09-42F1-BBBE-F3E3EF15775C}">
      <dgm:prSet/>
      <dgm:spPr/>
      <dgm:t>
        <a:bodyPr/>
        <a:lstStyle/>
        <a:p>
          <a:endParaRPr lang="en-US"/>
        </a:p>
      </dgm:t>
    </dgm:pt>
    <dgm:pt modelId="{20B41687-4619-49D2-A7CB-2A81B865AB78}">
      <dgm:prSet custT="1"/>
      <dgm:spPr/>
      <dgm:t>
        <a:bodyPr/>
        <a:lstStyle/>
        <a:p>
          <a:r>
            <a:rPr lang="en-US" sz="1800" b="0" i="0" dirty="0">
              <a:solidFill>
                <a:schemeClr val="tx2">
                  <a:lumMod val="50000"/>
                </a:schemeClr>
              </a:solidFill>
              <a:latin typeface="Calibri" panose="020F0502020204030204" pitchFamily="34" charset="0"/>
            </a:rPr>
            <a:t>Medium-Term RRH: Order of priority for households that screen into medium-term Level of Assistance</a:t>
          </a:r>
          <a:endParaRPr lang="en-US" sz="1800" dirty="0">
            <a:solidFill>
              <a:schemeClr val="tx2">
                <a:lumMod val="50000"/>
              </a:schemeClr>
            </a:solidFill>
            <a:latin typeface="Calibri" panose="020F0502020204030204" pitchFamily="34" charset="0"/>
          </a:endParaRPr>
        </a:p>
      </dgm:t>
    </dgm:pt>
    <dgm:pt modelId="{C2B00E16-E82E-4AAB-8394-D7B88EFDA3D7}" type="parTrans" cxnId="{F214AD6B-D999-4DAF-8FF2-953CB82AD28E}">
      <dgm:prSet/>
      <dgm:spPr/>
      <dgm:t>
        <a:bodyPr/>
        <a:lstStyle/>
        <a:p>
          <a:endParaRPr lang="en-US"/>
        </a:p>
      </dgm:t>
    </dgm:pt>
    <dgm:pt modelId="{A1EF238E-E1C2-4F8E-943B-712214F269AB}" type="sibTrans" cxnId="{F214AD6B-D999-4DAF-8FF2-953CB82AD28E}">
      <dgm:prSet/>
      <dgm:spPr/>
      <dgm:t>
        <a:bodyPr/>
        <a:lstStyle/>
        <a:p>
          <a:endParaRPr lang="en-US"/>
        </a:p>
      </dgm:t>
    </dgm:pt>
    <dgm:pt modelId="{688420CC-4BB0-434A-88B4-73AD1B8ABF1E}" type="pres">
      <dgm:prSet presAssocID="{D11B324F-E8C7-42AA-A995-DFDB4D3CBCD3}" presName="compositeShape" presStyleCnt="0">
        <dgm:presLayoutVars>
          <dgm:chMax val="2"/>
          <dgm:dir/>
          <dgm:resizeHandles val="exact"/>
        </dgm:presLayoutVars>
      </dgm:prSet>
      <dgm:spPr/>
      <dgm:t>
        <a:bodyPr/>
        <a:lstStyle/>
        <a:p>
          <a:endParaRPr lang="en-US"/>
        </a:p>
      </dgm:t>
    </dgm:pt>
    <dgm:pt modelId="{92735A45-CEA4-4C88-8040-E0FA8446C533}" type="pres">
      <dgm:prSet presAssocID="{0AF634A1-50DA-407A-809C-6E9370713B5C}" presName="upArrow" presStyleLbl="node1" presStyleIdx="0" presStyleCnt="2" custAng="20073738" custLinFactNeighborX="13050" custLinFactNeighborY="1202"/>
      <dgm:spPr/>
    </dgm:pt>
    <dgm:pt modelId="{8DCFF085-1D3A-4865-8C33-466A8CC894E1}" type="pres">
      <dgm:prSet presAssocID="{0AF634A1-50DA-407A-809C-6E9370713B5C}" presName="upArrowText" presStyleLbl="revTx" presStyleIdx="0" presStyleCnt="2" custScaleX="134125" custLinFactNeighborX="19282" custLinFactNeighborY="-942">
        <dgm:presLayoutVars>
          <dgm:chMax val="0"/>
          <dgm:bulletEnabled val="1"/>
        </dgm:presLayoutVars>
      </dgm:prSet>
      <dgm:spPr/>
      <dgm:t>
        <a:bodyPr/>
        <a:lstStyle/>
        <a:p>
          <a:endParaRPr lang="en-US"/>
        </a:p>
      </dgm:t>
    </dgm:pt>
    <dgm:pt modelId="{B2E34460-B8FE-49E2-B797-3DFE10F550A7}" type="pres">
      <dgm:prSet presAssocID="{896EC7F2-21BD-4DB9-9394-94CB9371764A}" presName="downArrow" presStyleLbl="node1" presStyleIdx="1" presStyleCnt="2" custAng="20068049"/>
      <dgm:spPr/>
    </dgm:pt>
    <dgm:pt modelId="{1393A257-EDBB-4EFA-87F3-82BCB9341666}" type="pres">
      <dgm:prSet presAssocID="{896EC7F2-21BD-4DB9-9394-94CB9371764A}" presName="downArrowText" presStyleLbl="revTx" presStyleIdx="1" presStyleCnt="2" custScaleX="112484" custLinFactNeighborX="7225" custLinFactNeighborY="-10366">
        <dgm:presLayoutVars>
          <dgm:chMax val="0"/>
          <dgm:bulletEnabled val="1"/>
        </dgm:presLayoutVars>
      </dgm:prSet>
      <dgm:spPr/>
      <dgm:t>
        <a:bodyPr/>
        <a:lstStyle/>
        <a:p>
          <a:endParaRPr lang="en-US"/>
        </a:p>
      </dgm:t>
    </dgm:pt>
  </dgm:ptLst>
  <dgm:cxnLst>
    <dgm:cxn modelId="{F214AD6B-D999-4DAF-8FF2-953CB82AD28E}" srcId="{896EC7F2-21BD-4DB9-9394-94CB9371764A}" destId="{20B41687-4619-49D2-A7CB-2A81B865AB78}" srcOrd="1" destOrd="0" parTransId="{C2B00E16-E82E-4AAB-8394-D7B88EFDA3D7}" sibTransId="{A1EF238E-E1C2-4F8E-943B-712214F269AB}"/>
    <dgm:cxn modelId="{729E12B8-5B09-42F1-BBBE-F3E3EF15775C}" srcId="{896EC7F2-21BD-4DB9-9394-94CB9371764A}" destId="{A5A902B7-67FB-4770-8C61-48F87C389B4E}" srcOrd="0" destOrd="0" parTransId="{CF047402-9942-4124-9C41-35E9B846828E}" sibTransId="{C8033A34-D319-49C0-BFD4-C4C95422499A}"/>
    <dgm:cxn modelId="{9C914497-9B47-4332-9E71-04FD12D14A6F}" type="presOf" srcId="{A5A902B7-67FB-4770-8C61-48F87C389B4E}" destId="{1393A257-EDBB-4EFA-87F3-82BCB9341666}" srcOrd="0" destOrd="1" presId="urn:microsoft.com/office/officeart/2005/8/layout/arrow4"/>
    <dgm:cxn modelId="{C8BE035F-38DB-40ED-93A8-DD6675BB332D}" type="presOf" srcId="{896EC7F2-21BD-4DB9-9394-94CB9371764A}" destId="{1393A257-EDBB-4EFA-87F3-82BCB9341666}" srcOrd="0" destOrd="0" presId="urn:microsoft.com/office/officeart/2005/8/layout/arrow4"/>
    <dgm:cxn modelId="{CCB5FCF7-C00B-492B-9882-64D2BF2D65F1}" type="presOf" srcId="{20B41687-4619-49D2-A7CB-2A81B865AB78}" destId="{1393A257-EDBB-4EFA-87F3-82BCB9341666}" srcOrd="0" destOrd="2" presId="urn:microsoft.com/office/officeart/2005/8/layout/arrow4"/>
    <dgm:cxn modelId="{3AB9A8F1-1D1F-414C-8110-B68E671027CC}" srcId="{D11B324F-E8C7-42AA-A995-DFDB4D3CBCD3}" destId="{0AF634A1-50DA-407A-809C-6E9370713B5C}" srcOrd="0" destOrd="0" parTransId="{3546C410-00CD-481F-BDF8-B7698C6547F3}" sibTransId="{98438B9B-AF50-4D06-9164-C5FD6BA94CB1}"/>
    <dgm:cxn modelId="{C15BD67A-345B-4C46-BE68-45E7037C674B}" type="presOf" srcId="{D11B324F-E8C7-42AA-A995-DFDB4D3CBCD3}" destId="{688420CC-4BB0-434A-88B4-73AD1B8ABF1E}" srcOrd="0" destOrd="0" presId="urn:microsoft.com/office/officeart/2005/8/layout/arrow4"/>
    <dgm:cxn modelId="{0574BFB9-D551-46E8-9B2D-577F93A1352E}" srcId="{D11B324F-E8C7-42AA-A995-DFDB4D3CBCD3}" destId="{896EC7F2-21BD-4DB9-9394-94CB9371764A}" srcOrd="1" destOrd="0" parTransId="{AC8EC74B-42D6-4874-AC9D-708E6EB1CC9A}" sibTransId="{85417DA4-F026-42DB-91A4-BA47E5FF8BC7}"/>
    <dgm:cxn modelId="{8C93A128-872F-48D5-AFD3-BD0D361CDF91}" type="presOf" srcId="{0AF634A1-50DA-407A-809C-6E9370713B5C}" destId="{8DCFF085-1D3A-4865-8C33-466A8CC894E1}" srcOrd="0" destOrd="0" presId="urn:microsoft.com/office/officeart/2005/8/layout/arrow4"/>
    <dgm:cxn modelId="{3D964CE8-9A29-4EE9-9824-BEC19D016C88}" type="presParOf" srcId="{688420CC-4BB0-434A-88B4-73AD1B8ABF1E}" destId="{92735A45-CEA4-4C88-8040-E0FA8446C533}" srcOrd="0" destOrd="0" presId="urn:microsoft.com/office/officeart/2005/8/layout/arrow4"/>
    <dgm:cxn modelId="{C2F05BF2-CC5B-41B4-81A0-DC6FB386B3DC}" type="presParOf" srcId="{688420CC-4BB0-434A-88B4-73AD1B8ABF1E}" destId="{8DCFF085-1D3A-4865-8C33-466A8CC894E1}" srcOrd="1" destOrd="0" presId="urn:microsoft.com/office/officeart/2005/8/layout/arrow4"/>
    <dgm:cxn modelId="{E945E2E6-03AF-4CAD-B347-D6779B7AE5BE}" type="presParOf" srcId="{688420CC-4BB0-434A-88B4-73AD1B8ABF1E}" destId="{B2E34460-B8FE-49E2-B797-3DFE10F550A7}" srcOrd="2" destOrd="0" presId="urn:microsoft.com/office/officeart/2005/8/layout/arrow4"/>
    <dgm:cxn modelId="{37651B2C-2116-4B77-9AB6-9C0BE736BA9C}" type="presParOf" srcId="{688420CC-4BB0-434A-88B4-73AD1B8ABF1E}" destId="{1393A257-EDBB-4EFA-87F3-82BCB9341666}"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A137B9-EE49-47DB-87CC-624AAD68CC20}"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6CB16751-380B-49E8-BA05-473EBE1A51E1}">
      <dgm:prSet custT="1"/>
      <dgm:spPr/>
      <dgm:t>
        <a:bodyPr/>
        <a:lstStyle/>
        <a:p>
          <a:pPr>
            <a:lnSpc>
              <a:spcPct val="100000"/>
            </a:lnSpc>
            <a:spcAft>
              <a:spcPts val="600"/>
            </a:spcAft>
          </a:pPr>
          <a:r>
            <a:rPr lang="en-US" sz="1800" dirty="0">
              <a:solidFill>
                <a:schemeClr val="bg2"/>
              </a:solidFill>
              <a:latin typeface="Calibri" panose="020F0502020204030204" pitchFamily="34" charset="0"/>
              <a:ea typeface="Open Sans" panose="020B0604020202020204" charset="0"/>
              <a:cs typeface="Open Sans" panose="020B0604020202020204" charset="0"/>
            </a:rPr>
            <a:t>Victim service providers and non-victim service providers work together to ensure equal access to Coordinated Entry and all housing-related resources</a:t>
          </a:r>
        </a:p>
      </dgm:t>
    </dgm:pt>
    <dgm:pt modelId="{E20221CF-7064-4FA7-A9EF-CBA0383C9C6C}" type="parTrans" cxnId="{BB03C8AB-2EC3-45F2-9CD8-E74BEAB6F7E0}">
      <dgm:prSet/>
      <dgm:spPr/>
      <dgm:t>
        <a:bodyPr/>
        <a:lstStyle/>
        <a:p>
          <a:endParaRPr lang="en-US"/>
        </a:p>
      </dgm:t>
    </dgm:pt>
    <dgm:pt modelId="{6CF9F371-6BF5-48E4-855E-0124B1F01DF1}" type="sibTrans" cxnId="{BB03C8AB-2EC3-45F2-9CD8-E74BEAB6F7E0}">
      <dgm:prSet/>
      <dgm:spPr/>
      <dgm:t>
        <a:bodyPr/>
        <a:lstStyle/>
        <a:p>
          <a:endParaRPr lang="en-US"/>
        </a:p>
      </dgm:t>
    </dgm:pt>
    <dgm:pt modelId="{20BB0544-F339-4D1F-8286-769AFC96B18F}">
      <dgm:prSet custT="1"/>
      <dgm:spPr/>
      <dgm:t>
        <a:bodyPr/>
        <a:lstStyle/>
        <a:p>
          <a:r>
            <a:rPr lang="en-US" sz="1800" dirty="0">
              <a:solidFill>
                <a:schemeClr val="bg2"/>
              </a:solidFill>
              <a:latin typeface="Open Sans" panose="020B0604020202020204" charset="0"/>
              <a:ea typeface="Open Sans" panose="020B0604020202020204" charset="0"/>
              <a:cs typeface="Open Sans" panose="020B0604020202020204" charset="0"/>
            </a:rPr>
            <a:t>Client choice around where to access Coordinated Entry and be served</a:t>
          </a:r>
        </a:p>
      </dgm:t>
    </dgm:pt>
    <dgm:pt modelId="{FDB3E548-A674-41B5-8E5F-0B01FCFB2F39}" type="parTrans" cxnId="{65FA3178-42B7-4E4B-BF2F-F7BD975834DE}">
      <dgm:prSet/>
      <dgm:spPr/>
      <dgm:t>
        <a:bodyPr/>
        <a:lstStyle/>
        <a:p>
          <a:endParaRPr lang="en-US"/>
        </a:p>
      </dgm:t>
    </dgm:pt>
    <dgm:pt modelId="{F4406F9B-7F39-46F9-A33B-383994AF8C0A}" type="sibTrans" cxnId="{65FA3178-42B7-4E4B-BF2F-F7BD975834DE}">
      <dgm:prSet/>
      <dgm:spPr/>
      <dgm:t>
        <a:bodyPr/>
        <a:lstStyle/>
        <a:p>
          <a:endParaRPr lang="en-US"/>
        </a:p>
      </dgm:t>
    </dgm:pt>
    <dgm:pt modelId="{2A1A899A-9222-44E6-9F47-F6707522962F}" type="pres">
      <dgm:prSet presAssocID="{8BA137B9-EE49-47DB-87CC-624AAD68CC20}" presName="Name0" presStyleCnt="0">
        <dgm:presLayoutVars>
          <dgm:dir/>
        </dgm:presLayoutVars>
      </dgm:prSet>
      <dgm:spPr/>
      <dgm:t>
        <a:bodyPr/>
        <a:lstStyle/>
        <a:p>
          <a:endParaRPr lang="en-US"/>
        </a:p>
      </dgm:t>
    </dgm:pt>
    <dgm:pt modelId="{16CB1118-D0C1-4ECF-B947-E9AF502CD50D}" type="pres">
      <dgm:prSet presAssocID="{6CB16751-380B-49E8-BA05-473EBE1A51E1}" presName="noChildren" presStyleCnt="0"/>
      <dgm:spPr/>
    </dgm:pt>
    <dgm:pt modelId="{FE186442-D030-4D26-8AB8-973EE7A70DD4}" type="pres">
      <dgm:prSet presAssocID="{6CB16751-380B-49E8-BA05-473EBE1A51E1}" presName="gap" presStyleCnt="0"/>
      <dgm:spPr/>
    </dgm:pt>
    <dgm:pt modelId="{407693B5-8494-4B2E-AF1A-F9D9234997F3}" type="pres">
      <dgm:prSet presAssocID="{6CB16751-380B-49E8-BA05-473EBE1A51E1}" presName="medCircle2" presStyleLbl="vennNode1" presStyleIdx="0" presStyleCnt="2"/>
      <dgm:spPr>
        <a:solidFill>
          <a:schemeClr val="tx1">
            <a:lumMod val="75000"/>
            <a:alpha val="50000"/>
          </a:schemeClr>
        </a:solidFill>
      </dgm:spPr>
    </dgm:pt>
    <dgm:pt modelId="{43B1F429-1C41-4CA9-84FC-F9B40C297AFD}" type="pres">
      <dgm:prSet presAssocID="{6CB16751-380B-49E8-BA05-473EBE1A51E1}" presName="txLvlOnly1" presStyleLbl="revTx" presStyleIdx="0" presStyleCnt="2" custScaleX="98344" custScaleY="102209"/>
      <dgm:spPr/>
      <dgm:t>
        <a:bodyPr/>
        <a:lstStyle/>
        <a:p>
          <a:endParaRPr lang="en-US"/>
        </a:p>
      </dgm:t>
    </dgm:pt>
    <dgm:pt modelId="{43389F59-FE6E-4BD6-B08E-452A62E65E41}" type="pres">
      <dgm:prSet presAssocID="{20BB0544-F339-4D1F-8286-769AFC96B18F}" presName="noChildren" presStyleCnt="0"/>
      <dgm:spPr/>
    </dgm:pt>
    <dgm:pt modelId="{99A57A75-8C10-4ADC-B6A6-6C9B61CDA190}" type="pres">
      <dgm:prSet presAssocID="{20BB0544-F339-4D1F-8286-769AFC96B18F}" presName="gap" presStyleCnt="0"/>
      <dgm:spPr/>
    </dgm:pt>
    <dgm:pt modelId="{86EA1C42-3428-4463-AFC3-75F3CB62B406}" type="pres">
      <dgm:prSet presAssocID="{20BB0544-F339-4D1F-8286-769AFC96B18F}" presName="medCircle2" presStyleLbl="vennNode1" presStyleIdx="1" presStyleCnt="2"/>
      <dgm:spPr>
        <a:solidFill>
          <a:schemeClr val="tx1">
            <a:lumMod val="75000"/>
            <a:alpha val="50000"/>
          </a:schemeClr>
        </a:solidFill>
      </dgm:spPr>
    </dgm:pt>
    <dgm:pt modelId="{C1AF9566-24AE-4F05-BE16-5B365BC5F542}" type="pres">
      <dgm:prSet presAssocID="{20BB0544-F339-4D1F-8286-769AFC96B18F}" presName="txLvlOnly1" presStyleLbl="revTx" presStyleIdx="1" presStyleCnt="2"/>
      <dgm:spPr/>
      <dgm:t>
        <a:bodyPr/>
        <a:lstStyle/>
        <a:p>
          <a:endParaRPr lang="en-US"/>
        </a:p>
      </dgm:t>
    </dgm:pt>
  </dgm:ptLst>
  <dgm:cxnLst>
    <dgm:cxn modelId="{211ED10C-CD68-48FF-B5F7-269D3B29F73B}" type="presOf" srcId="{20BB0544-F339-4D1F-8286-769AFC96B18F}" destId="{C1AF9566-24AE-4F05-BE16-5B365BC5F542}" srcOrd="0" destOrd="0" presId="urn:microsoft.com/office/officeart/2008/layout/VerticalCircleList"/>
    <dgm:cxn modelId="{F48A1387-77A0-4130-9718-A2B43DDB64C8}" type="presOf" srcId="{8BA137B9-EE49-47DB-87CC-624AAD68CC20}" destId="{2A1A899A-9222-44E6-9F47-F6707522962F}" srcOrd="0" destOrd="0" presId="urn:microsoft.com/office/officeart/2008/layout/VerticalCircleList"/>
    <dgm:cxn modelId="{978DE1C9-3365-4BA6-8E16-833D782C52E3}" type="presOf" srcId="{6CB16751-380B-49E8-BA05-473EBE1A51E1}" destId="{43B1F429-1C41-4CA9-84FC-F9B40C297AFD}" srcOrd="0" destOrd="0" presId="urn:microsoft.com/office/officeart/2008/layout/VerticalCircleList"/>
    <dgm:cxn modelId="{65FA3178-42B7-4E4B-BF2F-F7BD975834DE}" srcId="{8BA137B9-EE49-47DB-87CC-624AAD68CC20}" destId="{20BB0544-F339-4D1F-8286-769AFC96B18F}" srcOrd="1" destOrd="0" parTransId="{FDB3E548-A674-41B5-8E5F-0B01FCFB2F39}" sibTransId="{F4406F9B-7F39-46F9-A33B-383994AF8C0A}"/>
    <dgm:cxn modelId="{BB03C8AB-2EC3-45F2-9CD8-E74BEAB6F7E0}" srcId="{8BA137B9-EE49-47DB-87CC-624AAD68CC20}" destId="{6CB16751-380B-49E8-BA05-473EBE1A51E1}" srcOrd="0" destOrd="0" parTransId="{E20221CF-7064-4FA7-A9EF-CBA0383C9C6C}" sibTransId="{6CF9F371-6BF5-48E4-855E-0124B1F01DF1}"/>
    <dgm:cxn modelId="{4D3624D9-62A7-4BFD-84CC-6378E325C62E}" type="presParOf" srcId="{2A1A899A-9222-44E6-9F47-F6707522962F}" destId="{16CB1118-D0C1-4ECF-B947-E9AF502CD50D}" srcOrd="0" destOrd="0" presId="urn:microsoft.com/office/officeart/2008/layout/VerticalCircleList"/>
    <dgm:cxn modelId="{FDC96030-D0C9-4FC9-B5BF-F6FBD6227116}" type="presParOf" srcId="{16CB1118-D0C1-4ECF-B947-E9AF502CD50D}" destId="{FE186442-D030-4D26-8AB8-973EE7A70DD4}" srcOrd="0" destOrd="0" presId="urn:microsoft.com/office/officeart/2008/layout/VerticalCircleList"/>
    <dgm:cxn modelId="{B051EC86-7D1E-40D6-BA0E-0C26CDD369E1}" type="presParOf" srcId="{16CB1118-D0C1-4ECF-B947-E9AF502CD50D}" destId="{407693B5-8494-4B2E-AF1A-F9D9234997F3}" srcOrd="1" destOrd="0" presId="urn:microsoft.com/office/officeart/2008/layout/VerticalCircleList"/>
    <dgm:cxn modelId="{18A085D7-03D9-49DD-AA81-2DD68656A395}" type="presParOf" srcId="{16CB1118-D0C1-4ECF-B947-E9AF502CD50D}" destId="{43B1F429-1C41-4CA9-84FC-F9B40C297AFD}" srcOrd="2" destOrd="0" presId="urn:microsoft.com/office/officeart/2008/layout/VerticalCircleList"/>
    <dgm:cxn modelId="{D9A0D1A6-A942-4751-A003-DE8D9A4CA23A}" type="presParOf" srcId="{2A1A899A-9222-44E6-9F47-F6707522962F}" destId="{43389F59-FE6E-4BD6-B08E-452A62E65E41}" srcOrd="1" destOrd="0" presId="urn:microsoft.com/office/officeart/2008/layout/VerticalCircleList"/>
    <dgm:cxn modelId="{57F0DA8E-352C-4FBE-8CAD-8F9FD02C878C}" type="presParOf" srcId="{43389F59-FE6E-4BD6-B08E-452A62E65E41}" destId="{99A57A75-8C10-4ADC-B6A6-6C9B61CDA190}" srcOrd="0" destOrd="0" presId="urn:microsoft.com/office/officeart/2008/layout/VerticalCircleList"/>
    <dgm:cxn modelId="{CFB7396F-4DC6-4AB3-9BA5-D284640A9A51}" type="presParOf" srcId="{43389F59-FE6E-4BD6-B08E-452A62E65E41}" destId="{86EA1C42-3428-4463-AFC3-75F3CB62B406}" srcOrd="1" destOrd="0" presId="urn:microsoft.com/office/officeart/2008/layout/VerticalCircleList"/>
    <dgm:cxn modelId="{6DFBD8C2-6C1D-4153-804C-8D5F1D413836}" type="presParOf" srcId="{43389F59-FE6E-4BD6-B08E-452A62E65E41}" destId="{C1AF9566-24AE-4F05-BE16-5B365BC5F542}"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BA137B9-EE49-47DB-87CC-624AAD68CC20}"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6CB16751-380B-49E8-BA05-473EBE1A51E1}">
      <dgm:prSet custT="1"/>
      <dgm:spPr/>
      <dgm:t>
        <a:bodyPr/>
        <a:lstStyle/>
        <a:p>
          <a:pPr>
            <a:lnSpc>
              <a:spcPct val="100000"/>
            </a:lnSpc>
            <a:spcAft>
              <a:spcPts val="600"/>
            </a:spcAft>
          </a:pPr>
          <a:r>
            <a:rPr lang="en-US" sz="1800" dirty="0">
              <a:solidFill>
                <a:schemeClr val="bg2"/>
              </a:solidFill>
              <a:latin typeface="Calibri" panose="020F0502020204030204" pitchFamily="34" charset="0"/>
              <a:ea typeface="Open Sans" panose="020B0604020202020204" charset="0"/>
              <a:cs typeface="Open Sans" panose="020B0604020202020204" charset="0"/>
            </a:rPr>
            <a:t>Non-victim service providers trained in safety planning and clearly explain options of data sharing for clients to make an informed, safe decision</a:t>
          </a:r>
        </a:p>
      </dgm:t>
    </dgm:pt>
    <dgm:pt modelId="{E20221CF-7064-4FA7-A9EF-CBA0383C9C6C}" type="parTrans" cxnId="{BB03C8AB-2EC3-45F2-9CD8-E74BEAB6F7E0}">
      <dgm:prSet/>
      <dgm:spPr/>
      <dgm:t>
        <a:bodyPr/>
        <a:lstStyle/>
        <a:p>
          <a:endParaRPr lang="en-US"/>
        </a:p>
      </dgm:t>
    </dgm:pt>
    <dgm:pt modelId="{6CF9F371-6BF5-48E4-855E-0124B1F01DF1}" type="sibTrans" cxnId="{BB03C8AB-2EC3-45F2-9CD8-E74BEAB6F7E0}">
      <dgm:prSet/>
      <dgm:spPr/>
      <dgm:t>
        <a:bodyPr/>
        <a:lstStyle/>
        <a:p>
          <a:endParaRPr lang="en-US"/>
        </a:p>
      </dgm:t>
    </dgm:pt>
    <dgm:pt modelId="{20BB0544-F339-4D1F-8286-769AFC96B18F}">
      <dgm:prSet custT="1"/>
      <dgm:spPr/>
      <dgm:t>
        <a:bodyPr/>
        <a:lstStyle/>
        <a:p>
          <a:r>
            <a:rPr lang="en-US" sz="1800" dirty="0">
              <a:solidFill>
                <a:schemeClr val="bg2"/>
              </a:solidFill>
              <a:latin typeface="Calibri" panose="020F0502020204030204" pitchFamily="34" charset="0"/>
              <a:ea typeface="Open Sans" panose="020B0604020202020204" charset="0"/>
              <a:cs typeface="Open Sans" panose="020B0604020202020204" charset="0"/>
            </a:rPr>
            <a:t>Survivors have the option of having a non-identifiable unique ID to be placed on the Master List</a:t>
          </a:r>
        </a:p>
      </dgm:t>
    </dgm:pt>
    <dgm:pt modelId="{FDB3E548-A674-41B5-8E5F-0B01FCFB2F39}" type="parTrans" cxnId="{65FA3178-42B7-4E4B-BF2F-F7BD975834DE}">
      <dgm:prSet/>
      <dgm:spPr/>
      <dgm:t>
        <a:bodyPr/>
        <a:lstStyle/>
        <a:p>
          <a:endParaRPr lang="en-US"/>
        </a:p>
      </dgm:t>
    </dgm:pt>
    <dgm:pt modelId="{F4406F9B-7F39-46F9-A33B-383994AF8C0A}" type="sibTrans" cxnId="{65FA3178-42B7-4E4B-BF2F-F7BD975834DE}">
      <dgm:prSet/>
      <dgm:spPr/>
      <dgm:t>
        <a:bodyPr/>
        <a:lstStyle/>
        <a:p>
          <a:endParaRPr lang="en-US"/>
        </a:p>
      </dgm:t>
    </dgm:pt>
    <dgm:pt modelId="{4762DF99-C597-4A6A-8CB8-C8BB2AEE37F7}">
      <dgm:prSet custT="1"/>
      <dgm:spPr/>
      <dgm:t>
        <a:bodyPr/>
        <a:lstStyle/>
        <a:p>
          <a:pPr>
            <a:lnSpc>
              <a:spcPct val="100000"/>
            </a:lnSpc>
            <a:spcAft>
              <a:spcPts val="600"/>
            </a:spcAft>
          </a:pPr>
          <a:r>
            <a:rPr lang="en-US" sz="1800" dirty="0">
              <a:solidFill>
                <a:schemeClr val="bg2"/>
              </a:solidFill>
              <a:latin typeface="Calibri" panose="020F0502020204030204" pitchFamily="34" charset="0"/>
              <a:ea typeface="Open Sans" panose="020B0604020202020204" charset="0"/>
              <a:cs typeface="Open Sans" panose="020B0604020202020204" charset="0"/>
            </a:rPr>
            <a:t>Survivors assessed at DV agencies will </a:t>
          </a:r>
          <a:r>
            <a:rPr lang="en-US" sz="1800" b="1" i="1" dirty="0">
              <a:solidFill>
                <a:schemeClr val="bg2"/>
              </a:solidFill>
              <a:latin typeface="Calibri" panose="020F0502020204030204" pitchFamily="34" charset="0"/>
              <a:ea typeface="Open Sans" panose="020B0604020202020204" charset="0"/>
              <a:cs typeface="Open Sans" panose="020B0604020202020204" charset="0"/>
            </a:rPr>
            <a:t>not</a:t>
          </a:r>
          <a:r>
            <a:rPr lang="en-US" sz="1800" dirty="0">
              <a:solidFill>
                <a:schemeClr val="bg2"/>
              </a:solidFill>
              <a:latin typeface="Calibri" panose="020F0502020204030204" pitchFamily="34" charset="0"/>
              <a:ea typeface="Open Sans" panose="020B0604020202020204" charset="0"/>
              <a:cs typeface="Open Sans" panose="020B0604020202020204" charset="0"/>
            </a:rPr>
            <a:t> be entered into HMIS</a:t>
          </a:r>
        </a:p>
      </dgm:t>
    </dgm:pt>
    <dgm:pt modelId="{ECF306F9-A3D8-459B-84CC-24C5EF705E16}" type="parTrans" cxnId="{05D008EC-7437-499D-B31F-38F4697BD1ED}">
      <dgm:prSet/>
      <dgm:spPr/>
      <dgm:t>
        <a:bodyPr/>
        <a:lstStyle/>
        <a:p>
          <a:endParaRPr lang="en-US"/>
        </a:p>
      </dgm:t>
    </dgm:pt>
    <dgm:pt modelId="{3099FA62-1A92-4F98-8A73-F34A1CD8A721}" type="sibTrans" cxnId="{05D008EC-7437-499D-B31F-38F4697BD1ED}">
      <dgm:prSet/>
      <dgm:spPr/>
      <dgm:t>
        <a:bodyPr/>
        <a:lstStyle/>
        <a:p>
          <a:endParaRPr lang="en-US"/>
        </a:p>
      </dgm:t>
    </dgm:pt>
    <dgm:pt modelId="{2A1A899A-9222-44E6-9F47-F6707522962F}" type="pres">
      <dgm:prSet presAssocID="{8BA137B9-EE49-47DB-87CC-624AAD68CC20}" presName="Name0" presStyleCnt="0">
        <dgm:presLayoutVars>
          <dgm:dir/>
        </dgm:presLayoutVars>
      </dgm:prSet>
      <dgm:spPr/>
      <dgm:t>
        <a:bodyPr/>
        <a:lstStyle/>
        <a:p>
          <a:endParaRPr lang="en-US"/>
        </a:p>
      </dgm:t>
    </dgm:pt>
    <dgm:pt modelId="{16CB1118-D0C1-4ECF-B947-E9AF502CD50D}" type="pres">
      <dgm:prSet presAssocID="{6CB16751-380B-49E8-BA05-473EBE1A51E1}" presName="noChildren" presStyleCnt="0"/>
      <dgm:spPr/>
    </dgm:pt>
    <dgm:pt modelId="{FE186442-D030-4D26-8AB8-973EE7A70DD4}" type="pres">
      <dgm:prSet presAssocID="{6CB16751-380B-49E8-BA05-473EBE1A51E1}" presName="gap" presStyleCnt="0"/>
      <dgm:spPr/>
    </dgm:pt>
    <dgm:pt modelId="{407693B5-8494-4B2E-AF1A-F9D9234997F3}" type="pres">
      <dgm:prSet presAssocID="{6CB16751-380B-49E8-BA05-473EBE1A51E1}" presName="medCircle2" presStyleLbl="vennNode1" presStyleIdx="0" presStyleCnt="3"/>
      <dgm:spPr>
        <a:solidFill>
          <a:schemeClr val="tx1">
            <a:lumMod val="75000"/>
            <a:alpha val="50000"/>
          </a:schemeClr>
        </a:solidFill>
      </dgm:spPr>
    </dgm:pt>
    <dgm:pt modelId="{43B1F429-1C41-4CA9-84FC-F9B40C297AFD}" type="pres">
      <dgm:prSet presAssocID="{6CB16751-380B-49E8-BA05-473EBE1A51E1}" presName="txLvlOnly1" presStyleLbl="revTx" presStyleIdx="0" presStyleCnt="3" custScaleX="98344" custScaleY="102209"/>
      <dgm:spPr/>
      <dgm:t>
        <a:bodyPr/>
        <a:lstStyle/>
        <a:p>
          <a:endParaRPr lang="en-US"/>
        </a:p>
      </dgm:t>
    </dgm:pt>
    <dgm:pt modelId="{F51B701C-EDB0-4086-A2C9-9D322C77EDD2}" type="pres">
      <dgm:prSet presAssocID="{4762DF99-C597-4A6A-8CB8-C8BB2AEE37F7}" presName="noChildren" presStyleCnt="0"/>
      <dgm:spPr/>
    </dgm:pt>
    <dgm:pt modelId="{C5D6F270-4842-47DC-B2B4-AF380796CCEE}" type="pres">
      <dgm:prSet presAssocID="{4762DF99-C597-4A6A-8CB8-C8BB2AEE37F7}" presName="gap" presStyleCnt="0"/>
      <dgm:spPr/>
    </dgm:pt>
    <dgm:pt modelId="{40238AF5-6B9F-4059-BBB4-48F776A965DA}" type="pres">
      <dgm:prSet presAssocID="{4762DF99-C597-4A6A-8CB8-C8BB2AEE37F7}" presName="medCircle2" presStyleLbl="vennNode1" presStyleIdx="1" presStyleCnt="3"/>
      <dgm:spPr>
        <a:solidFill>
          <a:schemeClr val="tx1">
            <a:lumMod val="75000"/>
            <a:alpha val="50000"/>
          </a:schemeClr>
        </a:solidFill>
      </dgm:spPr>
    </dgm:pt>
    <dgm:pt modelId="{B9154BCE-2F81-46D6-8DED-FE07A99B8C68}" type="pres">
      <dgm:prSet presAssocID="{4762DF99-C597-4A6A-8CB8-C8BB2AEE37F7}" presName="txLvlOnly1" presStyleLbl="revTx" presStyleIdx="1" presStyleCnt="3"/>
      <dgm:spPr/>
      <dgm:t>
        <a:bodyPr/>
        <a:lstStyle/>
        <a:p>
          <a:endParaRPr lang="en-US"/>
        </a:p>
      </dgm:t>
    </dgm:pt>
    <dgm:pt modelId="{43389F59-FE6E-4BD6-B08E-452A62E65E41}" type="pres">
      <dgm:prSet presAssocID="{20BB0544-F339-4D1F-8286-769AFC96B18F}" presName="noChildren" presStyleCnt="0"/>
      <dgm:spPr/>
    </dgm:pt>
    <dgm:pt modelId="{99A57A75-8C10-4ADC-B6A6-6C9B61CDA190}" type="pres">
      <dgm:prSet presAssocID="{20BB0544-F339-4D1F-8286-769AFC96B18F}" presName="gap" presStyleCnt="0"/>
      <dgm:spPr/>
    </dgm:pt>
    <dgm:pt modelId="{86EA1C42-3428-4463-AFC3-75F3CB62B406}" type="pres">
      <dgm:prSet presAssocID="{20BB0544-F339-4D1F-8286-769AFC96B18F}" presName="medCircle2" presStyleLbl="vennNode1" presStyleIdx="2" presStyleCnt="3"/>
      <dgm:spPr>
        <a:solidFill>
          <a:schemeClr val="tx1">
            <a:lumMod val="75000"/>
            <a:alpha val="50000"/>
          </a:schemeClr>
        </a:solidFill>
      </dgm:spPr>
    </dgm:pt>
    <dgm:pt modelId="{C1AF9566-24AE-4F05-BE16-5B365BC5F542}" type="pres">
      <dgm:prSet presAssocID="{20BB0544-F339-4D1F-8286-769AFC96B18F}" presName="txLvlOnly1" presStyleLbl="revTx" presStyleIdx="2" presStyleCnt="3"/>
      <dgm:spPr/>
      <dgm:t>
        <a:bodyPr/>
        <a:lstStyle/>
        <a:p>
          <a:endParaRPr lang="en-US"/>
        </a:p>
      </dgm:t>
    </dgm:pt>
  </dgm:ptLst>
  <dgm:cxnLst>
    <dgm:cxn modelId="{BB03C8AB-2EC3-45F2-9CD8-E74BEAB6F7E0}" srcId="{8BA137B9-EE49-47DB-87CC-624AAD68CC20}" destId="{6CB16751-380B-49E8-BA05-473EBE1A51E1}" srcOrd="0" destOrd="0" parTransId="{E20221CF-7064-4FA7-A9EF-CBA0383C9C6C}" sibTransId="{6CF9F371-6BF5-48E4-855E-0124B1F01DF1}"/>
    <dgm:cxn modelId="{4E035465-2128-43F3-8630-8F274F9A1E1B}" type="presOf" srcId="{8BA137B9-EE49-47DB-87CC-624AAD68CC20}" destId="{2A1A899A-9222-44E6-9F47-F6707522962F}" srcOrd="0" destOrd="0" presId="urn:microsoft.com/office/officeart/2008/layout/VerticalCircleList"/>
    <dgm:cxn modelId="{4C7476B5-00EA-4123-8757-E389228AC0E6}" type="presOf" srcId="{6CB16751-380B-49E8-BA05-473EBE1A51E1}" destId="{43B1F429-1C41-4CA9-84FC-F9B40C297AFD}" srcOrd="0" destOrd="0" presId="urn:microsoft.com/office/officeart/2008/layout/VerticalCircleList"/>
    <dgm:cxn modelId="{05D008EC-7437-499D-B31F-38F4697BD1ED}" srcId="{8BA137B9-EE49-47DB-87CC-624AAD68CC20}" destId="{4762DF99-C597-4A6A-8CB8-C8BB2AEE37F7}" srcOrd="1" destOrd="0" parTransId="{ECF306F9-A3D8-459B-84CC-24C5EF705E16}" sibTransId="{3099FA62-1A92-4F98-8A73-F34A1CD8A721}"/>
    <dgm:cxn modelId="{2369F64E-8F11-45D8-83DE-75FD4DEAA19E}" type="presOf" srcId="{4762DF99-C597-4A6A-8CB8-C8BB2AEE37F7}" destId="{B9154BCE-2F81-46D6-8DED-FE07A99B8C68}" srcOrd="0" destOrd="0" presId="urn:microsoft.com/office/officeart/2008/layout/VerticalCircleList"/>
    <dgm:cxn modelId="{30FFE3F6-1091-4E1A-BBDB-FABD9E63242A}" type="presOf" srcId="{20BB0544-F339-4D1F-8286-769AFC96B18F}" destId="{C1AF9566-24AE-4F05-BE16-5B365BC5F542}" srcOrd="0" destOrd="0" presId="urn:microsoft.com/office/officeart/2008/layout/VerticalCircleList"/>
    <dgm:cxn modelId="{65FA3178-42B7-4E4B-BF2F-F7BD975834DE}" srcId="{8BA137B9-EE49-47DB-87CC-624AAD68CC20}" destId="{20BB0544-F339-4D1F-8286-769AFC96B18F}" srcOrd="2" destOrd="0" parTransId="{FDB3E548-A674-41B5-8E5F-0B01FCFB2F39}" sibTransId="{F4406F9B-7F39-46F9-A33B-383994AF8C0A}"/>
    <dgm:cxn modelId="{42A835A9-8092-48BC-A599-13CAF80ADF82}" type="presParOf" srcId="{2A1A899A-9222-44E6-9F47-F6707522962F}" destId="{16CB1118-D0C1-4ECF-B947-E9AF502CD50D}" srcOrd="0" destOrd="0" presId="urn:microsoft.com/office/officeart/2008/layout/VerticalCircleList"/>
    <dgm:cxn modelId="{E60CEE60-F7C3-46C5-9291-315A4B491C09}" type="presParOf" srcId="{16CB1118-D0C1-4ECF-B947-E9AF502CD50D}" destId="{FE186442-D030-4D26-8AB8-973EE7A70DD4}" srcOrd="0" destOrd="0" presId="urn:microsoft.com/office/officeart/2008/layout/VerticalCircleList"/>
    <dgm:cxn modelId="{EA188290-0BCA-49AB-B9D7-29438740C5F7}" type="presParOf" srcId="{16CB1118-D0C1-4ECF-B947-E9AF502CD50D}" destId="{407693B5-8494-4B2E-AF1A-F9D9234997F3}" srcOrd="1" destOrd="0" presId="urn:microsoft.com/office/officeart/2008/layout/VerticalCircleList"/>
    <dgm:cxn modelId="{00A646E9-D88D-447A-987F-B7E60F48BE08}" type="presParOf" srcId="{16CB1118-D0C1-4ECF-B947-E9AF502CD50D}" destId="{43B1F429-1C41-4CA9-84FC-F9B40C297AFD}" srcOrd="2" destOrd="0" presId="urn:microsoft.com/office/officeart/2008/layout/VerticalCircleList"/>
    <dgm:cxn modelId="{C7A67808-8C4A-45C2-9E89-E712F4C93D8B}" type="presParOf" srcId="{2A1A899A-9222-44E6-9F47-F6707522962F}" destId="{F51B701C-EDB0-4086-A2C9-9D322C77EDD2}" srcOrd="1" destOrd="0" presId="urn:microsoft.com/office/officeart/2008/layout/VerticalCircleList"/>
    <dgm:cxn modelId="{D38D8500-683E-4681-86EC-DA5943C34987}" type="presParOf" srcId="{F51B701C-EDB0-4086-A2C9-9D322C77EDD2}" destId="{C5D6F270-4842-47DC-B2B4-AF380796CCEE}" srcOrd="0" destOrd="0" presId="urn:microsoft.com/office/officeart/2008/layout/VerticalCircleList"/>
    <dgm:cxn modelId="{E24F5676-27CF-4D96-831E-A82774F02B83}" type="presParOf" srcId="{F51B701C-EDB0-4086-A2C9-9D322C77EDD2}" destId="{40238AF5-6B9F-4059-BBB4-48F776A965DA}" srcOrd="1" destOrd="0" presId="urn:microsoft.com/office/officeart/2008/layout/VerticalCircleList"/>
    <dgm:cxn modelId="{42537A68-BA3F-46E5-83BE-58E5E5F9A8C7}" type="presParOf" srcId="{F51B701C-EDB0-4086-A2C9-9D322C77EDD2}" destId="{B9154BCE-2F81-46D6-8DED-FE07A99B8C68}" srcOrd="2" destOrd="0" presId="urn:microsoft.com/office/officeart/2008/layout/VerticalCircleList"/>
    <dgm:cxn modelId="{8D3F11CD-4C4A-4B92-A30E-5561A9CF1886}" type="presParOf" srcId="{2A1A899A-9222-44E6-9F47-F6707522962F}" destId="{43389F59-FE6E-4BD6-B08E-452A62E65E41}" srcOrd="2" destOrd="0" presId="urn:microsoft.com/office/officeart/2008/layout/VerticalCircleList"/>
    <dgm:cxn modelId="{B5E5494C-FF58-4745-83AB-81A82F295D2B}" type="presParOf" srcId="{43389F59-FE6E-4BD6-B08E-452A62E65E41}" destId="{99A57A75-8C10-4ADC-B6A6-6C9B61CDA190}" srcOrd="0" destOrd="0" presId="urn:microsoft.com/office/officeart/2008/layout/VerticalCircleList"/>
    <dgm:cxn modelId="{7C195614-5E75-4657-BA47-C062AF103C60}" type="presParOf" srcId="{43389F59-FE6E-4BD6-B08E-452A62E65E41}" destId="{86EA1C42-3428-4463-AFC3-75F3CB62B406}" srcOrd="1" destOrd="0" presId="urn:microsoft.com/office/officeart/2008/layout/VerticalCircleList"/>
    <dgm:cxn modelId="{A79A0397-4382-477C-8336-3D64AF65A9C2}" type="presParOf" srcId="{43389F59-FE6E-4BD6-B08E-452A62E65E41}" destId="{C1AF9566-24AE-4F05-BE16-5B365BC5F542}"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E7D10EB-3473-4339-BB2D-3A01C2752DBA}"/>
              </a:ext>
            </a:extLst>
          </p:cNvPr>
          <p:cNvSpPr>
            <a:spLocks noGrp="1"/>
          </p:cNvSpPr>
          <p:nvPr>
            <p:ph type="hdr" sz="quarter"/>
          </p:nvPr>
        </p:nvSpPr>
        <p:spPr>
          <a:xfrm>
            <a:off x="0" y="0"/>
            <a:ext cx="3169698" cy="481875"/>
          </a:xfrm>
          <a:prstGeom prst="rect">
            <a:avLst/>
          </a:prstGeom>
        </p:spPr>
        <p:txBody>
          <a:bodyPr vert="horz" lIns="95564" tIns="47782" rIns="95564" bIns="47782" rtlCol="0"/>
          <a:lstStyle>
            <a:lvl1pPr algn="l">
              <a:defRPr sz="1300"/>
            </a:lvl1pPr>
          </a:lstStyle>
          <a:p>
            <a:endParaRPr lang="en-US"/>
          </a:p>
        </p:txBody>
      </p:sp>
      <p:sp>
        <p:nvSpPr>
          <p:cNvPr id="3" name="Date Placeholder 2">
            <a:extLst>
              <a:ext uri="{FF2B5EF4-FFF2-40B4-BE49-F238E27FC236}">
                <a16:creationId xmlns:a16="http://schemas.microsoft.com/office/drawing/2014/main" xmlns="" id="{94DA1D6C-4BEC-4489-B5E3-6E57BD1FFD10}"/>
              </a:ext>
            </a:extLst>
          </p:cNvPr>
          <p:cNvSpPr>
            <a:spLocks noGrp="1"/>
          </p:cNvSpPr>
          <p:nvPr>
            <p:ph type="dt" sz="quarter" idx="1"/>
          </p:nvPr>
        </p:nvSpPr>
        <p:spPr>
          <a:xfrm>
            <a:off x="4143832" y="0"/>
            <a:ext cx="3169698" cy="481875"/>
          </a:xfrm>
          <a:prstGeom prst="rect">
            <a:avLst/>
          </a:prstGeom>
        </p:spPr>
        <p:txBody>
          <a:bodyPr vert="horz" lIns="95564" tIns="47782" rIns="95564" bIns="47782" rtlCol="0"/>
          <a:lstStyle>
            <a:lvl1pPr algn="r">
              <a:defRPr sz="1300"/>
            </a:lvl1pPr>
          </a:lstStyle>
          <a:p>
            <a:fld id="{08D0687A-46B3-4DB6-A703-F98806110CE1}" type="datetimeFigureOut">
              <a:rPr lang="en-US" smtClean="0"/>
              <a:t>11/8/2017</a:t>
            </a:fld>
            <a:endParaRPr lang="en-US"/>
          </a:p>
        </p:txBody>
      </p:sp>
      <p:sp>
        <p:nvSpPr>
          <p:cNvPr id="4" name="Footer Placeholder 3">
            <a:extLst>
              <a:ext uri="{FF2B5EF4-FFF2-40B4-BE49-F238E27FC236}">
                <a16:creationId xmlns:a16="http://schemas.microsoft.com/office/drawing/2014/main" xmlns="" id="{8C295541-3B48-4CF3-92D8-2780D7757CD3}"/>
              </a:ext>
            </a:extLst>
          </p:cNvPr>
          <p:cNvSpPr>
            <a:spLocks noGrp="1"/>
          </p:cNvSpPr>
          <p:nvPr>
            <p:ph type="ftr" sz="quarter" idx="2"/>
          </p:nvPr>
        </p:nvSpPr>
        <p:spPr>
          <a:xfrm>
            <a:off x="0" y="9119325"/>
            <a:ext cx="3169698" cy="481875"/>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xmlns="" id="{C2C71C88-7A67-49B9-A178-A62CAD9353E6}"/>
              </a:ext>
            </a:extLst>
          </p:cNvPr>
          <p:cNvSpPr>
            <a:spLocks noGrp="1"/>
          </p:cNvSpPr>
          <p:nvPr>
            <p:ph type="sldNum" sz="quarter" idx="3"/>
          </p:nvPr>
        </p:nvSpPr>
        <p:spPr>
          <a:xfrm>
            <a:off x="4143832" y="9119325"/>
            <a:ext cx="3169698" cy="481875"/>
          </a:xfrm>
          <a:prstGeom prst="rect">
            <a:avLst/>
          </a:prstGeom>
        </p:spPr>
        <p:txBody>
          <a:bodyPr vert="horz" lIns="95564" tIns="47782" rIns="95564" bIns="47782" rtlCol="0" anchor="b"/>
          <a:lstStyle>
            <a:lvl1pPr algn="r">
              <a:defRPr sz="1300"/>
            </a:lvl1pPr>
          </a:lstStyle>
          <a:p>
            <a:fld id="{65354302-60C0-4065-A403-63D7364D5EE0}" type="slidenum">
              <a:rPr lang="en-US" smtClean="0"/>
              <a:t>‹#›</a:t>
            </a:fld>
            <a:endParaRPr lang="en-US"/>
          </a:p>
        </p:txBody>
      </p:sp>
    </p:spTree>
    <p:extLst>
      <p:ext uri="{BB962C8B-B14F-4D97-AF65-F5344CB8AC3E}">
        <p14:creationId xmlns:p14="http://schemas.microsoft.com/office/powerpoint/2010/main" val="838628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1" y="4560571"/>
            <a:ext cx="5852160" cy="4320540"/>
          </a:xfrm>
          <a:prstGeom prst="rect">
            <a:avLst/>
          </a:prstGeom>
          <a:noFill/>
          <a:ln>
            <a:noFill/>
          </a:ln>
        </p:spPr>
        <p:txBody>
          <a:bodyPr wrap="square" lIns="96647" tIns="96647" rIns="96647" bIns="96647"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5853678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Home Slide</a:t>
            </a:r>
          </a:p>
          <a:p>
            <a:endParaRPr lang="en-US" sz="1300" dirty="0"/>
          </a:p>
          <a:p>
            <a:pPr>
              <a:buNone/>
            </a:pPr>
            <a:r>
              <a:rPr lang="en-US" sz="1300" dirty="0"/>
              <a:t>Start Recording</a:t>
            </a:r>
          </a:p>
          <a:p>
            <a:endParaRPr lang="en-US" sz="1300" dirty="0"/>
          </a:p>
          <a:p>
            <a:pPr defTabSz="966630">
              <a:buSzTx/>
              <a:buNone/>
              <a:defRPr/>
            </a:pPr>
            <a:r>
              <a:rPr lang="en-US" sz="1300" b="1" dirty="0"/>
              <a:t>**SARAH**</a:t>
            </a:r>
          </a:p>
          <a:p>
            <a:pPr>
              <a:buNone/>
            </a:pPr>
            <a:r>
              <a:rPr lang="en-US" sz="1300" dirty="0"/>
              <a:t>Welcome to the Vermont Coalition to End Homelessness Webinar to review the draft Coordinated Entry Policies &amp; Procedures</a:t>
            </a:r>
          </a:p>
          <a:p>
            <a:endParaRPr lang="en-US" sz="1300" dirty="0"/>
          </a:p>
          <a:p>
            <a:pPr>
              <a:buNone/>
            </a:pPr>
            <a:r>
              <a:rPr lang="en-US" sz="1300" dirty="0"/>
              <a:t>This webinar will be recorded and archived on the Coalition’s website: helpingtohousevt.org</a:t>
            </a:r>
          </a:p>
          <a:p>
            <a:endParaRPr lang="en-US" sz="1300" dirty="0"/>
          </a:p>
          <a:p>
            <a:pPr>
              <a:buNone/>
            </a:pPr>
            <a:r>
              <a:rPr lang="en-US" sz="1300" dirty="0"/>
              <a:t>Housekeeping – Muted during the presentation; feel free to use the chat box to ask questions at any point; we will likely wait until the end to answer questions; and we will open up the microphones at that time</a:t>
            </a:r>
          </a:p>
          <a:p>
            <a:endParaRPr lang="en-US" sz="1300" dirty="0"/>
          </a:p>
          <a:p>
            <a:pPr>
              <a:buNone/>
            </a:pPr>
            <a:r>
              <a:rPr lang="en-US" sz="1300" dirty="0"/>
              <a:t>Introduce the presenters, many of whom have been on the CE Committee since its beginning</a:t>
            </a:r>
          </a:p>
          <a:p>
            <a:pPr>
              <a:buNone/>
            </a:pPr>
            <a:r>
              <a:rPr lang="en" sz="1300" dirty="0"/>
              <a:t>Sarah Phillips - VT Agency of Human Services, Office of Economic Opportunity</a:t>
            </a:r>
          </a:p>
          <a:p>
            <a:pPr>
              <a:buNone/>
            </a:pPr>
            <a:r>
              <a:rPr lang="en" sz="1300" dirty="0"/>
              <a:t>Amos Meacham - Pathways Vermont (</a:t>
            </a:r>
            <a:r>
              <a:rPr lang="en-US" sz="1300" dirty="0"/>
              <a:t>Assessment Partner)</a:t>
            </a:r>
            <a:endParaRPr lang="en" sz="1300" dirty="0"/>
          </a:p>
          <a:p>
            <a:pPr>
              <a:buNone/>
            </a:pPr>
            <a:r>
              <a:rPr lang="en" sz="1300" dirty="0"/>
              <a:t>Kara Casey - VT Network Against Domestic &amp; Sexual Violence</a:t>
            </a:r>
          </a:p>
          <a:p>
            <a:pPr>
              <a:buNone/>
            </a:pPr>
            <a:r>
              <a:rPr lang="en" sz="1300" dirty="0"/>
              <a:t>dawn butterfield - Capstone Community Action (Lead Agency)</a:t>
            </a:r>
          </a:p>
          <a:p>
            <a:pPr>
              <a:buNone/>
            </a:pPr>
            <a:r>
              <a:rPr lang="en" sz="1300" dirty="0"/>
              <a:t>Renee Weeks - Upper Valley Haven (Lead Agency)</a:t>
            </a:r>
          </a:p>
          <a:p>
            <a:pPr>
              <a:buNone/>
            </a:pPr>
            <a:r>
              <a:rPr lang="en" sz="1300" dirty="0"/>
              <a:t>Brooke Jenkins - Good Samaritan Haven (Assessment Partner)</a:t>
            </a:r>
          </a:p>
          <a:p>
            <a:pPr>
              <a:buNone/>
            </a:pPr>
            <a:endParaRPr lang="en" sz="1300" dirty="0"/>
          </a:p>
          <a:p>
            <a:pPr>
              <a:buNone/>
            </a:pPr>
            <a:r>
              <a:rPr lang="en" sz="1300" dirty="0"/>
              <a:t>Ask for folks participating to introduce themselves by name and agency </a:t>
            </a:r>
            <a:r>
              <a:rPr lang="en-US" sz="1300" dirty="0"/>
              <a:t>and role (if known)</a:t>
            </a:r>
            <a:r>
              <a:rPr lang="en" sz="1300" dirty="0"/>
              <a:t> in the chat box</a:t>
            </a:r>
          </a:p>
          <a:p>
            <a:endParaRPr lang="en-US" sz="1300" dirty="0"/>
          </a:p>
          <a:p>
            <a:pPr>
              <a:buNone/>
            </a:pPr>
            <a:endParaRPr sz="1300" dirty="0"/>
          </a:p>
        </p:txBody>
      </p:sp>
    </p:spTree>
    <p:extLst>
      <p:ext uri="{BB962C8B-B14F-4D97-AF65-F5344CB8AC3E}">
        <p14:creationId xmlns:p14="http://schemas.microsoft.com/office/powerpoint/2010/main" val="4139533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a:buNone/>
            </a:pPr>
            <a:r>
              <a:rPr lang="en-US" sz="1300" b="1" dirty="0"/>
              <a:t>*AMOS*</a:t>
            </a:r>
          </a:p>
          <a:p>
            <a:pPr>
              <a:buNone/>
            </a:pPr>
            <a:endParaRPr lang="en-US" sz="1300" b="1" dirty="0"/>
          </a:p>
          <a:p>
            <a:pPr>
              <a:buNone/>
            </a:pPr>
            <a:r>
              <a:rPr lang="en-US" sz="1300" dirty="0"/>
              <a:t>Let’s dig in.</a:t>
            </a:r>
          </a:p>
          <a:p>
            <a:pPr>
              <a:buNone/>
            </a:pPr>
            <a:endParaRPr lang="en-US" sz="1300" dirty="0"/>
          </a:p>
          <a:p>
            <a:pPr>
              <a:buNone/>
            </a:pPr>
            <a:r>
              <a:rPr lang="en-US" sz="1300" dirty="0"/>
              <a:t>As we go forward, please feel free to write questions in the chat box. We may pause and answer questions as we go, and we will save time for questions at the end also.</a:t>
            </a:r>
          </a:p>
        </p:txBody>
      </p:sp>
    </p:spTree>
    <p:extLst>
      <p:ext uri="{BB962C8B-B14F-4D97-AF65-F5344CB8AC3E}">
        <p14:creationId xmlns:p14="http://schemas.microsoft.com/office/powerpoint/2010/main" val="213750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 sz="1300" b="1" dirty="0"/>
              <a:t>**</a:t>
            </a:r>
            <a:r>
              <a:rPr lang="en-US" sz="1300" b="1" dirty="0"/>
              <a:t>KARA**</a:t>
            </a:r>
            <a:r>
              <a:rPr lang="en" sz="1300" dirty="0"/>
              <a:t/>
            </a:r>
            <a:br>
              <a:rPr lang="en" sz="1300" dirty="0"/>
            </a:br>
            <a:endParaRPr lang="en" sz="1300" dirty="0"/>
          </a:p>
          <a:p>
            <a:pPr>
              <a:buNone/>
            </a:pPr>
            <a:r>
              <a:rPr lang="en" sz="1300" dirty="0"/>
              <a:t>Our Coordinated Entry </a:t>
            </a:r>
            <a:r>
              <a:rPr lang="en-US" sz="1300" dirty="0"/>
              <a:t>system</a:t>
            </a:r>
            <a:r>
              <a:rPr lang="en" sz="1300" dirty="0"/>
              <a:t> covers all of Vermont except for Chittenden County – this includes 11 local CoCs.</a:t>
            </a:r>
          </a:p>
          <a:p>
            <a:pPr>
              <a:buNone/>
            </a:pPr>
            <a:endParaRPr lang="en" sz="1300" dirty="0"/>
          </a:p>
          <a:p>
            <a:pPr>
              <a:buNone/>
            </a:pPr>
            <a:r>
              <a:rPr lang="en-US" sz="1300" dirty="0"/>
              <a:t>The Chittenden Continuum of Care is developing its</a:t>
            </a:r>
            <a:r>
              <a:rPr lang="en" sz="1300" dirty="0"/>
              <a:t> own Coordinated Entry </a:t>
            </a:r>
            <a:r>
              <a:rPr lang="en-US" sz="1300" dirty="0"/>
              <a:t>processes</a:t>
            </a:r>
            <a:r>
              <a:rPr lang="en" sz="1300" dirty="0"/>
              <a:t>, </a:t>
            </a:r>
            <a:r>
              <a:rPr lang="en-US" sz="1300" dirty="0"/>
              <a:t>and has a similar planning process.</a:t>
            </a:r>
            <a:endParaRPr lang="en" sz="1300" dirty="0"/>
          </a:p>
          <a:p>
            <a:pPr>
              <a:buNone/>
            </a:pPr>
            <a:endParaRPr lang="en" sz="1300" dirty="0"/>
          </a:p>
          <a:p>
            <a:pPr>
              <a:buNone/>
            </a:pPr>
            <a:r>
              <a:rPr lang="en-US" sz="1300" dirty="0"/>
              <a:t>Coordinated Entry focuses on serving a</a:t>
            </a:r>
            <a:r>
              <a:rPr lang="en" sz="1300" dirty="0"/>
              <a:t>ll individuals and families that are </a:t>
            </a:r>
            <a:r>
              <a:rPr lang="en-US" sz="1300" dirty="0"/>
              <a:t>experiencing or </a:t>
            </a:r>
            <a:r>
              <a:rPr lang="en" sz="1300" dirty="0"/>
              <a:t>at-risk of homelessnes</a:t>
            </a:r>
            <a:r>
              <a:rPr lang="en-US" sz="1300" dirty="0"/>
              <a:t>s, and uses the HUD/AHS definitions.</a:t>
            </a:r>
          </a:p>
          <a:p>
            <a:pPr>
              <a:buNone/>
            </a:pPr>
            <a:endParaRPr lang="en-US" sz="1300" dirty="0"/>
          </a:p>
          <a:p>
            <a:pPr>
              <a:buNone/>
            </a:pPr>
            <a:endParaRPr lang="en" sz="1300" dirty="0"/>
          </a:p>
        </p:txBody>
      </p:sp>
    </p:spTree>
    <p:extLst>
      <p:ext uri="{BB962C8B-B14F-4D97-AF65-F5344CB8AC3E}">
        <p14:creationId xmlns:p14="http://schemas.microsoft.com/office/powerpoint/2010/main" val="601631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**KARA**</a:t>
            </a:r>
            <a:endParaRPr lang="en-US" sz="1300" dirty="0"/>
          </a:p>
          <a:p>
            <a:pPr>
              <a:buNone/>
            </a:pPr>
            <a:endParaRPr lang="en-US" sz="1300" b="1" dirty="0"/>
          </a:p>
          <a:p>
            <a:pPr>
              <a:buNone/>
            </a:pPr>
            <a:r>
              <a:rPr lang="en-US" sz="1300" dirty="0"/>
              <a:t>The Vermont Coalition has adopted a local Coordinated Entry Partnership model that identifies three roles in each local </a:t>
            </a:r>
            <a:r>
              <a:rPr lang="en-US" sz="1300" dirty="0" err="1"/>
              <a:t>CoC</a:t>
            </a:r>
            <a:r>
              <a:rPr lang="en-US" sz="1300" dirty="0"/>
              <a:t> – a local lead agency, assessment partners and referral partners.  </a:t>
            </a:r>
          </a:p>
          <a:p>
            <a:pPr>
              <a:buNone/>
            </a:pPr>
            <a:endParaRPr lang="en-US" sz="1300" dirty="0"/>
          </a:p>
          <a:p>
            <a:pPr>
              <a:buNone/>
            </a:pPr>
            <a:r>
              <a:rPr lang="en-US" sz="1300" dirty="0"/>
              <a:t>Lead agencies play a key role in shepherding the local partnership – identifying and training partners and supporting the overall flow of work.  Lead agencies also act as the local “go to” for general housing crisis referrals.  Looking to get connected to housing help?  Go to your local lead agency.  The Lead Agency can complete the housing assessment and refer households to the local list, and appropriate housing resource.  </a:t>
            </a:r>
          </a:p>
          <a:p>
            <a:pPr>
              <a:buNone/>
            </a:pPr>
            <a:endParaRPr lang="en-US" sz="1300" dirty="0"/>
          </a:p>
          <a:p>
            <a:pPr>
              <a:buNone/>
            </a:pPr>
            <a:r>
              <a:rPr lang="en-US" sz="1300" dirty="0"/>
              <a:t>Assessment partners also complete the housing assessment and work closely with the Lead Agency to support prioritization and referrals to housing programs.</a:t>
            </a:r>
          </a:p>
          <a:p>
            <a:pPr>
              <a:buNone/>
            </a:pPr>
            <a:endParaRPr lang="en-US" sz="1300" dirty="0"/>
          </a:p>
          <a:p>
            <a:pPr>
              <a:buNone/>
            </a:pPr>
            <a:r>
              <a:rPr lang="en-US" sz="1300" dirty="0"/>
              <a:t>Finally, referral partners are educated organizations that know how to screen and make an appropriate referral to help individuals and families get connected through Coordinated Entry.</a:t>
            </a:r>
            <a:endParaRPr sz="1300" dirty="0"/>
          </a:p>
        </p:txBody>
      </p:sp>
    </p:spTree>
    <p:extLst>
      <p:ext uri="{BB962C8B-B14F-4D97-AF65-F5344CB8AC3E}">
        <p14:creationId xmlns:p14="http://schemas.microsoft.com/office/powerpoint/2010/main" val="173392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a:buNone/>
            </a:pPr>
            <a:r>
              <a:rPr lang="en-US" sz="1300" b="1" dirty="0"/>
              <a:t>**KARA**</a:t>
            </a:r>
          </a:p>
          <a:p>
            <a:pPr>
              <a:buNone/>
            </a:pPr>
            <a:endParaRPr lang="en-US" sz="1300" dirty="0"/>
          </a:p>
          <a:p>
            <a:pPr>
              <a:buNone/>
            </a:pPr>
            <a:r>
              <a:rPr lang="en-US" sz="1300" dirty="0"/>
              <a:t>Here are the agencies that have been designated by their local Continuums of Care to be the Lead Agency in the local Coordinated Entry Partnership.</a:t>
            </a:r>
          </a:p>
        </p:txBody>
      </p:sp>
    </p:spTree>
    <p:extLst>
      <p:ext uri="{BB962C8B-B14F-4D97-AF65-F5344CB8AC3E}">
        <p14:creationId xmlns:p14="http://schemas.microsoft.com/office/powerpoint/2010/main" val="2416998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**BROOKE**</a:t>
            </a:r>
          </a:p>
          <a:p>
            <a:pPr>
              <a:buNone/>
            </a:pPr>
            <a:endParaRPr lang="en-US" sz="1300" b="1" dirty="0"/>
          </a:p>
          <a:p>
            <a:pPr>
              <a:buNone/>
            </a:pPr>
            <a:r>
              <a:rPr lang="en-US" sz="1300" dirty="0"/>
              <a:t>Lead agencies, assessment partners and referral partners are all participating providers in Coordinated Entry and they have different roles, but coordinated entry relies on shared accountability.</a:t>
            </a:r>
          </a:p>
          <a:p>
            <a:pPr>
              <a:buNone/>
            </a:pPr>
            <a:endParaRPr lang="en-US" sz="1300" dirty="0"/>
          </a:p>
          <a:p>
            <a:pPr>
              <a:buNone/>
            </a:pPr>
            <a:r>
              <a:rPr lang="en-US" sz="1300" dirty="0"/>
              <a:t>First, if an individual or family is homeless or has a housing crisis, participating providers help the household get connected through Coordinated Entry</a:t>
            </a:r>
          </a:p>
          <a:p>
            <a:pPr>
              <a:buNone/>
            </a:pPr>
            <a:endParaRPr lang="en-US" sz="1300" dirty="0"/>
          </a:p>
          <a:p>
            <a:pPr>
              <a:buNone/>
            </a:pPr>
            <a:r>
              <a:rPr lang="en-US" sz="1300" dirty="0"/>
              <a:t>Second, certain projects and housing programs only accept clients into their program through the coordinated entry process.</a:t>
            </a:r>
          </a:p>
          <a:p>
            <a:pPr>
              <a:buNone/>
            </a:pPr>
            <a:endParaRPr lang="en-US" sz="1300" dirty="0"/>
          </a:p>
          <a:p>
            <a:pPr>
              <a:buNone/>
            </a:pPr>
            <a:r>
              <a:rPr lang="en-US" sz="1300" dirty="0"/>
              <a:t>Finally, coordinated entry relies deeply on our collaborative spirit to help people access what they need to find housing stability.</a:t>
            </a:r>
          </a:p>
        </p:txBody>
      </p:sp>
    </p:spTree>
    <p:extLst>
      <p:ext uri="{BB962C8B-B14F-4D97-AF65-F5344CB8AC3E}">
        <p14:creationId xmlns:p14="http://schemas.microsoft.com/office/powerpoint/2010/main" val="1586079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 sz="1300" b="1" dirty="0"/>
              <a:t>**</a:t>
            </a:r>
            <a:r>
              <a:rPr lang="en-US" sz="1300" b="1" dirty="0"/>
              <a:t>BROOKE</a:t>
            </a:r>
            <a:r>
              <a:rPr lang="en" sz="1300" b="1" dirty="0"/>
              <a:t>**</a:t>
            </a:r>
          </a:p>
          <a:p>
            <a:pPr>
              <a:buNone/>
            </a:pPr>
            <a:endParaRPr lang="en-US" sz="1300" dirty="0"/>
          </a:p>
          <a:p>
            <a:pPr>
              <a:buNone/>
            </a:pPr>
            <a:r>
              <a:rPr lang="en-US" sz="1300" dirty="0"/>
              <a:t>For coordinated entry to work, people need to know about it.</a:t>
            </a:r>
          </a:p>
          <a:p>
            <a:pPr>
              <a:buNone/>
            </a:pPr>
            <a:endParaRPr lang="en-US" sz="1300" dirty="0"/>
          </a:p>
          <a:p>
            <a:pPr>
              <a:buNone/>
            </a:pPr>
            <a:r>
              <a:rPr lang="en-US" sz="1300" dirty="0"/>
              <a:t>We need to make sure that community agencies and partners know how to make a referral, and use the process developed.  We also want to make sure that agencies know how to become a formal partner.</a:t>
            </a:r>
          </a:p>
          <a:p>
            <a:pPr>
              <a:buNone/>
            </a:pPr>
            <a:endParaRPr lang="en-US" sz="1300" dirty="0"/>
          </a:p>
          <a:p>
            <a:pPr>
              <a:buNone/>
            </a:pPr>
            <a:r>
              <a:rPr lang="en-US" sz="1300" dirty="0"/>
              <a:t>And, we need to make sure that people having a housing crisis know where to turn for help.  We’ve recommended that, at a minimum, local Coordinated Entry Partnerships use flyers to advertise where to get help and that the Point in Time count, as well as other local events, are be used to advertise to the public.  The Coordinated Entry Committee could help develop materials.</a:t>
            </a:r>
          </a:p>
          <a:p>
            <a:pPr>
              <a:buNone/>
            </a:pPr>
            <a:endParaRPr lang="en-US" sz="1300" dirty="0"/>
          </a:p>
          <a:p>
            <a:pPr>
              <a:buNone/>
            </a:pPr>
            <a:r>
              <a:rPr lang="en-US" sz="1300" dirty="0"/>
              <a:t>Advertising for Coordinated Entry might mean that your organization is promoting publicly that people in housing crisis seek help from another agency.  </a:t>
            </a:r>
            <a:endParaRPr lang="en" sz="1300" dirty="0"/>
          </a:p>
        </p:txBody>
      </p:sp>
    </p:spTree>
    <p:extLst>
      <p:ext uri="{BB962C8B-B14F-4D97-AF65-F5344CB8AC3E}">
        <p14:creationId xmlns:p14="http://schemas.microsoft.com/office/powerpoint/2010/main" val="2380586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**RENEE**</a:t>
            </a:r>
          </a:p>
          <a:p>
            <a:pPr>
              <a:buNone/>
            </a:pPr>
            <a:endParaRPr lang="en-US" sz="1300" dirty="0"/>
          </a:p>
          <a:p>
            <a:pPr>
              <a:buNone/>
            </a:pPr>
            <a:r>
              <a:rPr lang="en-US" sz="1300" dirty="0"/>
              <a:t>The Housing Crisis Referral Form is really a tool for partners to be able to screen and make appropriate referrals.  It collects basic information about the household, how to reach the head of household, and their current housing status.  The referral form gives the lead agency the info they need to reach out and make contact with the client.</a:t>
            </a:r>
          </a:p>
          <a:p>
            <a:pPr>
              <a:buNone/>
            </a:pPr>
            <a:endParaRPr lang="en-US" sz="1300" dirty="0"/>
          </a:p>
          <a:p>
            <a:pPr>
              <a:buNone/>
            </a:pPr>
            <a:r>
              <a:rPr lang="en-US" sz="1300" dirty="0"/>
              <a:t>Client choice is fundamental in coordinated entry.  So, while all clients are given the opportunity to participate, no one is required to participate.  Partners should be able to explain coordinated entry in plain language to help people make informed choices.  </a:t>
            </a:r>
          </a:p>
          <a:p>
            <a:pPr>
              <a:buNone/>
            </a:pPr>
            <a:endParaRPr lang="en-US" sz="1300" dirty="0"/>
          </a:p>
          <a:p>
            <a:pPr>
              <a:buNone/>
            </a:pPr>
            <a:r>
              <a:rPr lang="en-US" sz="1300" dirty="0"/>
              <a:t>You’ll see a number of time tables in the Coordinated Entry steps, and we want feedback on time tables specifically. From conversations with providers, sending the referral form to the lead agency within one business day seemed appropriate and reasonable. </a:t>
            </a:r>
            <a:endParaRPr sz="1300" dirty="0"/>
          </a:p>
        </p:txBody>
      </p:sp>
    </p:spTree>
    <p:extLst>
      <p:ext uri="{BB962C8B-B14F-4D97-AF65-F5344CB8AC3E}">
        <p14:creationId xmlns:p14="http://schemas.microsoft.com/office/powerpoint/2010/main" val="1792836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*RENEE*</a:t>
            </a:r>
          </a:p>
          <a:p>
            <a:pPr>
              <a:buNone/>
            </a:pPr>
            <a:endParaRPr lang="en-US" sz="1300" b="1" dirty="0"/>
          </a:p>
          <a:p>
            <a:pPr>
              <a:buNone/>
            </a:pPr>
            <a:r>
              <a:rPr lang="en-US" sz="1300" dirty="0"/>
              <a:t>A uniform housing assessment is a key requirement and step in coordinated entry.  </a:t>
            </a:r>
          </a:p>
          <a:p>
            <a:pPr>
              <a:buNone/>
            </a:pPr>
            <a:endParaRPr lang="en-US" sz="1300" dirty="0"/>
          </a:p>
          <a:p>
            <a:pPr>
              <a:buNone/>
            </a:pPr>
            <a:r>
              <a:rPr lang="en-US" sz="1300" dirty="0"/>
              <a:t>The draft housing assessment collects some key information:</a:t>
            </a:r>
          </a:p>
          <a:p>
            <a:pPr marL="181243" indent="-181243"/>
            <a:r>
              <a:rPr lang="en-US" sz="1300" dirty="0"/>
              <a:t>It collects the HMIS universal data elements, like demographics, income and housing status</a:t>
            </a:r>
          </a:p>
          <a:p>
            <a:pPr marL="181243" indent="-181243"/>
            <a:r>
              <a:rPr lang="en-US" sz="1300" dirty="0"/>
              <a:t>It asks for key information to match a household to a housing program based, and information about previous service use and service needs</a:t>
            </a:r>
          </a:p>
          <a:p>
            <a:pPr marL="181243" indent="-181243"/>
            <a:r>
              <a:rPr lang="en-US" sz="1300" dirty="0"/>
              <a:t>It includes questions to help identify barriers to housing stability.</a:t>
            </a:r>
          </a:p>
          <a:p>
            <a:pPr marL="181243" indent="-181243"/>
            <a:r>
              <a:rPr lang="en-US" sz="1300" dirty="0"/>
              <a:t>And, it screens for other household needs in order to make referrals for other services.</a:t>
            </a:r>
          </a:p>
          <a:p>
            <a:pPr>
              <a:buNone/>
            </a:pPr>
            <a:endParaRPr lang="en-US" sz="1300" dirty="0"/>
          </a:p>
          <a:p>
            <a:pPr>
              <a:buNone/>
            </a:pPr>
            <a:r>
              <a:rPr lang="en-US" sz="1300" dirty="0"/>
              <a:t>We’ve suggested that some parts of the Housing Assessment are optional, while others are required.  And as always, a client can refuse to answer some or all of the questions.</a:t>
            </a:r>
          </a:p>
          <a:p>
            <a:pPr>
              <a:buNone/>
            </a:pPr>
            <a:endParaRPr lang="en-US" sz="1300" dirty="0"/>
          </a:p>
          <a:p>
            <a:pPr defTabSz="966630">
              <a:buNone/>
              <a:defRPr/>
            </a:pPr>
            <a:r>
              <a:rPr lang="en-US" sz="1300" dirty="0"/>
              <a:t>The role of the housing assessment is to screen for eligibility and help make a decision about which housing program a household is referred to – will program A, B or C provide the right level of assistance?  </a:t>
            </a:r>
          </a:p>
          <a:p>
            <a:pPr>
              <a:buNone/>
            </a:pPr>
            <a:endParaRPr lang="en-US" sz="1300" dirty="0"/>
          </a:p>
          <a:p>
            <a:pPr>
              <a:buNone/>
            </a:pPr>
            <a:r>
              <a:rPr lang="en-US" sz="1300" dirty="0"/>
              <a:t>Because the assessment is a key step in accessing housing resources, we’ve suggested that people be offered the chance to complete the assessment as soon as they want, but we also know there are real constraints on our staffing across the State.  For that reason, we’ve set a goal of one week for the assessment.</a:t>
            </a:r>
          </a:p>
        </p:txBody>
      </p:sp>
    </p:spTree>
    <p:extLst>
      <p:ext uri="{BB962C8B-B14F-4D97-AF65-F5344CB8AC3E}">
        <p14:creationId xmlns:p14="http://schemas.microsoft.com/office/powerpoint/2010/main" val="2575660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*RENEE*</a:t>
            </a:r>
          </a:p>
          <a:p>
            <a:pPr>
              <a:buNone/>
            </a:pPr>
            <a:endParaRPr lang="en-US" sz="1300" b="1" dirty="0"/>
          </a:p>
          <a:p>
            <a:pPr>
              <a:buNone/>
            </a:pPr>
            <a:r>
              <a:rPr lang="en-US" sz="1300" dirty="0"/>
              <a:t>We aren’t going to walk through every section of the assessment.  Instead, we want to highlight some parts.  </a:t>
            </a:r>
          </a:p>
          <a:p>
            <a:pPr>
              <a:buNone/>
            </a:pPr>
            <a:endParaRPr lang="en-US" sz="1300" dirty="0"/>
          </a:p>
          <a:p>
            <a:pPr>
              <a:buNone/>
            </a:pPr>
            <a:r>
              <a:rPr lang="en-US" sz="1300" dirty="0"/>
              <a:t>The assessment is intended to be completed through an interview with a trained assessor.  </a:t>
            </a:r>
          </a:p>
          <a:p>
            <a:pPr>
              <a:buNone/>
            </a:pPr>
            <a:endParaRPr lang="en-US" sz="1300" dirty="0"/>
          </a:p>
          <a:p>
            <a:pPr>
              <a:buNone/>
            </a:pPr>
            <a:r>
              <a:rPr lang="en-US" sz="1300" dirty="0"/>
              <a:t>The form includes instructions for the assessor, and guiding questions.  </a:t>
            </a:r>
          </a:p>
          <a:p>
            <a:pPr>
              <a:buNone/>
            </a:pPr>
            <a:endParaRPr lang="en-US" sz="1300" dirty="0"/>
          </a:p>
          <a:p>
            <a:pPr>
              <a:buNone/>
            </a:pPr>
            <a:r>
              <a:rPr lang="en-US" sz="1300" dirty="0"/>
              <a:t>Some people may directly input the assessment into HMIS, but it’s expected that many will first record answers on paper. The form includes space to record responses and make notes.</a:t>
            </a:r>
          </a:p>
          <a:p>
            <a:pPr>
              <a:buNone/>
            </a:pPr>
            <a:endParaRPr lang="en-US" sz="1300" dirty="0"/>
          </a:p>
          <a:p>
            <a:pPr>
              <a:buNone/>
            </a:pPr>
            <a:r>
              <a:rPr lang="en-US" sz="1300" dirty="0"/>
              <a:t>You can also see that HMIS data elements are marked – Once that information is collected through the Assessment, it would only need to be updated later as household circumstances change.</a:t>
            </a:r>
          </a:p>
          <a:p>
            <a:pPr>
              <a:buNone/>
            </a:pPr>
            <a:endParaRPr lang="en-US" sz="1300" dirty="0"/>
          </a:p>
          <a:p>
            <a:pPr>
              <a:buNone/>
            </a:pPr>
            <a:r>
              <a:rPr lang="en-US" sz="1300" dirty="0"/>
              <a:t>The Assessment also notes which questions are being asked simply to make a service referral – for example medical care or insurance, employment supports, or connection to a homeless education liaison.</a:t>
            </a:r>
          </a:p>
        </p:txBody>
      </p:sp>
    </p:spTree>
    <p:extLst>
      <p:ext uri="{BB962C8B-B14F-4D97-AF65-F5344CB8AC3E}">
        <p14:creationId xmlns:p14="http://schemas.microsoft.com/office/powerpoint/2010/main" val="2545529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*RENEE*</a:t>
            </a:r>
          </a:p>
          <a:p>
            <a:pPr>
              <a:buNone/>
            </a:pPr>
            <a:endParaRPr lang="en-US" sz="1300" b="1" dirty="0"/>
          </a:p>
          <a:p>
            <a:pPr>
              <a:buNone/>
            </a:pPr>
            <a:r>
              <a:rPr lang="en-US" sz="1300" dirty="0"/>
              <a:t>Complex service needs section looks at frequent use of other systems by household members, and combines this information with current circumstances and the length of homelessness over a lifetime.  </a:t>
            </a:r>
          </a:p>
          <a:p>
            <a:pPr>
              <a:buNone/>
            </a:pPr>
            <a:endParaRPr lang="en-US" sz="1300" dirty="0"/>
          </a:p>
          <a:p>
            <a:pPr>
              <a:buNone/>
            </a:pPr>
            <a:r>
              <a:rPr lang="en-US" sz="1300" dirty="0"/>
              <a:t>This information is combined to calculate a complex service needs score which is used when housing resources are prioritized through the Master List.  </a:t>
            </a:r>
          </a:p>
          <a:p>
            <a:pPr>
              <a:buNone/>
            </a:pPr>
            <a:endParaRPr lang="en-US" sz="1300" dirty="0"/>
          </a:p>
          <a:p>
            <a:pPr>
              <a:buNone/>
            </a:pPr>
            <a:r>
              <a:rPr lang="en-US" sz="1300" dirty="0"/>
              <a:t>This section and the information collected to determine the complex service needs score or points was previously approved by the Coalition last year as part of the policy on prioritization for permanent supportive housing.</a:t>
            </a:r>
          </a:p>
          <a:p>
            <a:pPr>
              <a:buNone/>
            </a:pPr>
            <a:endParaRPr lang="en-US" sz="1300" dirty="0"/>
          </a:p>
        </p:txBody>
      </p:sp>
    </p:spTree>
    <p:extLst>
      <p:ext uri="{BB962C8B-B14F-4D97-AF65-F5344CB8AC3E}">
        <p14:creationId xmlns:p14="http://schemas.microsoft.com/office/powerpoint/2010/main" val="350683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defTabSz="966630">
              <a:buNone/>
              <a:defRPr/>
            </a:pPr>
            <a:r>
              <a:rPr lang="en-US" sz="1300" b="1" dirty="0"/>
              <a:t>**SARAH**</a:t>
            </a:r>
          </a:p>
          <a:p>
            <a:pPr>
              <a:buNone/>
            </a:pPr>
            <a:r>
              <a:rPr lang="en-US" sz="1300" dirty="0"/>
              <a:t>Walkthrough the Agenda</a:t>
            </a:r>
          </a:p>
          <a:p>
            <a:endParaRPr lang="en-US" sz="1300" dirty="0"/>
          </a:p>
          <a:p>
            <a:pPr>
              <a:buNone/>
            </a:pPr>
            <a:r>
              <a:rPr lang="en-US" sz="1300" dirty="0"/>
              <a:t>Goals of Webinar: </a:t>
            </a:r>
          </a:p>
          <a:p>
            <a:endParaRPr lang="en-US" sz="1300" dirty="0"/>
          </a:p>
          <a:p>
            <a:pPr marL="241657" indent="-241657">
              <a:buAutoNum type="arabicParenR"/>
            </a:pPr>
            <a:r>
              <a:rPr lang="en-US" sz="1300" dirty="0"/>
              <a:t>No matter what your understanding of CE at the start, you will know what is happening in the VCEH regarding CE</a:t>
            </a:r>
          </a:p>
          <a:p>
            <a:pPr marL="241657" indent="-241657">
              <a:buAutoNum type="arabicParenR"/>
            </a:pPr>
            <a:endParaRPr lang="en-US" sz="1300" dirty="0"/>
          </a:p>
          <a:p>
            <a:pPr>
              <a:buNone/>
            </a:pPr>
            <a:r>
              <a:rPr lang="en-US" sz="1300" dirty="0"/>
              <a:t>2) Share information so that the VCEH CE Committee can get feedback on the policies and procedures preliminary draft</a:t>
            </a:r>
            <a:endParaRPr sz="1300" dirty="0"/>
          </a:p>
        </p:txBody>
      </p:sp>
    </p:spTree>
    <p:extLst>
      <p:ext uri="{BB962C8B-B14F-4D97-AF65-F5344CB8AC3E}">
        <p14:creationId xmlns:p14="http://schemas.microsoft.com/office/powerpoint/2010/main" val="65479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*RENEE*</a:t>
            </a:r>
          </a:p>
          <a:p>
            <a:pPr>
              <a:buNone/>
            </a:pPr>
            <a:endParaRPr lang="en-US" sz="1300" b="1" dirty="0"/>
          </a:p>
          <a:p>
            <a:pPr>
              <a:buNone/>
            </a:pPr>
            <a:r>
              <a:rPr lang="en-US" sz="1300" dirty="0"/>
              <a:t>One goal of the coordinated entry committee has been to match clients to the right level of homeless housing assistance.  Does this client need short, medium or long-term help?   </a:t>
            </a:r>
          </a:p>
          <a:p>
            <a:pPr>
              <a:buNone/>
            </a:pPr>
            <a:endParaRPr lang="en-US" sz="1300" dirty="0"/>
          </a:p>
          <a:p>
            <a:pPr>
              <a:buNone/>
            </a:pPr>
            <a:r>
              <a:rPr lang="en-US" sz="1300" dirty="0"/>
              <a:t>This section of the housing assessment uses a few measures of income, opportunity and situation to identify whether a household is best matched for one-time or few months of assistance with a  connection to mainstream support services, a rental subsidy with services that lasts from a few months up to 2 years, or a long-term voucher combined with long-term support services.</a:t>
            </a:r>
          </a:p>
          <a:p>
            <a:pPr>
              <a:buNone/>
            </a:pPr>
            <a:endParaRPr lang="en-US" sz="1300" dirty="0"/>
          </a:p>
          <a:p>
            <a:pPr>
              <a:buNone/>
            </a:pPr>
            <a:endParaRPr lang="en-US" sz="1300" dirty="0"/>
          </a:p>
          <a:p>
            <a:pPr>
              <a:buNone/>
            </a:pPr>
            <a:endParaRPr lang="en-US" sz="1300" dirty="0"/>
          </a:p>
          <a:p>
            <a:pPr>
              <a:buNone/>
            </a:pPr>
            <a:endParaRPr lang="en-US" sz="1300" b="1" dirty="0"/>
          </a:p>
        </p:txBody>
      </p:sp>
    </p:spTree>
    <p:extLst>
      <p:ext uri="{BB962C8B-B14F-4D97-AF65-F5344CB8AC3E}">
        <p14:creationId xmlns:p14="http://schemas.microsoft.com/office/powerpoint/2010/main" val="307559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**BROOKE**</a:t>
            </a:r>
          </a:p>
          <a:p>
            <a:pPr>
              <a:buNone/>
            </a:pPr>
            <a:endParaRPr lang="en-US" sz="1300" dirty="0"/>
          </a:p>
          <a:p>
            <a:pPr>
              <a:buNone/>
            </a:pPr>
            <a:r>
              <a:rPr lang="en-US" sz="1300" dirty="0"/>
              <a:t>Once an assessment is completed, a household is placed on a local Master List.  This is a community-wide list of all households that have been identified as currently homeless and seeking housing help. </a:t>
            </a:r>
          </a:p>
          <a:p>
            <a:pPr>
              <a:buNone/>
            </a:pPr>
            <a:endParaRPr lang="en-US" sz="1300" dirty="0"/>
          </a:p>
          <a:p>
            <a:pPr>
              <a:buNone/>
            </a:pPr>
            <a:r>
              <a:rPr lang="en-US" sz="1300" dirty="0"/>
              <a:t>When Rapid Re-housing and Permanent Supportive Housing programs have openings, they will enroll individuals and families from the Master List.</a:t>
            </a:r>
          </a:p>
          <a:p>
            <a:pPr>
              <a:buNone/>
            </a:pPr>
            <a:endParaRPr lang="en-US" sz="1300" dirty="0"/>
          </a:p>
          <a:p>
            <a:pPr>
              <a:buNone/>
            </a:pPr>
            <a:r>
              <a:rPr lang="en-US" sz="1300" dirty="0"/>
              <a:t>At this point, you may have realized that we haven’t been talking about homelessness prevention or transitional housing designated for homeless households.  This resources will be come part of the Coordinated Entry process next year, but the draft policies and procedures don’t yet incorporate prevention. </a:t>
            </a:r>
          </a:p>
          <a:p>
            <a:pPr>
              <a:buNone/>
            </a:pPr>
            <a:endParaRPr lang="en-US" sz="1300" dirty="0"/>
          </a:p>
          <a:p>
            <a:pPr>
              <a:buNone/>
            </a:pPr>
            <a:r>
              <a:rPr lang="en-US" sz="1300" dirty="0"/>
              <a:t>Also, one of the areas we want feedback is naming the list – “master list” is descriptive, but perhaps others have a better suggestion.</a:t>
            </a:r>
            <a:endParaRPr sz="1300" dirty="0"/>
          </a:p>
        </p:txBody>
      </p:sp>
    </p:spTree>
    <p:extLst>
      <p:ext uri="{BB962C8B-B14F-4D97-AF65-F5344CB8AC3E}">
        <p14:creationId xmlns:p14="http://schemas.microsoft.com/office/powerpoint/2010/main" val="3835138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defTabSz="966630">
              <a:buNone/>
              <a:defRPr/>
            </a:pPr>
            <a:r>
              <a:rPr lang="en-US" sz="1300" b="1" dirty="0"/>
              <a:t>**BROOKE**</a:t>
            </a:r>
          </a:p>
          <a:p>
            <a:pPr defTabSz="966630">
              <a:buNone/>
              <a:defRPr/>
            </a:pPr>
            <a:endParaRPr lang="en-US" sz="1300" dirty="0"/>
          </a:p>
          <a:p>
            <a:pPr defTabSz="966630">
              <a:buNone/>
              <a:defRPr/>
            </a:pPr>
            <a:r>
              <a:rPr lang="en-US" sz="1300" dirty="0"/>
              <a:t>Each </a:t>
            </a:r>
            <a:r>
              <a:rPr lang="en-US" sz="1300" dirty="0" err="1"/>
              <a:t>CoC</a:t>
            </a:r>
            <a:r>
              <a:rPr lang="en-US" sz="1300" dirty="0"/>
              <a:t> will have their own Master List.  Only Lead Agencies and Assessment Partners can place households onto the list, and the goal is to complete this process within three days of a completed assessment.</a:t>
            </a:r>
          </a:p>
          <a:p>
            <a:pPr defTabSz="966630">
              <a:buNone/>
              <a:defRPr/>
            </a:pPr>
            <a:endParaRPr lang="en-US" sz="1300" dirty="0"/>
          </a:p>
          <a:p>
            <a:pPr defTabSz="966630">
              <a:buNone/>
              <a:defRPr/>
            </a:pPr>
            <a:r>
              <a:rPr lang="en-US" sz="1300" dirty="0"/>
              <a:t>Those agencies using HMIS will “refer” a household to the Master List.  </a:t>
            </a:r>
            <a:r>
              <a:rPr lang="en-US" sz="1300" dirty="0" err="1"/>
              <a:t>Servicepoint</a:t>
            </a:r>
            <a:r>
              <a:rPr lang="en-US" sz="1300" dirty="0"/>
              <a:t> can generate an excel list, and other households can be added to the list manually. </a:t>
            </a:r>
          </a:p>
          <a:p>
            <a:pPr defTabSz="966630">
              <a:buNone/>
              <a:defRPr/>
            </a:pPr>
            <a:endParaRPr lang="en-US" sz="1300" dirty="0"/>
          </a:p>
          <a:p>
            <a:pPr defTabSz="966630">
              <a:buNone/>
              <a:defRPr/>
            </a:pPr>
            <a:r>
              <a:rPr lang="en-US" sz="1300" dirty="0"/>
              <a:t>The Master List can use unique IDs in place of names.</a:t>
            </a:r>
          </a:p>
          <a:p>
            <a:pPr defTabSz="966630">
              <a:buNone/>
              <a:defRPr/>
            </a:pPr>
            <a:endParaRPr lang="en-US" sz="1300" dirty="0"/>
          </a:p>
          <a:p>
            <a:pPr defTabSz="966630">
              <a:buNone/>
              <a:defRPr/>
            </a:pPr>
            <a:r>
              <a:rPr lang="en-US" sz="1300" dirty="0"/>
              <a:t>It’s important that Coordinated Entry Partners review the list at least monthly to keep the list current.  Only agencies that are part of the Local Coordinated Entry Partnership (and have signed the Partnership Agreement) should review the list.  And all clients on the Master List must have signed a release of information form.</a:t>
            </a:r>
          </a:p>
          <a:p>
            <a:pPr lvl="0">
              <a:buNone/>
            </a:pPr>
            <a:endParaRPr lang="en-US" sz="1300" dirty="0"/>
          </a:p>
          <a:p>
            <a:pPr defTabSz="966630">
              <a:buNone/>
              <a:defRPr/>
            </a:pPr>
            <a:r>
              <a:rPr lang="en-US" sz="1300" dirty="0">
                <a:latin typeface="Calibri" panose="020F0502020204030204" pitchFamily="34" charset="0"/>
              </a:rPr>
              <a:t>Partners share accountability to refer and enroll households from the List into housing projects according to the prioritization policy.</a:t>
            </a:r>
          </a:p>
          <a:p>
            <a:pPr>
              <a:buNone/>
            </a:pPr>
            <a:endParaRPr sz="1300" dirty="0"/>
          </a:p>
        </p:txBody>
      </p:sp>
    </p:spTree>
    <p:extLst>
      <p:ext uri="{BB962C8B-B14F-4D97-AF65-F5344CB8AC3E}">
        <p14:creationId xmlns:p14="http://schemas.microsoft.com/office/powerpoint/2010/main" val="2628237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**SARAH**</a:t>
            </a:r>
          </a:p>
          <a:p>
            <a:pPr>
              <a:buNone/>
            </a:pPr>
            <a:endParaRPr lang="en-US" sz="1300" b="1" dirty="0"/>
          </a:p>
          <a:p>
            <a:pPr>
              <a:buNone/>
            </a:pPr>
            <a:r>
              <a:rPr lang="en-US" sz="1300" dirty="0"/>
              <a:t>Households on the Master List are sorted according to the order on the slide.  </a:t>
            </a:r>
          </a:p>
          <a:p>
            <a:pPr>
              <a:buNone/>
            </a:pPr>
            <a:r>
              <a:rPr lang="en-US" sz="1300" dirty="0"/>
              <a:t>This order of priority was developed and approved last year by the Coalition as part of the permanent supportive housing policy.  It follows federal guidance prioritization for Permanent Supportive Housing.</a:t>
            </a:r>
          </a:p>
          <a:p>
            <a:pPr>
              <a:buNone/>
            </a:pPr>
            <a:endParaRPr lang="en-US" sz="1300" dirty="0"/>
          </a:p>
          <a:p>
            <a:pPr>
              <a:buNone/>
            </a:pPr>
            <a:r>
              <a:rPr lang="en-US" sz="1300" dirty="0"/>
              <a:t>You can see how the complex service needs information from the housing assessment used here.</a:t>
            </a:r>
          </a:p>
          <a:p>
            <a:pPr>
              <a:buNone/>
            </a:pPr>
            <a:endParaRPr lang="en-US" sz="1300" dirty="0"/>
          </a:p>
          <a:p>
            <a:pPr>
              <a:buNone/>
            </a:pPr>
            <a:r>
              <a:rPr lang="en-US" sz="1300" dirty="0"/>
              <a:t>You can also see that those households experiencing chronic homelessness are near the top of the list.  Let’s reminder ourselves how chronic homelessness is defined.</a:t>
            </a:r>
          </a:p>
          <a:p>
            <a:pPr>
              <a:buNone/>
            </a:pPr>
            <a:endParaRPr lang="en-US" sz="1300" dirty="0"/>
          </a:p>
        </p:txBody>
      </p:sp>
    </p:spTree>
    <p:extLst>
      <p:ext uri="{BB962C8B-B14F-4D97-AF65-F5344CB8AC3E}">
        <p14:creationId xmlns:p14="http://schemas.microsoft.com/office/powerpoint/2010/main" val="1374918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**SARAH**</a:t>
            </a:r>
          </a:p>
          <a:p>
            <a:pPr>
              <a:buNone/>
            </a:pPr>
            <a:endParaRPr lang="en-US" sz="1300" b="1" dirty="0"/>
          </a:p>
          <a:p>
            <a:pPr>
              <a:buNone/>
            </a:pPr>
            <a:r>
              <a:rPr lang="en-US" sz="1300" dirty="0"/>
              <a:t>To meet the definition, an individual or the head of a household must have a long-term disability </a:t>
            </a:r>
          </a:p>
          <a:p>
            <a:pPr>
              <a:buNone/>
            </a:pPr>
            <a:endParaRPr lang="en-US" sz="1300" dirty="0"/>
          </a:p>
          <a:p>
            <a:pPr>
              <a:buNone/>
            </a:pPr>
            <a:r>
              <a:rPr lang="en-US" sz="1300" dirty="0"/>
              <a:t>And be literally homeless – (for example, camping outside, in an emergency shelter, a publicly-funded motel stay, and so on)</a:t>
            </a:r>
          </a:p>
          <a:p>
            <a:pPr>
              <a:buNone/>
            </a:pPr>
            <a:endParaRPr lang="en-US" sz="1300" dirty="0"/>
          </a:p>
          <a:p>
            <a:pPr>
              <a:buNone/>
            </a:pPr>
            <a:r>
              <a:rPr lang="en-US" sz="1300" dirty="0"/>
              <a:t>Finally, they need to have been continuously homeless for the past 12 months or more.  Or, if they could have had at least 4 episodes of homelessness in the past 3 years that add up to 12 months of total time homeless.</a:t>
            </a:r>
          </a:p>
          <a:p>
            <a:pPr>
              <a:buNone/>
            </a:pPr>
            <a:endParaRPr lang="en-US" sz="1300" b="1" dirty="0"/>
          </a:p>
          <a:p>
            <a:pPr>
              <a:buNone/>
            </a:pPr>
            <a:endParaRPr lang="en-US" sz="1300" b="1" dirty="0"/>
          </a:p>
          <a:p>
            <a:pPr>
              <a:buNone/>
            </a:pPr>
            <a:endParaRPr lang="en-US" sz="1300" b="1" dirty="0"/>
          </a:p>
        </p:txBody>
      </p:sp>
    </p:spTree>
    <p:extLst>
      <p:ext uri="{BB962C8B-B14F-4D97-AF65-F5344CB8AC3E}">
        <p14:creationId xmlns:p14="http://schemas.microsoft.com/office/powerpoint/2010/main" val="4284867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**SARAH**</a:t>
            </a:r>
          </a:p>
          <a:p>
            <a:pPr>
              <a:buNone/>
            </a:pPr>
            <a:endParaRPr lang="en-US" sz="1300" b="1" dirty="0"/>
          </a:p>
          <a:p>
            <a:pPr>
              <a:buNone/>
            </a:pPr>
            <a:r>
              <a:rPr lang="en-US" sz="1300" dirty="0"/>
              <a:t>With that reminder, here’s the order of priority, one more time.  You can see that tier 2 has an added layer of making sure that those households that almost (but not quite) meet the definition of chronic homelessness are still near the top.  That’s folks in group 2.a.i.</a:t>
            </a:r>
          </a:p>
          <a:p>
            <a:pPr>
              <a:buNone/>
            </a:pPr>
            <a:endParaRPr lang="en-US" sz="1300" dirty="0"/>
          </a:p>
        </p:txBody>
      </p:sp>
    </p:spTree>
    <p:extLst>
      <p:ext uri="{BB962C8B-B14F-4D97-AF65-F5344CB8AC3E}">
        <p14:creationId xmlns:p14="http://schemas.microsoft.com/office/powerpoint/2010/main" val="4154156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**dawn**</a:t>
            </a:r>
          </a:p>
          <a:p>
            <a:pPr>
              <a:buNone/>
            </a:pPr>
            <a:endParaRPr lang="en-US" sz="1300" b="1" dirty="0"/>
          </a:p>
          <a:p>
            <a:pPr>
              <a:buNone/>
            </a:pPr>
            <a:r>
              <a:rPr lang="en-US" sz="1300" dirty="0"/>
              <a:t>These programs are required to enroll households through the coordinated entry process.  </a:t>
            </a:r>
          </a:p>
          <a:p>
            <a:pPr>
              <a:buNone/>
            </a:pPr>
            <a:endParaRPr lang="en-US" sz="1300" dirty="0"/>
          </a:p>
          <a:p>
            <a:pPr>
              <a:buNone/>
            </a:pPr>
            <a:r>
              <a:rPr lang="en-US" sz="1300" dirty="0"/>
              <a:t>Referrals can happen at regularly scheduled monthly or bi-weekly meetings.</a:t>
            </a:r>
          </a:p>
          <a:p>
            <a:pPr>
              <a:buNone/>
            </a:pPr>
            <a:r>
              <a:rPr lang="en-US" sz="1300" dirty="0"/>
              <a:t>But households should be referred to programs and enroll in between meetings when there program openings.  Don’t wait for a meeting.</a:t>
            </a:r>
          </a:p>
          <a:p>
            <a:pPr>
              <a:buNone/>
            </a:pPr>
            <a:endParaRPr lang="en-US" sz="1300" dirty="0"/>
          </a:p>
          <a:p>
            <a:pPr>
              <a:buNone/>
            </a:pPr>
            <a:r>
              <a:rPr lang="en-US" sz="1300" dirty="0"/>
              <a:t>Others housing programs are encouraged to use Coordinated Entry and the Master List process to enroll clients also.</a:t>
            </a:r>
            <a:endParaRPr sz="1300" dirty="0"/>
          </a:p>
        </p:txBody>
      </p:sp>
    </p:spTree>
    <p:extLst>
      <p:ext uri="{BB962C8B-B14F-4D97-AF65-F5344CB8AC3E}">
        <p14:creationId xmlns:p14="http://schemas.microsoft.com/office/powerpoint/2010/main" val="1255294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**dawn**</a:t>
            </a:r>
          </a:p>
          <a:p>
            <a:pPr>
              <a:buNone/>
            </a:pPr>
            <a:endParaRPr lang="en-US" sz="1300" b="1" dirty="0"/>
          </a:p>
          <a:p>
            <a:pPr>
              <a:buNone/>
            </a:pPr>
            <a:r>
              <a:rPr lang="en-US" sz="1300" dirty="0"/>
              <a:t>When there is an opening in a Shelter Plus Care program, that household at the top of the Master List is the first household referred for that opening.</a:t>
            </a:r>
          </a:p>
          <a:p>
            <a:pPr>
              <a:buNone/>
            </a:pPr>
            <a:endParaRPr lang="en-US" sz="1300" dirty="0"/>
          </a:p>
          <a:p>
            <a:pPr>
              <a:buNone/>
            </a:pPr>
            <a:r>
              <a:rPr lang="en-US" sz="1300" dirty="0"/>
              <a:t>Short-term Rapid Re-housing (less than 3 months of assistance) can be provided on a first-come, first-serve basis to households that screen in for a short-term Level of assistance.</a:t>
            </a:r>
          </a:p>
          <a:p>
            <a:pPr>
              <a:buNone/>
            </a:pPr>
            <a:endParaRPr lang="en-US" sz="1300" dirty="0"/>
          </a:p>
          <a:p>
            <a:pPr>
              <a:buNone/>
            </a:pPr>
            <a:r>
              <a:rPr lang="en-US" sz="1300" dirty="0"/>
              <a:t>Openings for Medium-term Rapid Re-housing, like a </a:t>
            </a:r>
            <a:r>
              <a:rPr lang="en-US" sz="1300" dirty="0" err="1"/>
              <a:t>CoC</a:t>
            </a:r>
            <a:r>
              <a:rPr lang="en-US" sz="1300" dirty="0"/>
              <a:t> RRH voucher, are offered based on both the order or priority and those that screen in for a medium-term level of assistance.  We’ll look at some examples in a moment.  </a:t>
            </a:r>
          </a:p>
          <a:p>
            <a:pPr>
              <a:buNone/>
            </a:pPr>
            <a:endParaRPr lang="en-US" sz="1300" dirty="0"/>
          </a:p>
          <a:p>
            <a:pPr>
              <a:buNone/>
            </a:pPr>
            <a:r>
              <a:rPr lang="en-US" sz="1300" dirty="0"/>
              <a:t>Individuals and families still need to meet the eligibility requirements for the program – for example, verified chronic homeless status, eligible for services, etc.  </a:t>
            </a:r>
          </a:p>
          <a:p>
            <a:pPr>
              <a:buNone/>
            </a:pPr>
            <a:endParaRPr lang="en-US" sz="1300" dirty="0"/>
          </a:p>
          <a:p>
            <a:pPr>
              <a:buNone/>
            </a:pPr>
            <a:r>
              <a:rPr lang="en-US" sz="1300" dirty="0"/>
              <a:t>If a client is not accepted into the program after being referred.  The Housing program will document the reason in </a:t>
            </a:r>
            <a:r>
              <a:rPr lang="en-US" sz="1300" dirty="0" err="1"/>
              <a:t>ServicePoint</a:t>
            </a:r>
            <a:r>
              <a:rPr lang="en-US" sz="1300" dirty="0"/>
              <a:t> and/or writing and share with the Partnership.  </a:t>
            </a:r>
          </a:p>
          <a:p>
            <a:pPr>
              <a:buNone/>
            </a:pPr>
            <a:endParaRPr lang="en-US" sz="1300" dirty="0"/>
          </a:p>
        </p:txBody>
      </p:sp>
    </p:spTree>
    <p:extLst>
      <p:ext uri="{BB962C8B-B14F-4D97-AF65-F5344CB8AC3E}">
        <p14:creationId xmlns:p14="http://schemas.microsoft.com/office/powerpoint/2010/main" val="114828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**dawn**</a:t>
            </a:r>
          </a:p>
          <a:p>
            <a:pPr>
              <a:buNone/>
            </a:pPr>
            <a:endParaRPr lang="en-US" sz="1300" b="1" dirty="0"/>
          </a:p>
          <a:p>
            <a:pPr>
              <a:buNone/>
            </a:pPr>
            <a:r>
              <a:rPr lang="en-US" sz="1300" dirty="0"/>
              <a:t>Remember that the housing assessment identifies households as a good match for short-term, medium-term or long-term assistance.  But what if a family wants to enroll in a medium-term Rapid Re-housing program but the Housing Assessment has screened the family in for long-term assistance?</a:t>
            </a:r>
          </a:p>
          <a:p>
            <a:pPr>
              <a:buNone/>
            </a:pPr>
            <a:endParaRPr lang="en-US" sz="1300" dirty="0"/>
          </a:p>
          <a:p>
            <a:pPr>
              <a:buNone/>
            </a:pPr>
            <a:r>
              <a:rPr lang="en-US" sz="1300" dirty="0"/>
              <a:t>We’ve recommended that higher needs households be able to access time-limited rental assistance, as long as they have a documented “housing sustainability plan”, and we’ve identified specifically what criteria needs to be a part of a housing sustainability plan.</a:t>
            </a:r>
          </a:p>
          <a:p>
            <a:pPr>
              <a:buNone/>
            </a:pPr>
            <a:endParaRPr lang="en-US" sz="1300" dirty="0"/>
          </a:p>
          <a:p>
            <a:pPr>
              <a:buNone/>
            </a:pPr>
            <a:r>
              <a:rPr lang="en-US" sz="1300" dirty="0"/>
              <a:t>While all households should have a housing stability plan, we’ve only recommended that households need this high level of documentation – that is, only those households who want to enroll in lower level of assistance than identified by the housing assessment.  </a:t>
            </a:r>
          </a:p>
        </p:txBody>
      </p:sp>
    </p:spTree>
    <p:extLst>
      <p:ext uri="{BB962C8B-B14F-4D97-AF65-F5344CB8AC3E}">
        <p14:creationId xmlns:p14="http://schemas.microsoft.com/office/powerpoint/2010/main" val="2389075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**dawn**</a:t>
            </a:r>
          </a:p>
          <a:p>
            <a:pPr defTabSz="966630">
              <a:buNone/>
            </a:pPr>
            <a:endParaRPr lang="en-US" sz="1300" dirty="0">
              <a:latin typeface="Calibri" panose="020F0502020204030204" pitchFamily="34" charset="0"/>
            </a:endParaRPr>
          </a:p>
          <a:p>
            <a:pPr defTabSz="966630">
              <a:buNone/>
            </a:pPr>
            <a:r>
              <a:rPr lang="en-US" sz="1300" dirty="0">
                <a:latin typeface="Calibri" panose="020F0502020204030204" pitchFamily="34" charset="0"/>
              </a:rPr>
              <a:t>Test Case 1: Agency A has one opening for Permanent Supportive Housing. Who would Agency A offer the opening to?</a:t>
            </a:r>
          </a:p>
          <a:p>
            <a:pPr defTabSz="966630">
              <a:buNone/>
            </a:pPr>
            <a:endParaRPr lang="en-US" sz="1300" dirty="0">
              <a:latin typeface="Calibri" panose="020F0502020204030204" pitchFamily="34" charset="0"/>
            </a:endParaRPr>
          </a:p>
          <a:p>
            <a:pPr defTabSz="966630">
              <a:buNone/>
            </a:pPr>
            <a:r>
              <a:rPr lang="en-US" sz="1300" dirty="0">
                <a:latin typeface="Calibri" panose="020F0502020204030204" pitchFamily="34" charset="0"/>
              </a:rPr>
              <a:t>RW – because RW meets the definition of chronically homeless and has the highest complex service needs score, so long as RW met the basic eligibility requirements for the project and chooses to participate.  The next opening would be offered to Doug, and so on.</a:t>
            </a:r>
          </a:p>
          <a:p>
            <a:pPr>
              <a:buNone/>
            </a:pPr>
            <a:endParaRPr lang="en-US" sz="1300" b="1" dirty="0"/>
          </a:p>
        </p:txBody>
      </p:sp>
    </p:spTree>
    <p:extLst>
      <p:ext uri="{BB962C8B-B14F-4D97-AF65-F5344CB8AC3E}">
        <p14:creationId xmlns:p14="http://schemas.microsoft.com/office/powerpoint/2010/main" val="144269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**SARAH**</a:t>
            </a:r>
          </a:p>
          <a:p>
            <a:endParaRPr lang="en-US" sz="1300" dirty="0"/>
          </a:p>
          <a:p>
            <a:pPr defTabSz="966630">
              <a:buNone/>
              <a:defRPr/>
            </a:pPr>
            <a:r>
              <a:rPr lang="en-US" sz="1300" dirty="0"/>
              <a:t>POLL: Please take this quick poll for us to take the temperature of where people are in their familiarity with Coordinated Entry. On a scale of 1-5, how familiar are you with what Coordinated Entry is and how it works? No judgement! (Leave 30 seconds for poll and briefly discuss results.) </a:t>
            </a:r>
          </a:p>
          <a:p>
            <a:pPr>
              <a:buNone/>
            </a:pPr>
            <a:endParaRPr lang="en-US" sz="1300" dirty="0"/>
          </a:p>
          <a:p>
            <a:pPr>
              <a:buNone/>
            </a:pPr>
            <a:r>
              <a:rPr lang="en-US" sz="1300" dirty="0"/>
              <a:t>Coordinated entry is about ensuring that access to homeless services in our communities is streamlined and that households experiencing or at-risk for homelessness are able to quickly access the assistance they need and for which they are eligible, without having to call or be turned away from multiple programs. </a:t>
            </a:r>
          </a:p>
          <a:p>
            <a:endParaRPr lang="en-US" sz="1300" dirty="0"/>
          </a:p>
          <a:p>
            <a:pPr>
              <a:buNone/>
            </a:pPr>
            <a:r>
              <a:rPr lang="en-US" sz="1300" dirty="0"/>
              <a:t>Goals</a:t>
            </a:r>
          </a:p>
          <a:p>
            <a:endParaRPr lang="en-US" sz="1300" dirty="0"/>
          </a:p>
          <a:p>
            <a:pPr>
              <a:buNone/>
            </a:pPr>
            <a:r>
              <a:rPr lang="en-US" sz="1300" dirty="0"/>
              <a:t>Some things you will hear us say over and over again about Coordinated Entry: Access, Assessment, Referrals</a:t>
            </a:r>
          </a:p>
        </p:txBody>
      </p:sp>
    </p:spTree>
    <p:extLst>
      <p:ext uri="{BB962C8B-B14F-4D97-AF65-F5344CB8AC3E}">
        <p14:creationId xmlns:p14="http://schemas.microsoft.com/office/powerpoint/2010/main" val="3511955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spcBef>
                <a:spcPts val="0"/>
              </a:spcBef>
              <a:spcAft>
                <a:spcPts val="0"/>
              </a:spcAft>
              <a:buNone/>
            </a:pPr>
            <a:r>
              <a:rPr lang="en-US" sz="1300" b="1" dirty="0"/>
              <a:t>**dawn**</a:t>
            </a:r>
          </a:p>
          <a:p>
            <a:pPr>
              <a:spcBef>
                <a:spcPts val="0"/>
              </a:spcBef>
              <a:spcAft>
                <a:spcPts val="0"/>
              </a:spcAft>
              <a:buNone/>
            </a:pPr>
            <a:endParaRPr lang="en-US" sz="1300" dirty="0">
              <a:latin typeface="Calibri" panose="020F0502020204030204" pitchFamily="34" charset="0"/>
            </a:endParaRPr>
          </a:p>
          <a:p>
            <a:pPr>
              <a:spcBef>
                <a:spcPts val="0"/>
              </a:spcBef>
              <a:spcAft>
                <a:spcPts val="0"/>
              </a:spcAft>
              <a:buNone/>
            </a:pPr>
            <a:r>
              <a:rPr lang="en-US" sz="1300" dirty="0">
                <a:latin typeface="Calibri" panose="020F0502020204030204" pitchFamily="34" charset="0"/>
              </a:rPr>
              <a:t>Test Case 2: </a:t>
            </a:r>
          </a:p>
          <a:p>
            <a:pPr>
              <a:spcBef>
                <a:spcPts val="0"/>
              </a:spcBef>
              <a:spcAft>
                <a:spcPts val="0"/>
              </a:spcAft>
              <a:buNone/>
            </a:pPr>
            <a:r>
              <a:rPr lang="en-US" sz="1300" dirty="0">
                <a:latin typeface="Calibri" panose="020F0502020204030204" pitchFamily="34" charset="0"/>
              </a:rPr>
              <a:t>Agency B has four openings in it’s Rapid Re-housing Project that offers 12 months of rental assistance. </a:t>
            </a:r>
          </a:p>
          <a:p>
            <a:pPr>
              <a:spcBef>
                <a:spcPts val="0"/>
              </a:spcBef>
              <a:spcAft>
                <a:spcPts val="0"/>
              </a:spcAft>
              <a:buNone/>
            </a:pPr>
            <a:r>
              <a:rPr lang="en-US" sz="1300" dirty="0">
                <a:latin typeface="Calibri" panose="020F0502020204030204" pitchFamily="34" charset="0"/>
              </a:rPr>
              <a:t>Would 12 months be considered short-term or medium-term?  (Medium-term)</a:t>
            </a:r>
          </a:p>
          <a:p>
            <a:pPr>
              <a:spcBef>
                <a:spcPts val="0"/>
              </a:spcBef>
              <a:spcAft>
                <a:spcPts val="0"/>
              </a:spcAft>
              <a:buNone/>
            </a:pPr>
            <a:endParaRPr lang="en-US" sz="1300" dirty="0">
              <a:latin typeface="Calibri" panose="020F0502020204030204" pitchFamily="34" charset="0"/>
            </a:endParaRPr>
          </a:p>
          <a:p>
            <a:pPr>
              <a:spcBef>
                <a:spcPts val="0"/>
              </a:spcBef>
              <a:spcAft>
                <a:spcPts val="0"/>
              </a:spcAft>
              <a:buNone/>
            </a:pPr>
            <a:r>
              <a:rPr lang="en-US" sz="1300" dirty="0">
                <a:latin typeface="Calibri" panose="020F0502020204030204" pitchFamily="34" charset="0"/>
              </a:rPr>
              <a:t>Who would Agency B offer the openings to?</a:t>
            </a:r>
          </a:p>
          <a:p>
            <a:pPr>
              <a:spcBef>
                <a:spcPts val="0"/>
              </a:spcBef>
              <a:spcAft>
                <a:spcPts val="0"/>
              </a:spcAft>
              <a:buNone/>
            </a:pPr>
            <a:r>
              <a:rPr lang="en-US" sz="1300" dirty="0">
                <a:latin typeface="Calibri" panose="020F0502020204030204" pitchFamily="34" charset="0"/>
              </a:rPr>
              <a:t>Emily, JD, Pete and Osnium612</a:t>
            </a:r>
          </a:p>
          <a:p>
            <a:pPr>
              <a:spcBef>
                <a:spcPts val="0"/>
              </a:spcBef>
              <a:spcAft>
                <a:spcPts val="0"/>
              </a:spcAft>
              <a:buNone/>
            </a:pPr>
            <a:endParaRPr lang="en-US" sz="1300" dirty="0">
              <a:latin typeface="Calibri" panose="020F0502020204030204" pitchFamily="34" charset="0"/>
            </a:endParaRPr>
          </a:p>
          <a:p>
            <a:pPr>
              <a:spcBef>
                <a:spcPts val="0"/>
              </a:spcBef>
              <a:spcAft>
                <a:spcPts val="0"/>
              </a:spcAft>
              <a:buNone/>
            </a:pPr>
            <a:r>
              <a:rPr lang="en-US" sz="1300" dirty="0">
                <a:latin typeface="Calibri" panose="020F0502020204030204" pitchFamily="34" charset="0"/>
              </a:rPr>
              <a:t>Although Emily has been identified as a good candidate for long-term housing assistance, she has met the documentation requirements for Housing Plan Sustainability.  JD, Pete and Osnium612 are the candidates next highest on the list that have been identified as candidates for medium-term assistance.</a:t>
            </a:r>
          </a:p>
          <a:p>
            <a:pPr>
              <a:spcBef>
                <a:spcPts val="0"/>
              </a:spcBef>
              <a:spcAft>
                <a:spcPts val="0"/>
              </a:spcAft>
              <a:buNone/>
            </a:pPr>
            <a:endParaRPr lang="en-US" sz="1300" dirty="0">
              <a:latin typeface="Calibri" panose="020F0502020204030204" pitchFamily="34" charset="0"/>
            </a:endParaRPr>
          </a:p>
          <a:p>
            <a:pPr>
              <a:spcBef>
                <a:spcPts val="0"/>
              </a:spcBef>
              <a:spcAft>
                <a:spcPts val="0"/>
              </a:spcAft>
              <a:buNone/>
            </a:pPr>
            <a:endParaRPr lang="en-US" sz="1300" dirty="0">
              <a:latin typeface="Calibri" panose="020F0502020204030204" pitchFamily="34" charset="0"/>
            </a:endParaRPr>
          </a:p>
          <a:p>
            <a:pPr>
              <a:spcBef>
                <a:spcPts val="0"/>
              </a:spcBef>
              <a:spcAft>
                <a:spcPts val="0"/>
              </a:spcAft>
              <a:buNone/>
            </a:pPr>
            <a:endParaRPr lang="en-US" sz="1300" dirty="0">
              <a:latin typeface="Calibri" panose="020F0502020204030204" pitchFamily="34" charset="0"/>
            </a:endParaRPr>
          </a:p>
          <a:p>
            <a:pPr>
              <a:spcBef>
                <a:spcPts val="0"/>
              </a:spcBef>
              <a:spcAft>
                <a:spcPts val="0"/>
              </a:spcAft>
              <a:buNone/>
            </a:pPr>
            <a:endParaRPr lang="en-US" sz="1300" dirty="0">
              <a:latin typeface="Calibri" panose="020F0502020204030204" pitchFamily="34" charset="0"/>
            </a:endParaRPr>
          </a:p>
          <a:p>
            <a:pPr>
              <a:spcBef>
                <a:spcPts val="0"/>
              </a:spcBef>
              <a:spcAft>
                <a:spcPts val="0"/>
              </a:spcAft>
              <a:buNone/>
            </a:pPr>
            <a:endParaRPr lang="en-US" sz="1300" dirty="0">
              <a:latin typeface="Calibri" panose="020F0502020204030204" pitchFamily="34" charset="0"/>
            </a:endParaRPr>
          </a:p>
          <a:p>
            <a:pPr>
              <a:spcBef>
                <a:spcPts val="0"/>
              </a:spcBef>
              <a:spcAft>
                <a:spcPts val="0"/>
              </a:spcAft>
              <a:buNone/>
            </a:pPr>
            <a:endParaRPr lang="en-US" sz="1300" dirty="0">
              <a:latin typeface="Calibri" panose="020F0502020204030204" pitchFamily="34" charset="0"/>
            </a:endParaRPr>
          </a:p>
          <a:p>
            <a:pPr>
              <a:spcBef>
                <a:spcPts val="0"/>
              </a:spcBef>
              <a:spcAft>
                <a:spcPts val="0"/>
              </a:spcAft>
              <a:buNone/>
            </a:pPr>
            <a:endParaRPr lang="en-US" sz="1300" b="1" dirty="0"/>
          </a:p>
        </p:txBody>
      </p:sp>
    </p:spTree>
    <p:extLst>
      <p:ext uri="{BB962C8B-B14F-4D97-AF65-F5344CB8AC3E}">
        <p14:creationId xmlns:p14="http://schemas.microsoft.com/office/powerpoint/2010/main" val="3150172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**dawn**</a:t>
            </a:r>
          </a:p>
          <a:p>
            <a:pPr>
              <a:spcBef>
                <a:spcPts val="634"/>
              </a:spcBef>
              <a:spcAft>
                <a:spcPts val="634"/>
              </a:spcAft>
              <a:buNone/>
            </a:pPr>
            <a:endParaRPr lang="en-US" sz="1300" dirty="0">
              <a:latin typeface="Calibri" panose="020F0502020204030204" pitchFamily="34" charset="0"/>
            </a:endParaRPr>
          </a:p>
          <a:p>
            <a:pPr>
              <a:spcBef>
                <a:spcPts val="634"/>
              </a:spcBef>
              <a:spcAft>
                <a:spcPts val="634"/>
              </a:spcAft>
              <a:buNone/>
            </a:pPr>
            <a:r>
              <a:rPr lang="en-US" sz="1300" dirty="0">
                <a:latin typeface="Calibri" panose="020F0502020204030204" pitchFamily="34" charset="0"/>
              </a:rPr>
              <a:t>Test Case 3: Agency C has funding to support four clients this month.  Providing short-term rental assistance is done on a first-come, first-serve basis.  </a:t>
            </a:r>
          </a:p>
          <a:p>
            <a:pPr>
              <a:spcBef>
                <a:spcPts val="634"/>
              </a:spcBef>
              <a:spcAft>
                <a:spcPts val="634"/>
              </a:spcAft>
              <a:buNone/>
            </a:pPr>
            <a:endParaRPr lang="en-US" sz="1300" dirty="0">
              <a:latin typeface="Calibri" panose="020F0502020204030204" pitchFamily="34" charset="0"/>
            </a:endParaRPr>
          </a:p>
          <a:p>
            <a:pPr>
              <a:spcBef>
                <a:spcPts val="634"/>
              </a:spcBef>
              <a:spcAft>
                <a:spcPts val="634"/>
              </a:spcAft>
              <a:buNone/>
            </a:pPr>
            <a:r>
              <a:rPr lang="en-US" sz="1300" dirty="0">
                <a:latin typeface="Calibri" panose="020F0502020204030204" pitchFamily="34" charset="0"/>
              </a:rPr>
              <a:t>Who would Agency C offer rental assistance to?</a:t>
            </a:r>
          </a:p>
          <a:p>
            <a:pPr>
              <a:spcBef>
                <a:spcPts val="634"/>
              </a:spcBef>
              <a:spcAft>
                <a:spcPts val="634"/>
              </a:spcAft>
              <a:buNone/>
            </a:pPr>
            <a:endParaRPr lang="en-US" sz="1300" dirty="0">
              <a:latin typeface="Calibri" panose="020F0502020204030204" pitchFamily="34" charset="0"/>
            </a:endParaRPr>
          </a:p>
          <a:p>
            <a:pPr>
              <a:spcBef>
                <a:spcPts val="634"/>
              </a:spcBef>
              <a:spcAft>
                <a:spcPts val="634"/>
              </a:spcAft>
              <a:buNone/>
            </a:pPr>
            <a:r>
              <a:rPr lang="en-US" sz="1300" dirty="0">
                <a:latin typeface="Calibri" panose="020F0502020204030204" pitchFamily="34" charset="0"/>
              </a:rPr>
              <a:t>Amos, JD, Deb, and Sarah</a:t>
            </a:r>
          </a:p>
          <a:p>
            <a:pPr>
              <a:spcBef>
                <a:spcPts val="634"/>
              </a:spcBef>
              <a:spcAft>
                <a:spcPts val="634"/>
              </a:spcAft>
              <a:buNone/>
            </a:pPr>
            <a:endParaRPr lang="en-US" sz="1300" dirty="0">
              <a:latin typeface="Calibri" panose="020F0502020204030204" pitchFamily="34" charset="0"/>
            </a:endParaRPr>
          </a:p>
          <a:p>
            <a:pPr>
              <a:spcBef>
                <a:spcPts val="634"/>
              </a:spcBef>
              <a:spcAft>
                <a:spcPts val="634"/>
              </a:spcAft>
              <a:buNone/>
            </a:pPr>
            <a:r>
              <a:rPr lang="en-US" sz="1300" dirty="0">
                <a:latin typeface="Calibri" panose="020F0502020204030204" pitchFamily="34" charset="0"/>
              </a:rPr>
              <a:t>Deb and Sarah have both been identified as good candidates for short-term assistance.  JD and Amos have been identified as good candidates for medium-term assistance, but have their Housing Sustainability Plans documented.</a:t>
            </a:r>
          </a:p>
          <a:p>
            <a:pPr>
              <a:spcBef>
                <a:spcPts val="634"/>
              </a:spcBef>
              <a:spcAft>
                <a:spcPts val="634"/>
              </a:spcAft>
              <a:buNone/>
            </a:pPr>
            <a:endParaRPr lang="en-US" sz="1300" dirty="0">
              <a:latin typeface="Calibri" panose="020F0502020204030204" pitchFamily="34" charset="0"/>
            </a:endParaRPr>
          </a:p>
          <a:p>
            <a:pPr>
              <a:spcBef>
                <a:spcPts val="634"/>
              </a:spcBef>
              <a:spcAft>
                <a:spcPts val="634"/>
              </a:spcAft>
              <a:buNone/>
            </a:pPr>
            <a:endParaRPr lang="en-US" sz="1300" dirty="0">
              <a:latin typeface="Calibri" panose="020F0502020204030204" pitchFamily="34" charset="0"/>
            </a:endParaRPr>
          </a:p>
          <a:p>
            <a:pPr>
              <a:spcBef>
                <a:spcPts val="634"/>
              </a:spcBef>
              <a:spcAft>
                <a:spcPts val="634"/>
              </a:spcAft>
              <a:buNone/>
            </a:pPr>
            <a:endParaRPr lang="en-US" sz="1300" dirty="0">
              <a:latin typeface="Calibri" panose="020F0502020204030204" pitchFamily="34" charset="0"/>
            </a:endParaRPr>
          </a:p>
          <a:p>
            <a:pPr>
              <a:spcBef>
                <a:spcPts val="634"/>
              </a:spcBef>
              <a:spcAft>
                <a:spcPts val="634"/>
              </a:spcAft>
              <a:buNone/>
            </a:pPr>
            <a:endParaRPr lang="en-US" sz="1300" dirty="0">
              <a:latin typeface="Calibri" panose="020F0502020204030204" pitchFamily="34" charset="0"/>
            </a:endParaRPr>
          </a:p>
          <a:p>
            <a:pPr>
              <a:spcBef>
                <a:spcPts val="634"/>
              </a:spcBef>
              <a:spcAft>
                <a:spcPts val="634"/>
              </a:spcAft>
              <a:buNone/>
            </a:pPr>
            <a:endParaRPr lang="en-US" sz="1300" dirty="0">
              <a:latin typeface="Calibri" panose="020F0502020204030204" pitchFamily="34" charset="0"/>
            </a:endParaRPr>
          </a:p>
          <a:p>
            <a:pPr>
              <a:spcBef>
                <a:spcPts val="634"/>
              </a:spcBef>
              <a:spcAft>
                <a:spcPts val="634"/>
              </a:spcAft>
              <a:buNone/>
            </a:pPr>
            <a:endParaRPr lang="en-US" sz="1300" dirty="0">
              <a:latin typeface="Calibri" panose="020F0502020204030204" pitchFamily="34" charset="0"/>
            </a:endParaRPr>
          </a:p>
          <a:p>
            <a:pPr>
              <a:spcBef>
                <a:spcPts val="634"/>
              </a:spcBef>
              <a:spcAft>
                <a:spcPts val="634"/>
              </a:spcAft>
              <a:buNone/>
            </a:pPr>
            <a:endParaRPr lang="en-US" sz="1300" dirty="0">
              <a:latin typeface="Calibri" panose="020F0502020204030204" pitchFamily="34" charset="0"/>
            </a:endParaRPr>
          </a:p>
          <a:p>
            <a:pPr>
              <a:buNone/>
            </a:pPr>
            <a:endParaRPr lang="en-US" sz="1300" b="1" dirty="0"/>
          </a:p>
        </p:txBody>
      </p:sp>
    </p:spTree>
    <p:extLst>
      <p:ext uri="{BB962C8B-B14F-4D97-AF65-F5344CB8AC3E}">
        <p14:creationId xmlns:p14="http://schemas.microsoft.com/office/powerpoint/2010/main" val="624161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defTabSz="955639">
              <a:buNone/>
            </a:pPr>
            <a:r>
              <a:rPr lang="en-US" sz="1300" b="1" dirty="0"/>
              <a:t>**dawn**</a:t>
            </a:r>
          </a:p>
          <a:p>
            <a:pPr>
              <a:buNone/>
            </a:pPr>
            <a:endParaRPr lang="en-US" sz="1300" b="1" dirty="0"/>
          </a:p>
          <a:p>
            <a:pPr>
              <a:buNone/>
            </a:pPr>
            <a:endParaRPr lang="en-US" sz="1300" b="1" dirty="0"/>
          </a:p>
          <a:p>
            <a:pPr>
              <a:buNone/>
            </a:pPr>
            <a:r>
              <a:rPr lang="en-US" sz="1300" dirty="0"/>
              <a:t>What if a client says “no” when they are offered the chance to enroll in a program?  </a:t>
            </a:r>
          </a:p>
          <a:p>
            <a:pPr>
              <a:buNone/>
            </a:pPr>
            <a:r>
              <a:rPr lang="en-US" sz="1300" dirty="0"/>
              <a:t>We’ve decided that client choice is paramount.  </a:t>
            </a:r>
          </a:p>
          <a:p>
            <a:pPr>
              <a:buNone/>
            </a:pPr>
            <a:r>
              <a:rPr lang="en-US" sz="1300" dirty="0"/>
              <a:t>If a client says “no”, they simply go back on the Master List until they are no longer homeless.</a:t>
            </a:r>
          </a:p>
          <a:p>
            <a:pPr>
              <a:buNone/>
            </a:pPr>
            <a:endParaRPr lang="en-US" sz="1300" b="1" dirty="0"/>
          </a:p>
          <a:p>
            <a:pPr>
              <a:buNone/>
            </a:pPr>
            <a:endParaRPr sz="1300" b="1" dirty="0"/>
          </a:p>
        </p:txBody>
      </p:sp>
    </p:spTree>
    <p:extLst>
      <p:ext uri="{BB962C8B-B14F-4D97-AF65-F5344CB8AC3E}">
        <p14:creationId xmlns:p14="http://schemas.microsoft.com/office/powerpoint/2010/main" val="1934251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**SARAH**</a:t>
            </a:r>
          </a:p>
          <a:p>
            <a:pPr>
              <a:buNone/>
            </a:pPr>
            <a:endParaRPr lang="en-US" sz="1300" dirty="0"/>
          </a:p>
          <a:p>
            <a:pPr>
              <a:buNone/>
            </a:pPr>
            <a:r>
              <a:rPr lang="en-US" sz="1300" dirty="0"/>
              <a:t>It’s fundamental to coordination that partners be ability to share information and data appropriately.</a:t>
            </a:r>
          </a:p>
          <a:p>
            <a:pPr>
              <a:buNone/>
            </a:pPr>
            <a:endParaRPr lang="en-US" sz="1300" dirty="0"/>
          </a:p>
          <a:p>
            <a:pPr>
              <a:buNone/>
            </a:pPr>
            <a:r>
              <a:rPr lang="en-US" sz="1300" dirty="0"/>
              <a:t>Why?</a:t>
            </a:r>
          </a:p>
          <a:p>
            <a:pPr>
              <a:buNone/>
            </a:pPr>
            <a:endParaRPr lang="en-US" sz="1300" dirty="0"/>
          </a:p>
          <a:p>
            <a:r>
              <a:rPr lang="en-US" sz="1300" dirty="0"/>
              <a:t>Reduce the amount of time spent clients spend answering basic questions</a:t>
            </a:r>
          </a:p>
          <a:p>
            <a:r>
              <a:rPr lang="en-US" sz="1300" dirty="0"/>
              <a:t>Reduce the amount of time someone spends telling their story to service providers</a:t>
            </a:r>
          </a:p>
          <a:p>
            <a:r>
              <a:rPr lang="en-US" sz="1300" dirty="0"/>
              <a:t>Faster access to services and housing help</a:t>
            </a:r>
          </a:p>
          <a:p>
            <a:r>
              <a:rPr lang="en-US" sz="1300" dirty="0"/>
              <a:t>Allows agencies to focus on meeting someone’s unique needs</a:t>
            </a:r>
          </a:p>
          <a:p>
            <a:r>
              <a:rPr lang="en-US" sz="1300" dirty="0"/>
              <a:t>Eliminate duplicate intake paperwork</a:t>
            </a:r>
          </a:p>
          <a:p>
            <a:r>
              <a:rPr lang="en-US" sz="1300" dirty="0"/>
              <a:t>Coordinate multiple services better</a:t>
            </a:r>
          </a:p>
          <a:p>
            <a:pPr>
              <a:buNone/>
            </a:pPr>
            <a:endParaRPr lang="en-US" sz="1300" dirty="0"/>
          </a:p>
          <a:p>
            <a:pPr>
              <a:buNone/>
            </a:pPr>
            <a:r>
              <a:rPr lang="en-US" sz="1300" dirty="0"/>
              <a:t>We have a variety of tools, policies and procedures to help us make sure we share information and data appropriately.  Even so, we will all need to remember to take a common sense approach that recognizes the dignity and privacy of every client.</a:t>
            </a:r>
          </a:p>
          <a:p>
            <a:pPr>
              <a:buNone/>
            </a:pPr>
            <a:endParaRPr lang="en-US" sz="1300" dirty="0"/>
          </a:p>
          <a:p>
            <a:pPr>
              <a:buNone/>
            </a:pPr>
            <a:endParaRPr sz="1300" b="1" dirty="0"/>
          </a:p>
        </p:txBody>
      </p:sp>
    </p:spTree>
    <p:extLst>
      <p:ext uri="{BB962C8B-B14F-4D97-AF65-F5344CB8AC3E}">
        <p14:creationId xmlns:p14="http://schemas.microsoft.com/office/powerpoint/2010/main" val="51301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a:buNone/>
            </a:pPr>
            <a:r>
              <a:rPr lang="en-US" b="1" dirty="0"/>
              <a:t>**RENEE**</a:t>
            </a:r>
          </a:p>
          <a:p>
            <a:pPr>
              <a:buNone/>
            </a:pPr>
            <a:endParaRPr lang="en-US" dirty="0"/>
          </a:p>
          <a:p>
            <a:pPr>
              <a:buNone/>
            </a:pPr>
            <a:r>
              <a:rPr lang="en-US" dirty="0"/>
              <a:t>We’ve developed strong principles and policies on confidentiality, and Coordinated Entry protocols that allow for the maximum client choice in how to participate, and what personal information can be shared with other agencies.</a:t>
            </a:r>
          </a:p>
          <a:p>
            <a:pPr>
              <a:buNone/>
            </a:pPr>
            <a:r>
              <a:rPr lang="en-US" dirty="0"/>
              <a:t> </a:t>
            </a:r>
          </a:p>
          <a:p>
            <a:pPr>
              <a:buNone/>
            </a:pPr>
            <a:r>
              <a:rPr lang="en-US" dirty="0"/>
              <a:t>With this client-centered approach to information sharing comes a lot of shared responsibility for making share that all partners are respecting client consent on including what information is shared, how it is shared (for example in HMIS or not), and who information is shared with.  </a:t>
            </a:r>
          </a:p>
          <a:p>
            <a:pPr>
              <a:buNone/>
            </a:pPr>
            <a:endParaRPr lang="en-US" dirty="0"/>
          </a:p>
          <a:p>
            <a:pPr>
              <a:buNone/>
            </a:pPr>
            <a:r>
              <a:rPr lang="en-US" dirty="0"/>
              <a:t>Sharing information is not “all or nothing” – a client could choose to participate and be added to the Master List, but without use of their name.</a:t>
            </a:r>
          </a:p>
          <a:p>
            <a:pPr>
              <a:buNone/>
            </a:pPr>
            <a:endParaRPr lang="en-US" dirty="0"/>
          </a:p>
          <a:p>
            <a:pPr>
              <a:buNone/>
            </a:pPr>
            <a:r>
              <a:rPr lang="en-US" dirty="0"/>
              <a:t>For those using HMIS, there is also annual security training required.</a:t>
            </a:r>
          </a:p>
          <a:p>
            <a:pPr>
              <a:buNone/>
            </a:pPr>
            <a:endParaRPr lang="en-US" dirty="0"/>
          </a:p>
        </p:txBody>
      </p:sp>
    </p:spTree>
    <p:extLst>
      <p:ext uri="{BB962C8B-B14F-4D97-AF65-F5344CB8AC3E}">
        <p14:creationId xmlns:p14="http://schemas.microsoft.com/office/powerpoint/2010/main" val="985605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defTabSz="955639">
              <a:buNone/>
            </a:pPr>
            <a:r>
              <a:rPr lang="en-US" sz="1300" b="1" dirty="0"/>
              <a:t>**RENEE**</a:t>
            </a:r>
          </a:p>
          <a:p>
            <a:pPr>
              <a:buNone/>
            </a:pPr>
            <a:endParaRPr lang="en-US" sz="1300" b="1" dirty="0"/>
          </a:p>
          <a:p>
            <a:pPr>
              <a:buNone/>
            </a:pPr>
            <a:endParaRPr lang="en-US" sz="1300" b="1" dirty="0"/>
          </a:p>
          <a:p>
            <a:pPr>
              <a:buNone/>
            </a:pPr>
            <a:r>
              <a:rPr lang="en-US" sz="1300" dirty="0"/>
              <a:t>The Referral Form includes a back page that provides “one-way”, “one-time” permission for the Referral Partner to share the form with the Lead Agency.  This release does not allow the Lead Agency to share client information with another partner, or to communicate in an ongoing way with the Referral Partner.</a:t>
            </a:r>
          </a:p>
        </p:txBody>
      </p:sp>
    </p:spTree>
    <p:extLst>
      <p:ext uri="{BB962C8B-B14F-4D97-AF65-F5344CB8AC3E}">
        <p14:creationId xmlns:p14="http://schemas.microsoft.com/office/powerpoint/2010/main" val="135942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defTabSz="955639">
              <a:buNone/>
            </a:pPr>
            <a:r>
              <a:rPr lang="en-US" sz="1300" b="1" dirty="0"/>
              <a:t>**RENEE**</a:t>
            </a:r>
          </a:p>
          <a:p>
            <a:pPr>
              <a:buNone/>
            </a:pPr>
            <a:endParaRPr lang="en-US" sz="1300" b="1" dirty="0"/>
          </a:p>
          <a:p>
            <a:pPr>
              <a:buNone/>
            </a:pPr>
            <a:endParaRPr lang="en-US" sz="1300" dirty="0"/>
          </a:p>
          <a:p>
            <a:pPr defTabSz="966630">
              <a:buNone/>
            </a:pPr>
            <a:r>
              <a:rPr lang="en-US" sz="1300" dirty="0"/>
              <a:t>Last year, the Coalition approved an Coordinated Entry Release of Information</a:t>
            </a:r>
          </a:p>
          <a:p>
            <a:pPr defTabSz="966630">
              <a:buNone/>
            </a:pPr>
            <a:endParaRPr lang="en-US" sz="1300" dirty="0"/>
          </a:p>
          <a:p>
            <a:pPr defTabSz="966630">
              <a:buNone/>
            </a:pPr>
            <a:r>
              <a:rPr lang="en-US" sz="1300" dirty="0"/>
              <a:t>This is an important tool for coordinated entry, that documents permission on which agencies have permission to communi9cate and disclose specific information in HMIS and/or through coordinated entry general.</a:t>
            </a:r>
          </a:p>
          <a:p>
            <a:pPr defTabSz="966630">
              <a:buNone/>
            </a:pPr>
            <a:endParaRPr lang="en-US" sz="1300" dirty="0"/>
          </a:p>
          <a:p>
            <a:pPr defTabSz="966630">
              <a:buNone/>
            </a:pPr>
            <a:r>
              <a:rPr lang="en-US" sz="1300" dirty="0"/>
              <a:t>There’s a tool on the Coalition’s website that staff can use to explain the release to clients.  </a:t>
            </a:r>
          </a:p>
          <a:p>
            <a:pPr defTabSz="966630">
              <a:buNone/>
            </a:pPr>
            <a:endParaRPr lang="en-US" sz="1300" dirty="0"/>
          </a:p>
          <a:p>
            <a:pPr defTabSz="966630">
              <a:buNone/>
            </a:pPr>
            <a:r>
              <a:rPr lang="en-US" sz="1300" dirty="0"/>
              <a:t>The release has an expiration data.  Having a current release is necessary for a household to be on the Master List.</a:t>
            </a:r>
          </a:p>
          <a:p>
            <a:pPr>
              <a:buNone/>
            </a:pPr>
            <a:endParaRPr lang="en-US" sz="1300" dirty="0"/>
          </a:p>
        </p:txBody>
      </p:sp>
    </p:spTree>
    <p:extLst>
      <p:ext uri="{BB962C8B-B14F-4D97-AF65-F5344CB8AC3E}">
        <p14:creationId xmlns:p14="http://schemas.microsoft.com/office/powerpoint/2010/main" val="568842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*KARA*</a:t>
            </a:r>
          </a:p>
          <a:p>
            <a:pPr>
              <a:buNone/>
            </a:pPr>
            <a:endParaRPr lang="en-US" sz="1300" b="1" dirty="0"/>
          </a:p>
          <a:p>
            <a:pPr>
              <a:buNone/>
            </a:pPr>
            <a:r>
              <a:rPr lang="en-US" sz="1300" dirty="0"/>
              <a:t>It’s really important that Coordinated Entry be implemented in a way that allows for victims fleeing domestic violence to access housing resources safely.</a:t>
            </a:r>
          </a:p>
          <a:p>
            <a:pPr>
              <a:buNone/>
            </a:pPr>
            <a:endParaRPr lang="en-US" sz="1300" dirty="0"/>
          </a:p>
          <a:p>
            <a:pPr>
              <a:buNone/>
            </a:pPr>
            <a:r>
              <a:rPr lang="en-US" sz="1300" dirty="0"/>
              <a:t>On the next few slides, we’ll explain options for how victim service providers and victims can participate safely in coordinated entry.  Victim service providers refer to those agencies whose primary purpose is to serve victims fleeing domestic or sexual violence.  This includes all of the member agencies in the VNADSV.</a:t>
            </a:r>
          </a:p>
          <a:p>
            <a:pPr>
              <a:buNone/>
            </a:pPr>
            <a:endParaRPr lang="en-US" sz="1300" dirty="0"/>
          </a:p>
          <a:p>
            <a:pPr>
              <a:buNone/>
            </a:pPr>
            <a:r>
              <a:rPr lang="en-US" sz="1300" dirty="0"/>
              <a:t>Meeting the needs of survivors requires all coordinated entry partners, not just domestic violence shelters, to be working together, so that no matter where a client presents for help, they can be served safely and quickly.</a:t>
            </a:r>
            <a:endParaRPr sz="1300" dirty="0"/>
          </a:p>
        </p:txBody>
      </p:sp>
    </p:spTree>
    <p:extLst>
      <p:ext uri="{BB962C8B-B14F-4D97-AF65-F5344CB8AC3E}">
        <p14:creationId xmlns:p14="http://schemas.microsoft.com/office/powerpoint/2010/main" val="917210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**KARA**</a:t>
            </a:r>
          </a:p>
          <a:p>
            <a:pPr>
              <a:buNone/>
            </a:pPr>
            <a:endParaRPr lang="en-US" sz="1300" b="1" dirty="0"/>
          </a:p>
          <a:p>
            <a:pPr>
              <a:buNone/>
            </a:pPr>
            <a:r>
              <a:rPr lang="en-US" sz="1300" dirty="0"/>
              <a:t>Here’s a few key points about safety and confidentiality.  Some of these points have been mentioned earlier.</a:t>
            </a:r>
          </a:p>
          <a:p>
            <a:pPr>
              <a:buNone/>
            </a:pPr>
            <a:endParaRPr lang="en-US" sz="1300" dirty="0"/>
          </a:p>
          <a:p>
            <a:pPr>
              <a:buNone/>
            </a:pPr>
            <a:r>
              <a:rPr lang="en-US" sz="1300" dirty="0"/>
              <a:t>All partners will be trained on safety planning and how to explain options to clients so they can make safe, informed, choices.</a:t>
            </a:r>
          </a:p>
          <a:p>
            <a:pPr>
              <a:buNone/>
            </a:pPr>
            <a:endParaRPr lang="en-US" sz="1300" dirty="0"/>
          </a:p>
          <a:p>
            <a:pPr>
              <a:buNone/>
            </a:pPr>
            <a:r>
              <a:rPr lang="en-US" sz="1300" dirty="0"/>
              <a:t>Victim Service providers are prevented from using </a:t>
            </a:r>
            <a:r>
              <a:rPr lang="en-US" sz="1300" dirty="0" err="1"/>
              <a:t>ServicePoint</a:t>
            </a:r>
            <a:r>
              <a:rPr lang="en-US" sz="1300" dirty="0"/>
              <a:t>.</a:t>
            </a:r>
          </a:p>
          <a:p>
            <a:pPr>
              <a:buNone/>
            </a:pPr>
            <a:endParaRPr lang="en-US" sz="1300" dirty="0"/>
          </a:p>
          <a:p>
            <a:pPr>
              <a:buNone/>
            </a:pPr>
            <a:r>
              <a:rPr lang="en-US" sz="1300" dirty="0"/>
              <a:t>Survivors can participate anonymously in the coordinated entry process by using a non-identifiable unique ID.</a:t>
            </a:r>
            <a:endParaRPr sz="1300" dirty="0"/>
          </a:p>
        </p:txBody>
      </p:sp>
    </p:spTree>
    <p:extLst>
      <p:ext uri="{BB962C8B-B14F-4D97-AF65-F5344CB8AC3E}">
        <p14:creationId xmlns:p14="http://schemas.microsoft.com/office/powerpoint/2010/main" val="4158553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**KARA**</a:t>
            </a:r>
          </a:p>
          <a:p>
            <a:pPr>
              <a:buNone/>
            </a:pPr>
            <a:endParaRPr lang="en-US" sz="1300" b="1" dirty="0"/>
          </a:p>
          <a:p>
            <a:pPr>
              <a:buNone/>
            </a:pPr>
            <a:r>
              <a:rPr lang="en-US" sz="1300" dirty="0"/>
              <a:t>At each step of the coordinated entry process – screening and assessment, the forms help to screen clients and offer the opportunity to refer the client first to the local domestic violence shelter for help.</a:t>
            </a:r>
            <a:endParaRPr sz="1300" dirty="0"/>
          </a:p>
        </p:txBody>
      </p:sp>
    </p:spTree>
    <p:extLst>
      <p:ext uri="{BB962C8B-B14F-4D97-AF65-F5344CB8AC3E}">
        <p14:creationId xmlns:p14="http://schemas.microsoft.com/office/powerpoint/2010/main" val="239749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**DAWN**</a:t>
            </a:r>
          </a:p>
          <a:p>
            <a:endParaRPr lang="en-US" sz="1300" dirty="0"/>
          </a:p>
          <a:p>
            <a:pPr>
              <a:buNone/>
            </a:pPr>
            <a:r>
              <a:rPr lang="en-US" sz="1300" dirty="0"/>
              <a:t>This is an example that came out of Boston’s coordinated entry planning.</a:t>
            </a:r>
          </a:p>
          <a:p>
            <a:endParaRPr lang="en-US" sz="1300" dirty="0"/>
          </a:p>
          <a:p>
            <a:pPr>
              <a:buNone/>
            </a:pPr>
            <a:r>
              <a:rPr lang="en-US" sz="1300" dirty="0"/>
              <a:t>Does it look familiar?</a:t>
            </a:r>
          </a:p>
          <a:p>
            <a:endParaRPr lang="en-US" sz="1300" dirty="0"/>
          </a:p>
          <a:p>
            <a:pPr>
              <a:buNone/>
            </a:pPr>
            <a:r>
              <a:rPr lang="en-US" sz="1300" dirty="0"/>
              <a:t>People in housing crisis or homeless knock on a lot of doors and go through a lot of doors on their way to permanent housing.</a:t>
            </a:r>
          </a:p>
          <a:p>
            <a:endParaRPr lang="en-US" sz="1300" dirty="0"/>
          </a:p>
          <a:p>
            <a:pPr>
              <a:buNone/>
            </a:pPr>
            <a:r>
              <a:rPr lang="en-US" sz="1300" dirty="0"/>
              <a:t>The path is confusing, it is frustrating, it’s not clear to providers or to clients</a:t>
            </a:r>
          </a:p>
          <a:p>
            <a:endParaRPr lang="en-US" sz="1300" dirty="0"/>
          </a:p>
          <a:p>
            <a:pPr>
              <a:buNone/>
            </a:pPr>
            <a:r>
              <a:rPr lang="en-US" sz="1300" dirty="0"/>
              <a:t>Navigating your way through slows your down</a:t>
            </a:r>
          </a:p>
          <a:p>
            <a:endParaRPr lang="en-US" sz="1300" dirty="0"/>
          </a:p>
        </p:txBody>
      </p:sp>
    </p:spTree>
    <p:extLst>
      <p:ext uri="{BB962C8B-B14F-4D97-AF65-F5344CB8AC3E}">
        <p14:creationId xmlns:p14="http://schemas.microsoft.com/office/powerpoint/2010/main" val="3009156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 sz="1300" b="1" dirty="0"/>
              <a:t>**</a:t>
            </a:r>
            <a:r>
              <a:rPr lang="en-US" sz="1300" b="1" dirty="0"/>
              <a:t>BROOKE*</a:t>
            </a:r>
            <a:r>
              <a:rPr lang="en" sz="1300" b="1" dirty="0"/>
              <a:t>*</a:t>
            </a:r>
          </a:p>
          <a:p>
            <a:pPr>
              <a:buNone/>
            </a:pPr>
            <a:endParaRPr lang="en" sz="1300" dirty="0"/>
          </a:p>
          <a:p>
            <a:pPr>
              <a:buNone/>
            </a:pPr>
            <a:r>
              <a:rPr lang="en-US" sz="1300" dirty="0"/>
              <a:t>The most important thing to say here is that no one needs to go through the assessment process, go through the lead agency, or be on the master list in order to access emergency shelter.  The coordinated entry process does not interfere with accessing emergency shelter and services.</a:t>
            </a:r>
          </a:p>
          <a:p>
            <a:pPr>
              <a:buNone/>
            </a:pPr>
            <a:endParaRPr lang="en-US" sz="1300" dirty="0"/>
          </a:p>
          <a:p>
            <a:pPr>
              <a:buNone/>
            </a:pPr>
            <a:r>
              <a:rPr lang="en-US" sz="1300" dirty="0"/>
              <a:t>In fact, at each step in the process, it’s very important for partners to first triage urgent needs.  </a:t>
            </a:r>
          </a:p>
          <a:p>
            <a:pPr>
              <a:buNone/>
            </a:pPr>
            <a:endParaRPr lang="en-US" sz="1300" dirty="0"/>
          </a:p>
          <a:p>
            <a:pPr>
              <a:buNone/>
            </a:pPr>
            <a:r>
              <a:rPr lang="en-US" sz="1300" dirty="0"/>
              <a:t>That said, the Coordinated Entry Committee has recommended that there be a written protocol in each local </a:t>
            </a:r>
            <a:r>
              <a:rPr lang="en-US" sz="1300" dirty="0" err="1"/>
              <a:t>CoC</a:t>
            </a:r>
            <a:r>
              <a:rPr lang="en-US" sz="1300" dirty="0"/>
              <a:t> between all of the providers who help clients access emergency shelters or emergency housing through general assistance at Economic Services.   </a:t>
            </a:r>
          </a:p>
          <a:p>
            <a:pPr>
              <a:buNone/>
            </a:pPr>
            <a:endParaRPr lang="en" sz="1300" dirty="0"/>
          </a:p>
          <a:p>
            <a:pPr>
              <a:buNone/>
            </a:pPr>
            <a:r>
              <a:rPr lang="en" sz="1300" dirty="0"/>
              <a:t>The protocol should emphasize ease of access for people seeking </a:t>
            </a:r>
            <a:r>
              <a:rPr lang="en-US" sz="1300" dirty="0"/>
              <a:t>emergency shelter, and also clearly document </a:t>
            </a:r>
            <a:r>
              <a:rPr lang="en" sz="1300" dirty="0"/>
              <a:t>contact info</a:t>
            </a:r>
            <a:r>
              <a:rPr lang="en-US" sz="1300" dirty="0" err="1"/>
              <a:t>rmation</a:t>
            </a:r>
            <a:r>
              <a:rPr lang="en-US" sz="1300" dirty="0"/>
              <a:t> for agencies</a:t>
            </a:r>
            <a:r>
              <a:rPr lang="en" sz="1300" dirty="0"/>
              <a:t>, intake hours, shelter hours, population(s) served, and the intake process for each agency.</a:t>
            </a:r>
          </a:p>
          <a:p>
            <a:pPr>
              <a:buNone/>
            </a:pPr>
            <a:endParaRPr sz="1300" dirty="0"/>
          </a:p>
        </p:txBody>
      </p:sp>
    </p:spTree>
    <p:extLst>
      <p:ext uri="{BB962C8B-B14F-4D97-AF65-F5344CB8AC3E}">
        <p14:creationId xmlns:p14="http://schemas.microsoft.com/office/powerpoint/2010/main" val="2408820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 sz="1300" b="1" dirty="0"/>
              <a:t>**</a:t>
            </a:r>
            <a:r>
              <a:rPr lang="en-US" sz="1300" b="1" dirty="0"/>
              <a:t>BROOKE*</a:t>
            </a:r>
            <a:r>
              <a:rPr lang="en" sz="1300" b="1" dirty="0"/>
              <a:t>*</a:t>
            </a:r>
          </a:p>
          <a:p>
            <a:pPr>
              <a:buNone/>
            </a:pPr>
            <a:endParaRPr lang="en" sz="1300" dirty="0"/>
          </a:p>
          <a:p>
            <a:pPr>
              <a:buNone/>
            </a:pPr>
            <a:r>
              <a:rPr lang="en-US" sz="1300" dirty="0"/>
              <a:t>Emergency shelters may choose to participate in coordinated entry as a referral partner or assessment partner.  Some are actually lead agencies, like the Upper Valley Haven.</a:t>
            </a:r>
          </a:p>
          <a:p>
            <a:pPr>
              <a:buNone/>
            </a:pPr>
            <a:endParaRPr lang="en-US" sz="1300" dirty="0"/>
          </a:p>
          <a:p>
            <a:pPr>
              <a:buNone/>
            </a:pPr>
            <a:r>
              <a:rPr lang="en-US" sz="1300" dirty="0"/>
              <a:t>If a shelter is a referral partner, they are encouraged to make a referral as soon as possible.  </a:t>
            </a:r>
          </a:p>
          <a:p>
            <a:pPr>
              <a:buNone/>
            </a:pPr>
            <a:endParaRPr lang="en-US" sz="1300" dirty="0"/>
          </a:p>
          <a:p>
            <a:pPr>
              <a:buNone/>
            </a:pPr>
            <a:r>
              <a:rPr lang="en-US" sz="1300" dirty="0"/>
              <a:t>For shelters that are assessment partners, guests would be offered the opportunity to complete the Housing Assessment within 1 week.  We recognize that sometimes guests need time to stabilize when they come into shelter.</a:t>
            </a:r>
          </a:p>
          <a:p>
            <a:pPr>
              <a:buNone/>
            </a:pPr>
            <a:endParaRPr lang="en-US" sz="1300" dirty="0"/>
          </a:p>
        </p:txBody>
      </p:sp>
    </p:spTree>
    <p:extLst>
      <p:ext uri="{BB962C8B-B14F-4D97-AF65-F5344CB8AC3E}">
        <p14:creationId xmlns:p14="http://schemas.microsoft.com/office/powerpoint/2010/main" val="2698620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*BROOKE*</a:t>
            </a:r>
          </a:p>
          <a:p>
            <a:pPr>
              <a:buNone/>
            </a:pPr>
            <a:endParaRPr lang="en-US" sz="1300" dirty="0"/>
          </a:p>
          <a:p>
            <a:pPr>
              <a:buNone/>
            </a:pPr>
            <a:r>
              <a:rPr lang="en-US" sz="1300" dirty="0"/>
              <a:t>Over the next 6 months, the Coalition and the Coordinated Entry Committee will provide a lot of training to local </a:t>
            </a:r>
            <a:r>
              <a:rPr lang="en-US" sz="1300" dirty="0" err="1"/>
              <a:t>CoCs</a:t>
            </a:r>
            <a:r>
              <a:rPr lang="en-US" sz="1300" dirty="0"/>
              <a:t> and partners to implement Coordinated Entry, once approved in January.</a:t>
            </a:r>
          </a:p>
          <a:p>
            <a:pPr>
              <a:buNone/>
            </a:pPr>
            <a:endParaRPr lang="en-US" sz="1300" dirty="0"/>
          </a:p>
          <a:p>
            <a:pPr>
              <a:buNone/>
            </a:pPr>
            <a:r>
              <a:rPr lang="en-US" sz="1300" dirty="0"/>
              <a:t>We will also need to provide training ongoing.  All partners need to receive an overview of the Coordinated Entry process that goes into details about steps, partner roles, confidentiality, safety planning, fair housing, equal access, ADA, and evaluation.</a:t>
            </a:r>
          </a:p>
          <a:p>
            <a:pPr>
              <a:buNone/>
            </a:pPr>
            <a:endParaRPr lang="en-US" sz="1300" dirty="0"/>
          </a:p>
          <a:p>
            <a:pPr>
              <a:buNone/>
            </a:pPr>
            <a:r>
              <a:rPr lang="en-US" sz="1300" dirty="0"/>
              <a:t>This training would be required for all Partners.</a:t>
            </a:r>
          </a:p>
          <a:p>
            <a:pPr>
              <a:buNone/>
            </a:pPr>
            <a:endParaRPr lang="en-US" sz="1300" dirty="0"/>
          </a:p>
          <a:p>
            <a:pPr>
              <a:buNone/>
            </a:pPr>
            <a:r>
              <a:rPr lang="en-US" sz="1300" dirty="0"/>
              <a:t>All staff administering the Housing Assessment would need to attend a training on the Housing Assessment.   And all staff using </a:t>
            </a:r>
            <a:r>
              <a:rPr lang="en-US" sz="1300" dirty="0" err="1"/>
              <a:t>ServicePoint</a:t>
            </a:r>
            <a:r>
              <a:rPr lang="en-US" sz="1300" dirty="0"/>
              <a:t> for coordinated entry would receive HMIS training.</a:t>
            </a:r>
          </a:p>
          <a:p>
            <a:pPr>
              <a:buNone/>
            </a:pPr>
            <a:endParaRPr lang="en-US" sz="1300" dirty="0"/>
          </a:p>
          <a:p>
            <a:pPr>
              <a:buNone/>
            </a:pPr>
            <a:r>
              <a:rPr lang="en-US" sz="1300" dirty="0"/>
              <a:t>The Coordinated Entry Committee would provide training curricula, and training could be provided by webinar and/or in person.  Lead Agencies would be able to provide training.</a:t>
            </a:r>
            <a:endParaRPr sz="1300" dirty="0"/>
          </a:p>
        </p:txBody>
      </p:sp>
    </p:spTree>
    <p:extLst>
      <p:ext uri="{BB962C8B-B14F-4D97-AF65-F5344CB8AC3E}">
        <p14:creationId xmlns:p14="http://schemas.microsoft.com/office/powerpoint/2010/main" val="623009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*BROOKE*</a:t>
            </a:r>
          </a:p>
          <a:p>
            <a:pPr>
              <a:buNone/>
            </a:pPr>
            <a:endParaRPr lang="en-US" sz="1300" b="1" dirty="0"/>
          </a:p>
          <a:p>
            <a:pPr defTabSz="966630">
              <a:buNone/>
              <a:defRPr/>
            </a:pPr>
            <a:r>
              <a:rPr lang="en-US" sz="1300" dirty="0"/>
              <a:t>Even with everyone’s feedback, we are not going to get things perfect on day one (or even day 30).  It’s really important to continuously improve the process by understanding what’s working locally and across the state.  We need to make sure that coordinated entry is working for clients.</a:t>
            </a:r>
          </a:p>
          <a:p>
            <a:pPr defTabSz="966630">
              <a:buNone/>
              <a:defRPr/>
            </a:pPr>
            <a:endParaRPr lang="en-US" sz="1300" dirty="0"/>
          </a:p>
          <a:p>
            <a:pPr defTabSz="966630">
              <a:buNone/>
              <a:defRPr/>
            </a:pPr>
            <a:r>
              <a:rPr lang="en-US" sz="1300" dirty="0"/>
              <a:t>Evaluation is a part of the VCEH Coordinated Entry Committee going forward and we’ve proposed some key steps and indicators.  </a:t>
            </a:r>
          </a:p>
          <a:p>
            <a:pPr defTabSz="966630">
              <a:buNone/>
              <a:defRPr/>
            </a:pPr>
            <a:endParaRPr lang="en-US" sz="1300" dirty="0"/>
          </a:p>
          <a:p>
            <a:pPr defTabSz="966630">
              <a:buNone/>
              <a:defRPr/>
            </a:pPr>
            <a:r>
              <a:rPr lang="en-US" sz="1300" dirty="0"/>
              <a:t>The local lead agency will play a key role to help make sure local evaluation happens by surveying local partners </a:t>
            </a:r>
            <a:r>
              <a:rPr lang="en-US" sz="1300"/>
              <a:t>and collecting </a:t>
            </a:r>
            <a:r>
              <a:rPr lang="en-US" sz="1300" dirty="0"/>
              <a:t>feedback from consumers </a:t>
            </a:r>
            <a:r>
              <a:rPr lang="en-US" sz="1300"/>
              <a:t>through a survey </a:t>
            </a:r>
            <a:r>
              <a:rPr lang="en-US" sz="1300" dirty="0"/>
              <a:t>or focus group. The Committee would provide survey tools.</a:t>
            </a:r>
          </a:p>
          <a:p>
            <a:pPr defTabSz="966630">
              <a:buNone/>
              <a:defRPr/>
            </a:pPr>
            <a:endParaRPr lang="en-US" sz="1300" dirty="0"/>
          </a:p>
          <a:p>
            <a:pPr defTabSz="966630">
              <a:buNone/>
              <a:defRPr/>
            </a:pPr>
            <a:r>
              <a:rPr lang="en-US" sz="1300" dirty="0"/>
              <a:t>We’ve also proposed some key data points that will help the Coalition to understand the effectiveness of Coordinated Entry, and help us understand unmet needs in different regions and across the state.</a:t>
            </a:r>
          </a:p>
          <a:p>
            <a:pPr defTabSz="966630">
              <a:buNone/>
              <a:defRPr/>
            </a:pPr>
            <a:endParaRPr lang="en-US" sz="1300" dirty="0"/>
          </a:p>
          <a:p>
            <a:pPr defTabSz="966630">
              <a:buNone/>
              <a:defRPr/>
            </a:pPr>
            <a:r>
              <a:rPr lang="en-US" sz="1300" dirty="0"/>
              <a:t>The VCEH committee would present an annual summary report with analysis to the VCEH Board.</a:t>
            </a:r>
          </a:p>
          <a:p>
            <a:pPr defTabSz="966630">
              <a:buNone/>
              <a:defRPr/>
            </a:pPr>
            <a:endParaRPr lang="en-US" sz="1300" dirty="0"/>
          </a:p>
          <a:p>
            <a:pPr defTabSz="966630">
              <a:buNone/>
              <a:defRPr/>
            </a:pPr>
            <a:endParaRPr lang="en-US" sz="1300" dirty="0"/>
          </a:p>
          <a:p>
            <a:pPr defTabSz="966630">
              <a:buNone/>
              <a:defRPr/>
            </a:pPr>
            <a:endParaRPr lang="en-US" sz="1300" dirty="0"/>
          </a:p>
          <a:p>
            <a:pPr defTabSz="966630">
              <a:buNone/>
              <a:defRPr/>
            </a:pPr>
            <a:endParaRPr lang="en-US" sz="1300" dirty="0"/>
          </a:p>
          <a:p>
            <a:pPr>
              <a:buNone/>
            </a:pPr>
            <a:endParaRPr sz="1300" b="1" dirty="0"/>
          </a:p>
        </p:txBody>
      </p:sp>
    </p:spTree>
    <p:extLst>
      <p:ext uri="{BB962C8B-B14F-4D97-AF65-F5344CB8AC3E}">
        <p14:creationId xmlns:p14="http://schemas.microsoft.com/office/powerpoint/2010/main" val="11834254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a:buNone/>
            </a:pPr>
            <a:r>
              <a:rPr lang="en-US" sz="1300" b="1" dirty="0"/>
              <a:t>*SARAH*</a:t>
            </a:r>
          </a:p>
          <a:p>
            <a:pPr>
              <a:buNone/>
            </a:pPr>
            <a:endParaRPr lang="en-US" sz="1300" b="1" dirty="0"/>
          </a:p>
          <a:p>
            <a:pPr>
              <a:buNone/>
            </a:pPr>
            <a:r>
              <a:rPr lang="en-US" sz="1300" dirty="0"/>
              <a:t>Sarah leads, others jump in as relevant</a:t>
            </a:r>
          </a:p>
        </p:txBody>
      </p:sp>
    </p:spTree>
    <p:extLst>
      <p:ext uri="{BB962C8B-B14F-4D97-AF65-F5344CB8AC3E}">
        <p14:creationId xmlns:p14="http://schemas.microsoft.com/office/powerpoint/2010/main" val="408003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1" dirty="0"/>
              <a:t>**DAWN**</a:t>
            </a:r>
          </a:p>
          <a:p>
            <a:pPr>
              <a:buNone/>
            </a:pPr>
            <a:endParaRPr lang="en-US" sz="1300" dirty="0"/>
          </a:p>
          <a:p>
            <a:pPr>
              <a:buNone/>
            </a:pPr>
            <a:r>
              <a:rPr lang="en-US" sz="1300" dirty="0"/>
              <a:t>Coordinated Entry </a:t>
            </a:r>
            <a:r>
              <a:rPr lang="en-US" sz="1300" b="1" u="sng" dirty="0"/>
              <a:t>Re-orients</a:t>
            </a:r>
            <a:r>
              <a:rPr lang="en-US" sz="1300" dirty="0"/>
              <a:t> our “System”</a:t>
            </a:r>
          </a:p>
          <a:p>
            <a:pPr>
              <a:buNone/>
            </a:pPr>
            <a:endParaRPr lang="en-US" sz="1300" dirty="0"/>
          </a:p>
          <a:p>
            <a:pPr>
              <a:buNone/>
            </a:pPr>
            <a:r>
              <a:rPr lang="en-US" sz="1300" dirty="0"/>
              <a:t>It creates a clear pathway to permanent housing, making it easier for clients and providers to navigate. </a:t>
            </a:r>
          </a:p>
          <a:p>
            <a:pPr>
              <a:buNone/>
            </a:pPr>
            <a:endParaRPr lang="en-US" sz="1300" dirty="0"/>
          </a:p>
          <a:p>
            <a:pPr>
              <a:buNone/>
            </a:pPr>
            <a:r>
              <a:rPr lang="en-US" sz="1300" dirty="0"/>
              <a:t>Everyone experiencing a housing crisis receives a standard housing assessment.  </a:t>
            </a:r>
          </a:p>
          <a:p>
            <a:pPr>
              <a:buNone/>
            </a:pPr>
            <a:endParaRPr lang="en-US" sz="1300" dirty="0"/>
          </a:p>
          <a:p>
            <a:pPr>
              <a:buNone/>
            </a:pPr>
            <a:r>
              <a:rPr lang="en-US" sz="1300" dirty="0"/>
              <a:t>The assessment helps to match people to the housing resource that best fits their needs.  Limited housing programs for people who are homeless (like shelter + care and rapid re-housing vouchers) are then prioritized based on best fit and highest needs.</a:t>
            </a:r>
          </a:p>
          <a:p>
            <a:pPr>
              <a:buNone/>
            </a:pPr>
            <a:endParaRPr lang="en-US" sz="1300" dirty="0"/>
          </a:p>
          <a:p>
            <a:pPr>
              <a:buNone/>
            </a:pPr>
            <a:r>
              <a:rPr lang="en-US" sz="1300" dirty="0"/>
              <a:t>People have access to emergency shelter during their crisis, just as they do with our current system. </a:t>
            </a:r>
          </a:p>
        </p:txBody>
      </p:sp>
    </p:spTree>
    <p:extLst>
      <p:ext uri="{BB962C8B-B14F-4D97-AF65-F5344CB8AC3E}">
        <p14:creationId xmlns:p14="http://schemas.microsoft.com/office/powerpoint/2010/main" val="358648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30">
              <a:buSzTx/>
              <a:buNone/>
              <a:defRPr/>
            </a:pPr>
            <a:r>
              <a:rPr lang="en-US" sz="1300" b="1" dirty="0"/>
              <a:t>**DAWN**</a:t>
            </a:r>
            <a:endParaRPr lang="en-US" sz="1300" dirty="0"/>
          </a:p>
          <a:p>
            <a:endParaRPr lang="en-US" sz="1300" dirty="0"/>
          </a:p>
          <a:p>
            <a:pPr>
              <a:buNone/>
            </a:pPr>
            <a:r>
              <a:rPr lang="en-US" sz="1300" b="1" i="1" dirty="0">
                <a:solidFill>
                  <a:srgbClr val="7030A0"/>
                </a:solidFill>
              </a:rPr>
              <a:t>With Coordinated Entry:</a:t>
            </a:r>
          </a:p>
          <a:p>
            <a:pPr>
              <a:buNone/>
            </a:pPr>
            <a:r>
              <a:rPr lang="en-US" sz="1300" dirty="0"/>
              <a:t>We get to ask:  What housing and services are best for this household, and available?</a:t>
            </a:r>
          </a:p>
          <a:p>
            <a:pPr marL="362486" indent="-362486">
              <a:buFont typeface="Wingdings" pitchFamily="2" charset="2"/>
              <a:buChar char="§"/>
            </a:pPr>
            <a:endParaRPr lang="en-US" sz="1300" dirty="0"/>
          </a:p>
          <a:p>
            <a:pPr>
              <a:buNone/>
            </a:pPr>
            <a:r>
              <a:rPr lang="en-US" sz="1300" dirty="0"/>
              <a:t>Instead of wasting time knocking on lots of doors and still ending up in back in the hallway, clients get help through clear doors and carefully designed protocols</a:t>
            </a:r>
          </a:p>
          <a:p>
            <a:pPr marL="362486" indent="-362486">
              <a:buFont typeface="Wingdings" pitchFamily="2" charset="2"/>
              <a:buChar char="§"/>
            </a:pPr>
            <a:endParaRPr lang="en-US" sz="1300" dirty="0"/>
          </a:p>
          <a:p>
            <a:pPr>
              <a:buNone/>
            </a:pPr>
            <a:r>
              <a:rPr lang="en-US" sz="1300" dirty="0"/>
              <a:t>There is greater transparency and clarity for partners and clients about what’s available, a standard screening and housing needs assessment for every client, no matter where they start</a:t>
            </a:r>
          </a:p>
          <a:p>
            <a:pPr marL="362486" indent="-362486">
              <a:buFont typeface="Wingdings" pitchFamily="2" charset="2"/>
              <a:buChar char="§"/>
            </a:pPr>
            <a:endParaRPr lang="en-US" sz="1300" dirty="0"/>
          </a:p>
          <a:p>
            <a:pPr>
              <a:buNone/>
            </a:pPr>
            <a:r>
              <a:rPr lang="en-US" sz="1300" dirty="0"/>
              <a:t>And, our community has a shared understanding and agreement on where to refer a client</a:t>
            </a:r>
          </a:p>
          <a:p>
            <a:endParaRPr lang="en-US" sz="1300" dirty="0"/>
          </a:p>
          <a:p>
            <a:endParaRPr lang="en-US" sz="1300" dirty="0"/>
          </a:p>
        </p:txBody>
      </p:sp>
    </p:spTree>
    <p:extLst>
      <p:ext uri="{BB962C8B-B14F-4D97-AF65-F5344CB8AC3E}">
        <p14:creationId xmlns:p14="http://schemas.microsoft.com/office/powerpoint/2010/main" val="404531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30">
              <a:buNone/>
            </a:pPr>
            <a:r>
              <a:rPr lang="en-US" sz="1300" b="1" dirty="0"/>
              <a:t>**AMOS**</a:t>
            </a:r>
          </a:p>
          <a:p>
            <a:endParaRPr lang="en-US" sz="1300" dirty="0"/>
          </a:p>
          <a:p>
            <a:pPr>
              <a:buNone/>
            </a:pPr>
            <a:r>
              <a:rPr lang="en-US" sz="1300" dirty="0"/>
              <a:t>The Vermont Coalition to End Homelessness (as the Balance of State Continuum of Care) is required by the US Department of Housing and Urban Development (HUD) to adopt a coordinated entry system to coordinate client intake, assessment, and provision of referrals. </a:t>
            </a:r>
          </a:p>
          <a:p>
            <a:pPr>
              <a:buNone/>
            </a:pPr>
            <a:endParaRPr lang="en-US" sz="1300" dirty="0"/>
          </a:p>
          <a:p>
            <a:pPr defTabSz="966630">
              <a:buSzTx/>
              <a:buNone/>
              <a:defRPr/>
            </a:pPr>
            <a:r>
              <a:rPr lang="en-US" sz="1300" dirty="0"/>
              <a:t>BUT it’s not really about HUD or a mandate – It’s really about:</a:t>
            </a:r>
          </a:p>
          <a:p>
            <a:pPr defTabSz="966630">
              <a:buSzTx/>
              <a:buNone/>
              <a:defRPr/>
            </a:pPr>
            <a:endParaRPr lang="en-US" sz="1300" dirty="0"/>
          </a:p>
          <a:p>
            <a:pPr defTabSz="966630">
              <a:buSzTx/>
              <a:buNone/>
              <a:defRPr/>
            </a:pPr>
            <a:r>
              <a:rPr lang="en-US" sz="1300" dirty="0"/>
              <a:t>Different homeless programs coming together at the local level to create changes that result in better outcomes for clients facing a housing crisis. </a:t>
            </a:r>
          </a:p>
          <a:p>
            <a:pPr defTabSz="966630">
              <a:buSzTx/>
              <a:buNone/>
              <a:defRPr/>
            </a:pPr>
            <a:endParaRPr lang="en-US" sz="1300" dirty="0"/>
          </a:p>
          <a:p>
            <a:pPr defTabSz="966630">
              <a:buSzTx/>
              <a:buNone/>
              <a:defRPr/>
            </a:pPr>
            <a:r>
              <a:rPr lang="en-US" sz="1300" dirty="0"/>
              <a:t>And Vermont partners really believe that Coordinated entry can make a difference.</a:t>
            </a:r>
          </a:p>
        </p:txBody>
      </p:sp>
    </p:spTree>
    <p:extLst>
      <p:ext uri="{BB962C8B-B14F-4D97-AF65-F5344CB8AC3E}">
        <p14:creationId xmlns:p14="http://schemas.microsoft.com/office/powerpoint/2010/main" val="275466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a:buNone/>
            </a:pPr>
            <a:r>
              <a:rPr lang="en-US" sz="1300" b="1" dirty="0"/>
              <a:t>**AMOS**</a:t>
            </a:r>
          </a:p>
          <a:p>
            <a:pPr>
              <a:buNone/>
            </a:pPr>
            <a:endParaRPr lang="en-US" sz="1300" dirty="0"/>
          </a:p>
          <a:p>
            <a:pPr>
              <a:buNone/>
            </a:pPr>
            <a:r>
              <a:rPr lang="en-US" sz="1300" dirty="0"/>
              <a:t>Members of the Coalition have been meeting since early 2014 to learn about Coordinated Entry – We’ve looked at what’s working already in Vermont to build on existing strengths in coordination, and we’ve looked at what other states and Continuums of Care have implemented.</a:t>
            </a:r>
          </a:p>
          <a:p>
            <a:pPr>
              <a:buNone/>
            </a:pPr>
            <a:endParaRPr lang="en-US" sz="1300" dirty="0"/>
          </a:p>
          <a:p>
            <a:pPr>
              <a:buNone/>
            </a:pPr>
            <a:r>
              <a:rPr lang="en-US" sz="1300" dirty="0"/>
              <a:t>In 2016, the Vermont Coalition to End Homelessness adopted a “Local Coordinated Entry Partnership” model which designates a lead agency in each local Continuum of Care, with other local providers opting to be an assessment or referral partner.  The Partnership Agreement, which was formally approved by the Coalition, outlines roles and responsibilities within the local partnership.  It also includes an appendix on Confidentiality Policies and Principles for Coordinated Entry in Vermont.</a:t>
            </a:r>
          </a:p>
          <a:p>
            <a:pPr>
              <a:buNone/>
            </a:pPr>
            <a:endParaRPr lang="en-US" sz="1300" dirty="0"/>
          </a:p>
          <a:p>
            <a:pPr>
              <a:buNone/>
            </a:pPr>
            <a:r>
              <a:rPr lang="en-US" sz="1300" dirty="0"/>
              <a:t>The Coalition also adopted a policy on access and prioritization for Permanent Supportive Housing and approved a Release of Information that can be used to support client-approved information sharing through coordinated entry.</a:t>
            </a:r>
          </a:p>
        </p:txBody>
      </p:sp>
    </p:spTree>
    <p:extLst>
      <p:ext uri="{BB962C8B-B14F-4D97-AF65-F5344CB8AC3E}">
        <p14:creationId xmlns:p14="http://schemas.microsoft.com/office/powerpoint/2010/main" val="416901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a:buNone/>
            </a:pPr>
            <a:r>
              <a:rPr lang="en-US" sz="1300" b="1" dirty="0"/>
              <a:t>*AMOS*</a:t>
            </a:r>
          </a:p>
          <a:p>
            <a:pPr>
              <a:buNone/>
            </a:pPr>
            <a:endParaRPr lang="en-US" sz="1300" dirty="0"/>
          </a:p>
          <a:p>
            <a:pPr>
              <a:buNone/>
            </a:pPr>
            <a:r>
              <a:rPr lang="en-US" sz="1300" dirty="0"/>
              <a:t>The Coalition is required to have written policies and procedures for Coordinated Entry.   The Committee has shared a preliminary draft.  Our draft builds on Vermont’s planning efforts, pilots, and already approved policies and tools - like the partnership agreement and the prioritization policy on permanent supportive housing.  The Policies and Procedures also include a referral form and a housing assessment.  A lot of providers have ‘test run’ the referral and assessment tools and provided important feedback on early versions.  </a:t>
            </a:r>
          </a:p>
          <a:p>
            <a:pPr>
              <a:buNone/>
            </a:pPr>
            <a:endParaRPr lang="en-US" sz="1300" dirty="0"/>
          </a:p>
          <a:p>
            <a:pPr>
              <a:buNone/>
            </a:pPr>
            <a:r>
              <a:rPr lang="en-US" sz="1300" dirty="0"/>
              <a:t>Today, we are going to walk through the draft.  We want your feedback on the draft during the month of November.  We invite you to ask lot of questions today and at the end of the webinar, we will make sure you know how to share your feedback later</a:t>
            </a:r>
          </a:p>
          <a:p>
            <a:pPr>
              <a:buNone/>
            </a:pPr>
            <a:endParaRPr lang="en-US" sz="1300" dirty="0"/>
          </a:p>
          <a:p>
            <a:pPr>
              <a:buNone/>
            </a:pPr>
            <a:r>
              <a:rPr lang="en-US" sz="1300" dirty="0"/>
              <a:t>In December, a final draft will be presented for a vote by the Coalition board in January.</a:t>
            </a:r>
          </a:p>
        </p:txBody>
      </p:sp>
    </p:spTree>
    <p:extLst>
      <p:ext uri="{BB962C8B-B14F-4D97-AF65-F5344CB8AC3E}">
        <p14:creationId xmlns:p14="http://schemas.microsoft.com/office/powerpoint/2010/main" val="36962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wrap="square"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wrap="square"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wrap="square"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wrap="square"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helpingtohousevt.org/whatwedo/coordinatedentry/formsandtools/"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hyperlink" Target="http://helpingtohousevt.org/whatwedo/coordinatedentry/formsandtool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76875" y="2060539"/>
            <a:ext cx="7136700" cy="1022400"/>
          </a:xfrm>
          <a:prstGeom prst="rect">
            <a:avLst/>
          </a:prstGeom>
        </p:spPr>
        <p:txBody>
          <a:bodyPr wrap="square" lIns="91425" tIns="91425" rIns="91425" bIns="91425" anchor="b" anchorCtr="0">
            <a:noAutofit/>
          </a:bodyPr>
          <a:lstStyle/>
          <a:p>
            <a:pPr lvl="0">
              <a:lnSpc>
                <a:spcPct val="100000"/>
              </a:lnSpc>
              <a:spcBef>
                <a:spcPts val="600"/>
              </a:spcBef>
              <a:spcAft>
                <a:spcPts val="600"/>
              </a:spcAft>
              <a:buNone/>
            </a:pPr>
            <a:r>
              <a:rPr lang="en" dirty="0">
                <a:solidFill>
                  <a:srgbClr val="4C367E"/>
                </a:solidFill>
                <a:latin typeface="Calibri" panose="020F0502020204030204" pitchFamily="34" charset="0"/>
              </a:rPr>
              <a:t>Coordinated Entry</a:t>
            </a:r>
          </a:p>
        </p:txBody>
      </p:sp>
      <p:sp>
        <p:nvSpPr>
          <p:cNvPr id="67" name="Shape 67"/>
          <p:cNvSpPr txBox="1">
            <a:spLocks noGrp="1"/>
          </p:cNvSpPr>
          <p:nvPr>
            <p:ph type="subTitle" idx="1"/>
          </p:nvPr>
        </p:nvSpPr>
        <p:spPr>
          <a:xfrm>
            <a:off x="1732890" y="2850004"/>
            <a:ext cx="5673750" cy="792600"/>
          </a:xfrm>
          <a:prstGeom prst="rect">
            <a:avLst/>
          </a:prstGeom>
        </p:spPr>
        <p:txBody>
          <a:bodyPr wrap="square" lIns="91425" tIns="91425" rIns="91425" bIns="91425" anchor="t" anchorCtr="0">
            <a:noAutofit/>
          </a:bodyPr>
          <a:lstStyle/>
          <a:p>
            <a:pPr lvl="0">
              <a:lnSpc>
                <a:spcPct val="100000"/>
              </a:lnSpc>
              <a:spcBef>
                <a:spcPts val="600"/>
              </a:spcBef>
              <a:spcAft>
                <a:spcPts val="600"/>
              </a:spcAft>
              <a:buNone/>
            </a:pPr>
            <a:r>
              <a:rPr lang="en" sz="2600" dirty="0">
                <a:latin typeface="Calibri" panose="020F0502020204030204" pitchFamily="34" charset="0"/>
              </a:rPr>
              <a:t>Review of Policies &amp; Procedures</a:t>
            </a:r>
          </a:p>
        </p:txBody>
      </p:sp>
      <p:pic>
        <p:nvPicPr>
          <p:cNvPr id="68" name="Shape 68" descr="vceh-logo1.jpg"/>
          <p:cNvPicPr preferRelativeResize="0"/>
          <p:nvPr/>
        </p:nvPicPr>
        <p:blipFill>
          <a:blip r:embed="rId3">
            <a:alphaModFix/>
          </a:blip>
          <a:stretch>
            <a:fillRect/>
          </a:stretch>
        </p:blipFill>
        <p:spPr>
          <a:xfrm>
            <a:off x="3772438" y="1219275"/>
            <a:ext cx="1745575" cy="1086375"/>
          </a:xfrm>
          <a:prstGeom prst="rect">
            <a:avLst/>
          </a:prstGeom>
          <a:noFill/>
          <a:ln>
            <a:noFill/>
          </a:ln>
        </p:spPr>
      </p:pic>
      <p:sp>
        <p:nvSpPr>
          <p:cNvPr id="5" name="Shape 74"/>
          <p:cNvSpPr txBox="1">
            <a:spLocks/>
          </p:cNvSpPr>
          <p:nvPr/>
        </p:nvSpPr>
        <p:spPr>
          <a:xfrm>
            <a:off x="309465" y="3423599"/>
            <a:ext cx="8520600" cy="3302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1pPr>
            <a:lvl2pPr marR="0" lvl="1"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2pPr>
            <a:lvl3pPr marR="0" lvl="2"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3pPr>
            <a:lvl4pPr marR="0" lvl="3"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4pPr>
            <a:lvl5pPr marR="0" lvl="4"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5pPr>
            <a:lvl6pPr marR="0" lvl="5"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6pPr>
            <a:lvl7pPr marR="0" lvl="6"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7pPr>
            <a:lvl8pPr marR="0" lvl="7"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8pPr>
            <a:lvl9pPr marR="0" lvl="8"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9pPr>
          </a:lstStyle>
          <a:p>
            <a:r>
              <a:rPr lang="en-US" sz="1800" dirty="0"/>
              <a:t>November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600"/>
              </a:spcBef>
              <a:spcAft>
                <a:spcPts val="600"/>
              </a:spcAft>
            </a:pPr>
            <a:r>
              <a:rPr lang="en-US" dirty="0">
                <a:solidFill>
                  <a:srgbClr val="4C367E"/>
                </a:solidFill>
                <a:latin typeface="Calibri" panose="020F0502020204030204" pitchFamily="34" charset="0"/>
              </a:rPr>
              <a:t>Coordinated Entry Policies &amp; Procedures</a:t>
            </a:r>
          </a:p>
        </p:txBody>
      </p:sp>
    </p:spTree>
    <p:extLst>
      <p:ext uri="{BB962C8B-B14F-4D97-AF65-F5344CB8AC3E}">
        <p14:creationId xmlns:p14="http://schemas.microsoft.com/office/powerpoint/2010/main" val="55626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394225"/>
            <a:ext cx="8520600" cy="707400"/>
          </a:xfrm>
          <a:prstGeom prst="rect">
            <a:avLst/>
          </a:prstGeom>
        </p:spPr>
        <p:txBody>
          <a:bodyPr wrap="square" lIns="91425" tIns="91425" rIns="91425" bIns="91425" anchor="t" anchorCtr="0">
            <a:noAutofit/>
          </a:bodyPr>
          <a:lstStyle/>
          <a:p>
            <a:pPr lvl="0">
              <a:lnSpc>
                <a:spcPct val="100000"/>
              </a:lnSpc>
              <a:spcBef>
                <a:spcPts val="600"/>
              </a:spcBef>
              <a:spcAft>
                <a:spcPts val="600"/>
              </a:spcAft>
              <a:buNone/>
            </a:pPr>
            <a:r>
              <a:rPr lang="en" dirty="0">
                <a:solidFill>
                  <a:srgbClr val="4C367E"/>
                </a:solidFill>
                <a:latin typeface="Calibri" panose="020F0502020204030204" pitchFamily="34" charset="0"/>
              </a:rPr>
              <a:t>Geographic Area &amp; Population</a:t>
            </a:r>
          </a:p>
        </p:txBody>
      </p:sp>
      <p:sp>
        <p:nvSpPr>
          <p:cNvPr id="95" name="Shape 95"/>
          <p:cNvSpPr txBox="1">
            <a:spLocks noGrp="1"/>
          </p:cNvSpPr>
          <p:nvPr>
            <p:ph type="body" idx="1"/>
          </p:nvPr>
        </p:nvSpPr>
        <p:spPr>
          <a:xfrm>
            <a:off x="472440" y="1266325"/>
            <a:ext cx="8359860" cy="33027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2500" b="1" u="sng" dirty="0">
                <a:latin typeface="Calibri" panose="020F0502020204030204" pitchFamily="34" charset="0"/>
              </a:rPr>
              <a:t>Geographic Area</a:t>
            </a:r>
          </a:p>
          <a:p>
            <a:pPr marL="457200" lvl="0" indent="-342900" rtl="0">
              <a:lnSpc>
                <a:spcPct val="100000"/>
              </a:lnSpc>
              <a:spcBef>
                <a:spcPts val="600"/>
              </a:spcBef>
              <a:spcAft>
                <a:spcPts val="600"/>
              </a:spcAft>
              <a:buChar char="●"/>
            </a:pPr>
            <a:r>
              <a:rPr lang="en" sz="2500" dirty="0">
                <a:latin typeface="Calibri" panose="020F0502020204030204" pitchFamily="34" charset="0"/>
              </a:rPr>
              <a:t>All counties in Vermont </a:t>
            </a:r>
            <a:r>
              <a:rPr lang="en" sz="2500" i="1" dirty="0">
                <a:latin typeface="Calibri" panose="020F0502020204030204" pitchFamily="34" charset="0"/>
              </a:rPr>
              <a:t>except for</a:t>
            </a:r>
            <a:r>
              <a:rPr lang="en" sz="2500" dirty="0">
                <a:latin typeface="Calibri" panose="020F0502020204030204" pitchFamily="34" charset="0"/>
              </a:rPr>
              <a:t> Chittenden County</a:t>
            </a:r>
          </a:p>
          <a:p>
            <a:pPr marL="914400" lvl="1" indent="-317500" rtl="0">
              <a:lnSpc>
                <a:spcPct val="100000"/>
              </a:lnSpc>
              <a:spcBef>
                <a:spcPts val="600"/>
              </a:spcBef>
              <a:spcAft>
                <a:spcPts val="600"/>
              </a:spcAft>
              <a:buChar char="○"/>
            </a:pPr>
            <a:r>
              <a:rPr lang="en" sz="1800" dirty="0">
                <a:latin typeface="Calibri" panose="020F0502020204030204" pitchFamily="34" charset="0"/>
              </a:rPr>
              <a:t>11 Local Continuums of Care operating as part of the Balance of State Continuum of Care</a:t>
            </a:r>
          </a:p>
          <a:p>
            <a:pPr lvl="0" rtl="0">
              <a:lnSpc>
                <a:spcPct val="100000"/>
              </a:lnSpc>
              <a:spcBef>
                <a:spcPts val="600"/>
              </a:spcBef>
              <a:spcAft>
                <a:spcPts val="600"/>
              </a:spcAft>
              <a:buNone/>
            </a:pPr>
            <a:r>
              <a:rPr lang="en" sz="2500" b="1" u="sng" dirty="0">
                <a:latin typeface="Calibri" panose="020F0502020204030204" pitchFamily="34" charset="0"/>
              </a:rPr>
              <a:t>Population</a:t>
            </a:r>
          </a:p>
          <a:p>
            <a:pPr marL="457200" lvl="0" indent="-342900" rtl="0">
              <a:lnSpc>
                <a:spcPct val="100000"/>
              </a:lnSpc>
              <a:spcBef>
                <a:spcPts val="600"/>
              </a:spcBef>
              <a:spcAft>
                <a:spcPts val="600"/>
              </a:spcAft>
              <a:buChar char="●"/>
            </a:pPr>
            <a:r>
              <a:rPr lang="en" sz="2500" dirty="0">
                <a:latin typeface="Calibri" panose="020F0502020204030204" pitchFamily="34" charset="0"/>
              </a:rPr>
              <a:t>All individuals and households experiencing a housing crisis</a:t>
            </a:r>
          </a:p>
          <a:p>
            <a:pPr marL="914400" lvl="1" indent="-317500" rtl="0">
              <a:lnSpc>
                <a:spcPct val="100000"/>
              </a:lnSpc>
              <a:spcBef>
                <a:spcPts val="600"/>
              </a:spcBef>
              <a:spcAft>
                <a:spcPts val="600"/>
              </a:spcAft>
              <a:buChar char="○"/>
            </a:pPr>
            <a:r>
              <a:rPr lang="en" sz="1800" dirty="0">
                <a:latin typeface="Calibri" panose="020F0502020204030204" pitchFamily="34" charset="0"/>
              </a:rPr>
              <a:t>Homeless or at-risk of homelessness</a:t>
            </a:r>
          </a:p>
        </p:txBody>
      </p:sp>
      <p:pic>
        <p:nvPicPr>
          <p:cNvPr id="4"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3815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Local Coordinated Entry Partnership</a:t>
            </a:r>
          </a:p>
        </p:txBody>
      </p:sp>
      <p:graphicFrame>
        <p:nvGraphicFramePr>
          <p:cNvPr id="3" name="Diagram 2">
            <a:extLst>
              <a:ext uri="{FF2B5EF4-FFF2-40B4-BE49-F238E27FC236}">
                <a16:creationId xmlns:a16="http://schemas.microsoft.com/office/drawing/2014/main" xmlns="" id="{4D24BAFF-BE13-4142-8B18-C3D473DADE4A}"/>
              </a:ext>
            </a:extLst>
          </p:cNvPr>
          <p:cNvGraphicFramePr/>
          <p:nvPr>
            <p:extLst>
              <p:ext uri="{D42A27DB-BD31-4B8C-83A1-F6EECF244321}">
                <p14:modId xmlns:p14="http://schemas.microsoft.com/office/powerpoint/2010/main" val="2152697450"/>
              </p:ext>
            </p:extLst>
          </p:nvPr>
        </p:nvGraphicFramePr>
        <p:xfrm>
          <a:off x="647700" y="1203225"/>
          <a:ext cx="7218106" cy="3471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Shape 89" descr="vceh-logo1.jpg"/>
          <p:cNvPicPr preferRelativeResize="0"/>
          <p:nvPr/>
        </p:nvPicPr>
        <p:blipFill>
          <a:blip r:embed="rId8">
            <a:alphaModFix/>
          </a:blip>
          <a:stretch>
            <a:fillRect/>
          </a:stretch>
        </p:blipFill>
        <p:spPr>
          <a:xfrm>
            <a:off x="7759554" y="4252175"/>
            <a:ext cx="1218375" cy="758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81525"/>
            <a:ext cx="8520600" cy="707400"/>
          </a:xfrm>
        </p:spPr>
        <p:txBody>
          <a:bodyPr/>
          <a:lstStyle/>
          <a:p>
            <a:pPr>
              <a:lnSpc>
                <a:spcPct val="100000"/>
              </a:lnSpc>
              <a:spcBef>
                <a:spcPts val="600"/>
              </a:spcBef>
              <a:spcAft>
                <a:spcPts val="600"/>
              </a:spcAft>
            </a:pPr>
            <a:r>
              <a:rPr lang="en-US" dirty="0">
                <a:solidFill>
                  <a:srgbClr val="4C367E"/>
                </a:solidFill>
                <a:latin typeface="Calibri" panose="020F0502020204030204" pitchFamily="34" charset="0"/>
              </a:rPr>
              <a:t>Lead Agencies</a:t>
            </a:r>
          </a:p>
        </p:txBody>
      </p:sp>
      <p:sp>
        <p:nvSpPr>
          <p:cNvPr id="3" name="Text Placeholder 2"/>
          <p:cNvSpPr>
            <a:spLocks noGrp="1"/>
          </p:cNvSpPr>
          <p:nvPr>
            <p:ph type="body" idx="1"/>
          </p:nvPr>
        </p:nvSpPr>
        <p:spPr>
          <a:xfrm>
            <a:off x="472440" y="1152424"/>
            <a:ext cx="8359860" cy="3528757"/>
          </a:xfrm>
        </p:spPr>
        <p:txBody>
          <a:bodyPr/>
          <a:lstStyle/>
          <a:p>
            <a:pPr>
              <a:lnSpc>
                <a:spcPct val="100000"/>
              </a:lnSpc>
              <a:spcAft>
                <a:spcPts val="0"/>
              </a:spcAft>
              <a:buNone/>
            </a:pPr>
            <a:r>
              <a:rPr lang="en-US" sz="2200" b="1" dirty="0">
                <a:latin typeface="Calibri" panose="020F0502020204030204" pitchFamily="34" charset="0"/>
              </a:rPr>
              <a:t>Addison </a:t>
            </a:r>
            <a:r>
              <a:rPr lang="en-US" sz="2200" b="1" dirty="0" err="1">
                <a:latin typeface="Calibri" panose="020F0502020204030204" pitchFamily="34" charset="0"/>
              </a:rPr>
              <a:t>CoC</a:t>
            </a:r>
            <a:r>
              <a:rPr lang="en-US" sz="2200" b="1" dirty="0">
                <a:latin typeface="Calibri" panose="020F0502020204030204" pitchFamily="34" charset="0"/>
              </a:rPr>
              <a:t>: </a:t>
            </a:r>
            <a:r>
              <a:rPr lang="en-US" sz="2200" dirty="0">
                <a:latin typeface="Calibri" panose="020F0502020204030204" pitchFamily="34" charset="0"/>
              </a:rPr>
              <a:t>Charter House</a:t>
            </a:r>
            <a:br>
              <a:rPr lang="en-US" sz="2200" dirty="0">
                <a:latin typeface="Calibri" panose="020F0502020204030204" pitchFamily="34" charset="0"/>
              </a:rPr>
            </a:br>
            <a:r>
              <a:rPr lang="en-US" sz="2200" b="1" dirty="0">
                <a:latin typeface="Calibri" panose="020F0502020204030204" pitchFamily="34" charset="0"/>
              </a:rPr>
              <a:t>Bennington </a:t>
            </a:r>
            <a:r>
              <a:rPr lang="en-US" sz="2200" b="1" dirty="0" err="1">
                <a:latin typeface="Calibri" panose="020F0502020204030204" pitchFamily="34" charset="0"/>
              </a:rPr>
              <a:t>CoC</a:t>
            </a:r>
            <a:r>
              <a:rPr lang="en-US" sz="2200" b="1" dirty="0">
                <a:latin typeface="Calibri" panose="020F0502020204030204" pitchFamily="34" charset="0"/>
              </a:rPr>
              <a:t>: </a:t>
            </a:r>
            <a:r>
              <a:rPr lang="en-US" sz="2200" dirty="0">
                <a:latin typeface="Calibri" panose="020F0502020204030204" pitchFamily="34" charset="0"/>
              </a:rPr>
              <a:t>BROC – Community Action in Southwestern </a:t>
            </a:r>
            <a:r>
              <a:rPr lang="en-US" sz="2200" dirty="0" err="1">
                <a:latin typeface="Calibri" panose="020F0502020204030204" pitchFamily="34" charset="0"/>
              </a:rPr>
              <a:t>Vt</a:t>
            </a:r>
            <a:r>
              <a:rPr lang="en-US" sz="2200" dirty="0">
                <a:latin typeface="Calibri" panose="020F0502020204030204" pitchFamily="34" charset="0"/>
              </a:rPr>
              <a:t/>
            </a:r>
            <a:br>
              <a:rPr lang="en-US" sz="2200" dirty="0">
                <a:latin typeface="Calibri" panose="020F0502020204030204" pitchFamily="34" charset="0"/>
              </a:rPr>
            </a:br>
            <a:r>
              <a:rPr lang="en-US" sz="2200" b="1" dirty="0">
                <a:latin typeface="Calibri" panose="020F0502020204030204" pitchFamily="34" charset="0"/>
              </a:rPr>
              <a:t>Franklin &amp; Grand Isle </a:t>
            </a:r>
            <a:r>
              <a:rPr lang="en-US" sz="2200" b="1" dirty="0" err="1">
                <a:latin typeface="Calibri" panose="020F0502020204030204" pitchFamily="34" charset="0"/>
              </a:rPr>
              <a:t>CoC</a:t>
            </a:r>
            <a:r>
              <a:rPr lang="en-US" sz="2200" b="1" dirty="0">
                <a:latin typeface="Calibri" panose="020F0502020204030204" pitchFamily="34" charset="0"/>
              </a:rPr>
              <a:t>: </a:t>
            </a:r>
            <a:r>
              <a:rPr lang="en-US" sz="2200" dirty="0">
                <a:latin typeface="Calibri" panose="020F0502020204030204" pitchFamily="34" charset="0"/>
              </a:rPr>
              <a:t>Champlain Valley Office of Economic Opp.</a:t>
            </a:r>
            <a:br>
              <a:rPr lang="en-US" sz="2200" dirty="0">
                <a:latin typeface="Calibri" panose="020F0502020204030204" pitchFamily="34" charset="0"/>
              </a:rPr>
            </a:br>
            <a:r>
              <a:rPr lang="en-US" sz="2200" b="1" dirty="0">
                <a:latin typeface="Calibri" panose="020F0502020204030204" pitchFamily="34" charset="0"/>
              </a:rPr>
              <a:t>Lamoille </a:t>
            </a:r>
            <a:r>
              <a:rPr lang="en-US" sz="2200" b="1" dirty="0" err="1">
                <a:latin typeface="Calibri" panose="020F0502020204030204" pitchFamily="34" charset="0"/>
              </a:rPr>
              <a:t>CoC</a:t>
            </a:r>
            <a:r>
              <a:rPr lang="en-US" sz="2200" b="1" dirty="0">
                <a:latin typeface="Calibri" panose="020F0502020204030204" pitchFamily="34" charset="0"/>
              </a:rPr>
              <a:t>: </a:t>
            </a:r>
            <a:r>
              <a:rPr lang="en-US" sz="2200" dirty="0">
                <a:latin typeface="Calibri" panose="020F0502020204030204" pitchFamily="34" charset="0"/>
              </a:rPr>
              <a:t>Capstone Community Action</a:t>
            </a:r>
          </a:p>
          <a:p>
            <a:pPr>
              <a:lnSpc>
                <a:spcPct val="100000"/>
              </a:lnSpc>
              <a:spcAft>
                <a:spcPts val="0"/>
              </a:spcAft>
              <a:buNone/>
            </a:pPr>
            <a:r>
              <a:rPr lang="en-US" sz="2200" b="1" dirty="0">
                <a:latin typeface="Calibri" panose="020F0502020204030204" pitchFamily="34" charset="0"/>
              </a:rPr>
              <a:t>Northeast Kingdom </a:t>
            </a:r>
            <a:r>
              <a:rPr lang="en-US" sz="2200" b="1" dirty="0" err="1">
                <a:latin typeface="Calibri" panose="020F0502020204030204" pitchFamily="34" charset="0"/>
              </a:rPr>
              <a:t>CoCs</a:t>
            </a:r>
            <a:r>
              <a:rPr lang="en-US" sz="2200" b="1" dirty="0">
                <a:latin typeface="Calibri" panose="020F0502020204030204" pitchFamily="34" charset="0"/>
              </a:rPr>
              <a:t>: </a:t>
            </a:r>
            <a:r>
              <a:rPr lang="en-US" sz="2200" dirty="0">
                <a:latin typeface="Calibri" panose="020F0502020204030204" pitchFamily="34" charset="0"/>
              </a:rPr>
              <a:t>Northeast Kingdom Community Action</a:t>
            </a:r>
            <a:br>
              <a:rPr lang="en-US" sz="2200" dirty="0">
                <a:latin typeface="Calibri" panose="020F0502020204030204" pitchFamily="34" charset="0"/>
              </a:rPr>
            </a:br>
            <a:r>
              <a:rPr lang="en-US" sz="2200" b="1" dirty="0">
                <a:latin typeface="Calibri" panose="020F0502020204030204" pitchFamily="34" charset="0"/>
              </a:rPr>
              <a:t>Rutland </a:t>
            </a:r>
            <a:r>
              <a:rPr lang="en-US" sz="2200" b="1" dirty="0" err="1">
                <a:latin typeface="Calibri" panose="020F0502020204030204" pitchFamily="34" charset="0"/>
              </a:rPr>
              <a:t>CoC</a:t>
            </a:r>
            <a:r>
              <a:rPr lang="en-US" sz="2200" b="1" dirty="0">
                <a:latin typeface="Calibri" panose="020F0502020204030204" pitchFamily="34" charset="0"/>
              </a:rPr>
              <a:t>: </a:t>
            </a:r>
            <a:r>
              <a:rPr lang="en-US" sz="2200" dirty="0">
                <a:latin typeface="Calibri" panose="020F0502020204030204" pitchFamily="34" charset="0"/>
              </a:rPr>
              <a:t>Homeless Prevention Center</a:t>
            </a:r>
          </a:p>
          <a:p>
            <a:pPr>
              <a:lnSpc>
                <a:spcPct val="100000"/>
              </a:lnSpc>
              <a:spcAft>
                <a:spcPts val="0"/>
              </a:spcAft>
              <a:buNone/>
            </a:pPr>
            <a:r>
              <a:rPr lang="en-US" sz="2200" b="1" dirty="0">
                <a:latin typeface="Calibri" panose="020F0502020204030204" pitchFamily="34" charset="0"/>
              </a:rPr>
              <a:t>Southern Windham </a:t>
            </a:r>
            <a:r>
              <a:rPr lang="en-US" sz="2200" b="1" dirty="0" err="1">
                <a:latin typeface="Calibri" panose="020F0502020204030204" pitchFamily="34" charset="0"/>
              </a:rPr>
              <a:t>CoC</a:t>
            </a:r>
            <a:r>
              <a:rPr lang="en-US" sz="2200" b="1" dirty="0">
                <a:latin typeface="Calibri" panose="020F0502020204030204" pitchFamily="34" charset="0"/>
              </a:rPr>
              <a:t>: </a:t>
            </a:r>
            <a:r>
              <a:rPr lang="en-US" sz="2200" dirty="0">
                <a:latin typeface="Calibri" panose="020F0502020204030204" pitchFamily="34" charset="0"/>
              </a:rPr>
              <a:t>Groundworks Collaborative</a:t>
            </a:r>
            <a:br>
              <a:rPr lang="en-US" sz="2200" dirty="0">
                <a:latin typeface="Calibri" panose="020F0502020204030204" pitchFamily="34" charset="0"/>
              </a:rPr>
            </a:br>
            <a:r>
              <a:rPr lang="en-US" sz="2200" b="1" dirty="0">
                <a:latin typeface="Calibri" panose="020F0502020204030204" pitchFamily="34" charset="0"/>
              </a:rPr>
              <a:t>Southern Windsor-Windham </a:t>
            </a:r>
            <a:r>
              <a:rPr lang="en-US" sz="2200" b="1" dirty="0" err="1">
                <a:latin typeface="Calibri" panose="020F0502020204030204" pitchFamily="34" charset="0"/>
              </a:rPr>
              <a:t>CoC</a:t>
            </a:r>
            <a:r>
              <a:rPr lang="en-US" sz="2200" b="1" dirty="0">
                <a:latin typeface="Calibri" panose="020F0502020204030204" pitchFamily="34" charset="0"/>
              </a:rPr>
              <a:t> : </a:t>
            </a:r>
            <a:r>
              <a:rPr lang="en-US" sz="2200" dirty="0">
                <a:latin typeface="Calibri" panose="020F0502020204030204" pitchFamily="34" charset="0"/>
              </a:rPr>
              <a:t>Springfield Supported Housing</a:t>
            </a:r>
            <a:br>
              <a:rPr lang="en-US" sz="2200" dirty="0">
                <a:latin typeface="Calibri" panose="020F0502020204030204" pitchFamily="34" charset="0"/>
              </a:rPr>
            </a:br>
            <a:r>
              <a:rPr lang="en-US" sz="2200" b="1" dirty="0">
                <a:latin typeface="Calibri" panose="020F0502020204030204" pitchFamily="34" charset="0"/>
              </a:rPr>
              <a:t>Washington </a:t>
            </a:r>
            <a:r>
              <a:rPr lang="en-US" sz="2200" b="1" dirty="0" err="1">
                <a:latin typeface="Calibri" panose="020F0502020204030204" pitchFamily="34" charset="0"/>
              </a:rPr>
              <a:t>CoC</a:t>
            </a:r>
            <a:r>
              <a:rPr lang="en-US" sz="2200" b="1" dirty="0">
                <a:latin typeface="Calibri" panose="020F0502020204030204" pitchFamily="34" charset="0"/>
              </a:rPr>
              <a:t>:</a:t>
            </a:r>
            <a:r>
              <a:rPr lang="en-US" sz="2200" dirty="0">
                <a:latin typeface="Calibri" panose="020F0502020204030204" pitchFamily="34" charset="0"/>
              </a:rPr>
              <a:t> Capstone Community Action</a:t>
            </a:r>
          </a:p>
          <a:p>
            <a:pPr>
              <a:lnSpc>
                <a:spcPct val="100000"/>
              </a:lnSpc>
              <a:spcAft>
                <a:spcPts val="0"/>
              </a:spcAft>
              <a:buNone/>
            </a:pPr>
            <a:r>
              <a:rPr lang="en-US" sz="2200" b="1" dirty="0">
                <a:latin typeface="Calibri" panose="020F0502020204030204" pitchFamily="34" charset="0"/>
              </a:rPr>
              <a:t>Windsor North &amp; Orange </a:t>
            </a:r>
            <a:r>
              <a:rPr lang="en-US" sz="2200" b="1" dirty="0" err="1">
                <a:latin typeface="Calibri" panose="020F0502020204030204" pitchFamily="34" charset="0"/>
              </a:rPr>
              <a:t>CoC</a:t>
            </a:r>
            <a:r>
              <a:rPr lang="en-US" sz="2200" b="1" dirty="0">
                <a:latin typeface="Calibri" panose="020F0502020204030204" pitchFamily="34" charset="0"/>
              </a:rPr>
              <a:t>: </a:t>
            </a:r>
            <a:r>
              <a:rPr lang="en-US" sz="2200" dirty="0">
                <a:latin typeface="Calibri" panose="020F0502020204030204" pitchFamily="34" charset="0"/>
              </a:rPr>
              <a:t>Upper Valley Haven</a:t>
            </a:r>
            <a:br>
              <a:rPr lang="en-US" sz="2200" dirty="0">
                <a:latin typeface="Calibri" panose="020F0502020204030204" pitchFamily="34" charset="0"/>
              </a:rPr>
            </a:br>
            <a:endParaRPr lang="en-US" sz="2200" dirty="0">
              <a:latin typeface="Calibri" panose="020F0502020204030204" pitchFamily="34" charset="0"/>
            </a:endParaRPr>
          </a:p>
        </p:txBody>
      </p:sp>
      <p:pic>
        <p:nvPicPr>
          <p:cNvPr id="4"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356391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Shared Responsibilities</a:t>
            </a:r>
          </a:p>
        </p:txBody>
      </p:sp>
      <p:sp>
        <p:nvSpPr>
          <p:cNvPr id="140" name="Shape 140"/>
          <p:cNvSpPr txBox="1">
            <a:spLocks noGrp="1"/>
          </p:cNvSpPr>
          <p:nvPr>
            <p:ph type="body" idx="1"/>
          </p:nvPr>
        </p:nvSpPr>
        <p:spPr>
          <a:xfrm>
            <a:off x="457200" y="1266325"/>
            <a:ext cx="7929716" cy="3302700"/>
          </a:xfrm>
          <a:prstGeom prst="rect">
            <a:avLst/>
          </a:prstGeom>
        </p:spPr>
        <p:txBody>
          <a:bodyPr wrap="square" lIns="91425" tIns="91425" rIns="91425" bIns="91425" anchor="t" anchorCtr="0">
            <a:noAutofit/>
          </a:bodyPr>
          <a:lstStyle/>
          <a:p>
            <a:pPr marL="457200" lvl="0" indent="-342900" rtl="0">
              <a:lnSpc>
                <a:spcPct val="100000"/>
              </a:lnSpc>
              <a:spcBef>
                <a:spcPts val="600"/>
              </a:spcBef>
              <a:spcAft>
                <a:spcPts val="600"/>
              </a:spcAft>
              <a:buClr>
                <a:srgbClr val="695D46"/>
              </a:buClr>
              <a:buChar char="●"/>
            </a:pPr>
            <a:r>
              <a:rPr lang="en" sz="2500" dirty="0">
                <a:solidFill>
                  <a:srgbClr val="695D46"/>
                </a:solidFill>
                <a:latin typeface="Calibri" panose="020F0502020204030204" pitchFamily="34" charset="0"/>
              </a:rPr>
              <a:t>Clients can access the Coordinated Entry process through any participating provider</a:t>
            </a:r>
          </a:p>
          <a:p>
            <a:pPr marL="457200" lvl="0" indent="-342900" rtl="0">
              <a:lnSpc>
                <a:spcPct val="100000"/>
              </a:lnSpc>
              <a:spcBef>
                <a:spcPts val="600"/>
              </a:spcBef>
              <a:spcAft>
                <a:spcPts val="600"/>
              </a:spcAft>
              <a:buClr>
                <a:srgbClr val="695D46"/>
              </a:buClr>
              <a:buChar char="●"/>
            </a:pPr>
            <a:r>
              <a:rPr lang="en" sz="2500" dirty="0">
                <a:solidFill>
                  <a:srgbClr val="695D46"/>
                </a:solidFill>
                <a:latin typeface="Calibri" panose="020F0502020204030204" pitchFamily="34" charset="0"/>
              </a:rPr>
              <a:t>Use Coordinated Entry processes to accept clients into agreed upon </a:t>
            </a:r>
            <a:r>
              <a:rPr lang="en-US" sz="2500" dirty="0">
                <a:solidFill>
                  <a:srgbClr val="695D46"/>
                </a:solidFill>
                <a:latin typeface="Calibri" panose="020F0502020204030204" pitchFamily="34" charset="0"/>
              </a:rPr>
              <a:t>housing </a:t>
            </a:r>
            <a:r>
              <a:rPr lang="en" sz="2500" dirty="0">
                <a:solidFill>
                  <a:srgbClr val="695D46"/>
                </a:solidFill>
                <a:latin typeface="Calibri" panose="020F0502020204030204" pitchFamily="34" charset="0"/>
              </a:rPr>
              <a:t>projects</a:t>
            </a:r>
          </a:p>
          <a:p>
            <a:pPr marL="457200" lvl="0" indent="-342900" rtl="0">
              <a:lnSpc>
                <a:spcPct val="100000"/>
              </a:lnSpc>
              <a:spcBef>
                <a:spcPts val="600"/>
              </a:spcBef>
              <a:spcAft>
                <a:spcPts val="600"/>
              </a:spcAft>
              <a:buClr>
                <a:srgbClr val="695D46"/>
              </a:buClr>
              <a:buChar char="●"/>
            </a:pPr>
            <a:r>
              <a:rPr lang="en" sz="2500" dirty="0">
                <a:solidFill>
                  <a:srgbClr val="695D46"/>
                </a:solidFill>
                <a:latin typeface="Calibri" panose="020F0502020204030204" pitchFamily="34" charset="0"/>
              </a:rPr>
              <a:t>Work collaboratively to achieve responsive and streamlined access to available resources and services</a:t>
            </a:r>
          </a:p>
          <a:p>
            <a:pPr lvl="0" rtl="0">
              <a:lnSpc>
                <a:spcPct val="100000"/>
              </a:lnSpc>
              <a:spcBef>
                <a:spcPts val="600"/>
              </a:spcBef>
              <a:spcAft>
                <a:spcPts val="600"/>
              </a:spcAft>
              <a:buNone/>
            </a:pPr>
            <a:endParaRPr sz="2500" dirty="0">
              <a:latin typeface="Calibri" panose="020F0502020204030204" pitchFamily="34" charset="0"/>
            </a:endParaRPr>
          </a:p>
        </p:txBody>
      </p:sp>
      <p:pic>
        <p:nvPicPr>
          <p:cNvPr id="4"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Outreach &amp; Advertisement</a:t>
            </a:r>
          </a:p>
        </p:txBody>
      </p:sp>
      <p:pic>
        <p:nvPicPr>
          <p:cNvPr id="4"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pic>
        <p:nvPicPr>
          <p:cNvPr id="7" name="Picture 6">
            <a:extLst>
              <a:ext uri="{FF2B5EF4-FFF2-40B4-BE49-F238E27FC236}">
                <a16:creationId xmlns:a16="http://schemas.microsoft.com/office/drawing/2014/main" xmlns="" id="{331A278F-D194-4CB0-BFEC-46B31F999A5C}"/>
              </a:ext>
            </a:extLst>
          </p:cNvPr>
          <p:cNvPicPr>
            <a:picLocks noChangeAspect="1"/>
          </p:cNvPicPr>
          <p:nvPr/>
        </p:nvPicPr>
        <p:blipFill rotWithShape="1">
          <a:blip r:embed="rId4"/>
          <a:srcRect r="11381"/>
          <a:stretch/>
        </p:blipFill>
        <p:spPr>
          <a:xfrm>
            <a:off x="6463978" y="661107"/>
            <a:ext cx="2513951" cy="2836812"/>
          </a:xfrm>
          <a:prstGeom prst="rect">
            <a:avLst/>
          </a:prstGeom>
        </p:spPr>
      </p:pic>
      <p:sp>
        <p:nvSpPr>
          <p:cNvPr id="152" name="Shape 152"/>
          <p:cNvSpPr txBox="1">
            <a:spLocks noGrp="1"/>
          </p:cNvSpPr>
          <p:nvPr>
            <p:ph type="body" idx="1"/>
          </p:nvPr>
        </p:nvSpPr>
        <p:spPr>
          <a:xfrm>
            <a:off x="472440" y="1152425"/>
            <a:ext cx="7287114" cy="3416600"/>
          </a:xfrm>
          <a:prstGeom prst="rect">
            <a:avLst/>
          </a:prstGeom>
        </p:spPr>
        <p:txBody>
          <a:bodyPr wrap="square" lIns="91425" tIns="91425" rIns="91425" bIns="91425" anchor="t" anchorCtr="0">
            <a:noAutofit/>
          </a:bodyPr>
          <a:lstStyle/>
          <a:p>
            <a:pPr lvl="0">
              <a:lnSpc>
                <a:spcPct val="100000"/>
              </a:lnSpc>
              <a:spcBef>
                <a:spcPts val="600"/>
              </a:spcBef>
              <a:spcAft>
                <a:spcPts val="600"/>
              </a:spcAft>
              <a:buNone/>
            </a:pPr>
            <a:r>
              <a:rPr lang="en" sz="2500" b="1" u="sng" dirty="0">
                <a:solidFill>
                  <a:srgbClr val="E76D09"/>
                </a:solidFill>
                <a:latin typeface="Calibri" panose="020F0502020204030204" pitchFamily="34" charset="0"/>
              </a:rPr>
              <a:t>Outreach</a:t>
            </a:r>
          </a:p>
          <a:p>
            <a:pPr marL="457200" lvl="0" indent="-342900" rtl="0">
              <a:lnSpc>
                <a:spcPct val="100000"/>
              </a:lnSpc>
              <a:spcBef>
                <a:spcPts val="600"/>
              </a:spcBef>
              <a:spcAft>
                <a:spcPts val="600"/>
              </a:spcAft>
            </a:pPr>
            <a:r>
              <a:rPr lang="en" sz="2200" dirty="0">
                <a:latin typeface="Calibri" panose="020F0502020204030204" pitchFamily="34" charset="0"/>
              </a:rPr>
              <a:t>To educate local agencies on Coordinated Entry</a:t>
            </a:r>
          </a:p>
          <a:p>
            <a:pPr lvl="0" rtl="0">
              <a:lnSpc>
                <a:spcPct val="100000"/>
              </a:lnSpc>
              <a:spcBef>
                <a:spcPts val="600"/>
              </a:spcBef>
              <a:spcAft>
                <a:spcPts val="600"/>
              </a:spcAft>
              <a:buNone/>
            </a:pPr>
            <a:r>
              <a:rPr lang="en" sz="2500" b="1" u="sng" dirty="0">
                <a:solidFill>
                  <a:srgbClr val="E76D09"/>
                </a:solidFill>
                <a:latin typeface="Calibri" panose="020F0502020204030204" pitchFamily="34" charset="0"/>
              </a:rPr>
              <a:t>Advertisement</a:t>
            </a:r>
          </a:p>
          <a:p>
            <a:pPr marL="457200" lvl="0" indent="-342900" rtl="0">
              <a:lnSpc>
                <a:spcPct val="100000"/>
              </a:lnSpc>
              <a:spcBef>
                <a:spcPts val="600"/>
              </a:spcBef>
              <a:spcAft>
                <a:spcPts val="600"/>
              </a:spcAft>
              <a:buChar char="●"/>
            </a:pPr>
            <a:r>
              <a:rPr lang="en" sz="2200" dirty="0">
                <a:latin typeface="Calibri" panose="020F0502020204030204" pitchFamily="34" charset="0"/>
              </a:rPr>
              <a:t>To inform people how to get connected to housing resources and services </a:t>
            </a:r>
          </a:p>
          <a:p>
            <a:pPr marL="914400" lvl="1" indent="-317500" rtl="0">
              <a:lnSpc>
                <a:spcPct val="100000"/>
              </a:lnSpc>
              <a:spcBef>
                <a:spcPts val="600"/>
              </a:spcBef>
              <a:spcAft>
                <a:spcPts val="600"/>
              </a:spcAft>
              <a:buChar char="○"/>
            </a:pPr>
            <a:r>
              <a:rPr lang="en" sz="1800" dirty="0">
                <a:latin typeface="Calibri" panose="020F0502020204030204" pitchFamily="34" charset="0"/>
              </a:rPr>
              <a:t>Flyers at locations where clients may present</a:t>
            </a:r>
          </a:p>
          <a:p>
            <a:pPr marL="914400" lvl="1" indent="-317500" rtl="0">
              <a:lnSpc>
                <a:spcPct val="100000"/>
              </a:lnSpc>
              <a:spcBef>
                <a:spcPts val="600"/>
              </a:spcBef>
              <a:spcAft>
                <a:spcPts val="600"/>
              </a:spcAft>
              <a:buChar char="○"/>
            </a:pPr>
            <a:r>
              <a:rPr lang="en" sz="1800" dirty="0">
                <a:latin typeface="Calibri" panose="020F0502020204030204" pitchFamily="34" charset="0"/>
              </a:rPr>
              <a:t>Advertisement the Point in Time Count or at other regularly planned local events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72350" y="2747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Coordinated Entry Steps</a:t>
            </a:r>
          </a:p>
        </p:txBody>
      </p:sp>
      <p:grpSp>
        <p:nvGrpSpPr>
          <p:cNvPr id="2" name="Group 1">
            <a:extLst>
              <a:ext uri="{FF2B5EF4-FFF2-40B4-BE49-F238E27FC236}">
                <a16:creationId xmlns:a16="http://schemas.microsoft.com/office/drawing/2014/main" xmlns="" id="{896873FD-BDE8-4729-AF5A-B21BBD1ECAF4}"/>
              </a:ext>
            </a:extLst>
          </p:cNvPr>
          <p:cNvGrpSpPr/>
          <p:nvPr/>
        </p:nvGrpSpPr>
        <p:grpSpPr>
          <a:xfrm>
            <a:off x="272350" y="1045625"/>
            <a:ext cx="8791195" cy="669214"/>
            <a:chOff x="272350" y="1045625"/>
            <a:chExt cx="8791195" cy="669214"/>
          </a:xfrm>
        </p:grpSpPr>
        <p:sp>
          <p:nvSpPr>
            <p:cNvPr id="125" name="Shape 125"/>
            <p:cNvSpPr/>
            <p:nvPr/>
          </p:nvSpPr>
          <p:spPr>
            <a:xfrm>
              <a:off x="272350" y="1045839"/>
              <a:ext cx="2579856" cy="669000"/>
            </a:xfrm>
            <a:prstGeom prst="homePlate">
              <a:avLst>
                <a:gd name="adj" fmla="val 50000"/>
              </a:avLst>
            </a:prstGeom>
            <a:solidFill>
              <a:schemeClr val="tx1">
                <a:lumMod val="5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Screening &amp; Access</a:t>
              </a:r>
            </a:p>
          </p:txBody>
        </p:sp>
        <p:sp>
          <p:nvSpPr>
            <p:cNvPr id="126" name="Shape 126"/>
            <p:cNvSpPr/>
            <p:nvPr/>
          </p:nvSpPr>
          <p:spPr>
            <a:xfrm>
              <a:off x="2388931"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Assessment</a:t>
              </a:r>
            </a:p>
          </p:txBody>
        </p:sp>
        <p:sp>
          <p:nvSpPr>
            <p:cNvPr id="127" name="Shape 127"/>
            <p:cNvSpPr/>
            <p:nvPr/>
          </p:nvSpPr>
          <p:spPr>
            <a:xfrm>
              <a:off x="4455480"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Master List</a:t>
              </a:r>
            </a:p>
          </p:txBody>
        </p:sp>
        <p:sp>
          <p:nvSpPr>
            <p:cNvPr id="128" name="Shape 128"/>
            <p:cNvSpPr/>
            <p:nvPr/>
          </p:nvSpPr>
          <p:spPr>
            <a:xfrm>
              <a:off x="6522245"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Referral to Housing Program</a:t>
              </a:r>
            </a:p>
          </p:txBody>
        </p:sp>
      </p:grpSp>
      <p:pic>
        <p:nvPicPr>
          <p:cNvPr id="19"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sp>
        <p:nvSpPr>
          <p:cNvPr id="11" name="Shape 164"/>
          <p:cNvSpPr txBox="1">
            <a:spLocks noGrp="1"/>
          </p:cNvSpPr>
          <p:nvPr>
            <p:ph type="body" idx="1"/>
          </p:nvPr>
        </p:nvSpPr>
        <p:spPr>
          <a:xfrm>
            <a:off x="457200" y="1777300"/>
            <a:ext cx="7985760" cy="3302700"/>
          </a:xfrm>
          <a:prstGeom prst="rect">
            <a:avLst/>
          </a:prstGeom>
        </p:spPr>
        <p:txBody>
          <a:bodyPr wrap="square" lIns="91425" tIns="91425" rIns="91425" bIns="91425" anchor="t" anchorCtr="0">
            <a:noAutofit/>
          </a:bodyPr>
          <a:lstStyle/>
          <a:p>
            <a:pPr marL="285750" indent="-285750">
              <a:lnSpc>
                <a:spcPct val="100000"/>
              </a:lnSpc>
              <a:spcBef>
                <a:spcPts val="600"/>
              </a:spcBef>
              <a:spcAft>
                <a:spcPts val="600"/>
              </a:spcAft>
            </a:pPr>
            <a:r>
              <a:rPr lang="en-US" sz="2400" dirty="0">
                <a:latin typeface="Calibri" panose="020F0502020204030204" pitchFamily="34" charset="0"/>
              </a:rPr>
              <a:t>Referral Partners use Housing Crisis Referral Form as initial screening tool</a:t>
            </a:r>
          </a:p>
          <a:p>
            <a:pPr marL="285750" indent="-285750">
              <a:lnSpc>
                <a:spcPct val="100000"/>
              </a:lnSpc>
              <a:spcBef>
                <a:spcPts val="600"/>
              </a:spcBef>
              <a:spcAft>
                <a:spcPts val="600"/>
              </a:spcAft>
            </a:pPr>
            <a:r>
              <a:rPr lang="en-US" sz="2400" dirty="0">
                <a:latin typeface="Calibri" panose="020F0502020204030204" pitchFamily="34" charset="0"/>
              </a:rPr>
              <a:t>All individuals and families experiencing or at risk of homelessness and served by a Referral Partner are offered the opportunity for a referral (to coordinated entry)</a:t>
            </a:r>
          </a:p>
          <a:p>
            <a:pPr marL="285750" indent="-285750">
              <a:lnSpc>
                <a:spcPct val="100000"/>
              </a:lnSpc>
              <a:spcBef>
                <a:spcPts val="600"/>
              </a:spcBef>
              <a:spcAft>
                <a:spcPts val="600"/>
              </a:spcAft>
            </a:pPr>
            <a:r>
              <a:rPr lang="en-US" sz="2400" dirty="0">
                <a:latin typeface="Calibri" panose="020F0502020204030204" pitchFamily="34" charset="0"/>
              </a:rPr>
              <a:t>Referral Partner submits Referral Form to Lead Agency within one business day</a:t>
            </a:r>
          </a:p>
          <a:p>
            <a:pPr marL="285750" indent="-285750">
              <a:lnSpc>
                <a:spcPct val="100000"/>
              </a:lnSpc>
              <a:spcBef>
                <a:spcPts val="600"/>
              </a:spcBef>
              <a:spcAft>
                <a:spcPts val="600"/>
              </a:spcAft>
            </a:pPr>
            <a:endParaRPr sz="2400" dirty="0">
              <a:latin typeface="Calibri" panose="020F0502020204030204" pitchFamily="34" charset="0"/>
            </a:endParaRPr>
          </a:p>
        </p:txBody>
      </p:sp>
    </p:spTree>
    <p:extLst>
      <p:ext uri="{BB962C8B-B14F-4D97-AF65-F5344CB8AC3E}">
        <p14:creationId xmlns:p14="http://schemas.microsoft.com/office/powerpoint/2010/main" val="150252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72350" y="2747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Coordinated Entry Steps</a:t>
            </a:r>
          </a:p>
        </p:txBody>
      </p:sp>
      <p:pic>
        <p:nvPicPr>
          <p:cNvPr id="19"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sp>
        <p:nvSpPr>
          <p:cNvPr id="11" name="Shape 164"/>
          <p:cNvSpPr txBox="1">
            <a:spLocks noGrp="1"/>
          </p:cNvSpPr>
          <p:nvPr>
            <p:ph type="body" idx="1"/>
          </p:nvPr>
        </p:nvSpPr>
        <p:spPr>
          <a:xfrm>
            <a:off x="457200" y="1840800"/>
            <a:ext cx="8031480" cy="3302700"/>
          </a:xfrm>
          <a:prstGeom prst="rect">
            <a:avLst/>
          </a:prstGeom>
        </p:spPr>
        <p:txBody>
          <a:bodyPr wrap="square" lIns="91425" tIns="91425" rIns="91425" bIns="91425" anchor="t" anchorCtr="0">
            <a:noAutofit/>
          </a:bodyPr>
          <a:lstStyle/>
          <a:p>
            <a:pPr marL="285750" indent="-285750">
              <a:lnSpc>
                <a:spcPct val="100000"/>
              </a:lnSpc>
              <a:spcBef>
                <a:spcPts val="600"/>
              </a:spcBef>
              <a:spcAft>
                <a:spcPts val="600"/>
              </a:spcAft>
            </a:pPr>
            <a:r>
              <a:rPr lang="en-US" sz="2000" dirty="0">
                <a:latin typeface="Calibri" panose="020F0502020204030204" pitchFamily="34" charset="0"/>
              </a:rPr>
              <a:t>Lead Agencies &amp; Assessment Partners administer the VCEH Housing Assessment</a:t>
            </a:r>
          </a:p>
          <a:p>
            <a:pPr marL="285750" indent="-285750">
              <a:lnSpc>
                <a:spcPct val="100000"/>
              </a:lnSpc>
              <a:spcBef>
                <a:spcPts val="600"/>
              </a:spcBef>
              <a:spcAft>
                <a:spcPts val="600"/>
              </a:spcAft>
            </a:pPr>
            <a:r>
              <a:rPr lang="en-US" sz="2000" dirty="0">
                <a:latin typeface="Calibri" panose="020F0502020204030204" pitchFamily="34" charset="0"/>
              </a:rPr>
              <a:t>All people experiencing homelessness presenting at Lead Agency or Assessment Partner are offered the chance to participate</a:t>
            </a:r>
          </a:p>
          <a:p>
            <a:pPr marL="285750" indent="-285750">
              <a:lnSpc>
                <a:spcPct val="100000"/>
              </a:lnSpc>
              <a:spcBef>
                <a:spcPts val="600"/>
              </a:spcBef>
              <a:spcAft>
                <a:spcPts val="600"/>
              </a:spcAft>
            </a:pPr>
            <a:r>
              <a:rPr lang="en-US" sz="2000" dirty="0">
                <a:latin typeface="Calibri" panose="020F0502020204030204" pitchFamily="34" charset="0"/>
              </a:rPr>
              <a:t>When a Lead Agency receives a Referral Form, they reach out to the household within 3 days (sooner is better)</a:t>
            </a:r>
          </a:p>
          <a:p>
            <a:pPr marL="285750" indent="-285750">
              <a:lnSpc>
                <a:spcPct val="100000"/>
              </a:lnSpc>
              <a:spcBef>
                <a:spcPts val="600"/>
              </a:spcBef>
              <a:spcAft>
                <a:spcPts val="600"/>
              </a:spcAft>
            </a:pPr>
            <a:r>
              <a:rPr lang="en-US" sz="2000" dirty="0">
                <a:latin typeface="Calibri" panose="020F0502020204030204" pitchFamily="34" charset="0"/>
              </a:rPr>
              <a:t>Lead Agencies &amp; Assessment Partners aim to conduct the Housing Assessment within one week of referral or “walk in” </a:t>
            </a:r>
          </a:p>
          <a:p>
            <a:pPr marL="285750" indent="-285750">
              <a:lnSpc>
                <a:spcPct val="100000"/>
              </a:lnSpc>
              <a:spcBef>
                <a:spcPts val="600"/>
              </a:spcBef>
              <a:spcAft>
                <a:spcPts val="600"/>
              </a:spcAft>
            </a:pPr>
            <a:endParaRPr lang="en-US" sz="2000" dirty="0">
              <a:latin typeface="Calibri" panose="020F0502020204030204" pitchFamily="34" charset="0"/>
            </a:endParaRPr>
          </a:p>
        </p:txBody>
      </p:sp>
      <p:grpSp>
        <p:nvGrpSpPr>
          <p:cNvPr id="13" name="Group 12">
            <a:extLst>
              <a:ext uri="{FF2B5EF4-FFF2-40B4-BE49-F238E27FC236}">
                <a16:creationId xmlns:a16="http://schemas.microsoft.com/office/drawing/2014/main" xmlns="" id="{79630049-9FD3-4C1B-910C-017E802C8C77}"/>
              </a:ext>
            </a:extLst>
          </p:cNvPr>
          <p:cNvGrpSpPr/>
          <p:nvPr/>
        </p:nvGrpSpPr>
        <p:grpSpPr>
          <a:xfrm>
            <a:off x="272350" y="1045625"/>
            <a:ext cx="8791195" cy="669214"/>
            <a:chOff x="272350" y="1045625"/>
            <a:chExt cx="8791195" cy="669214"/>
          </a:xfrm>
        </p:grpSpPr>
        <p:sp>
          <p:nvSpPr>
            <p:cNvPr id="14" name="Shape 125">
              <a:extLst>
                <a:ext uri="{FF2B5EF4-FFF2-40B4-BE49-F238E27FC236}">
                  <a16:creationId xmlns:a16="http://schemas.microsoft.com/office/drawing/2014/main" xmlns="" id="{F66434D2-A705-493D-8A60-21536AE6BF0E}"/>
                </a:ext>
              </a:extLst>
            </p:cNvPr>
            <p:cNvSpPr/>
            <p:nvPr/>
          </p:nvSpPr>
          <p:spPr>
            <a:xfrm>
              <a:off x="272350" y="1045839"/>
              <a:ext cx="2579856" cy="669000"/>
            </a:xfrm>
            <a:prstGeom prst="homePlate">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Screening &amp; Access</a:t>
              </a:r>
            </a:p>
          </p:txBody>
        </p:sp>
        <p:sp>
          <p:nvSpPr>
            <p:cNvPr id="15" name="Shape 126">
              <a:extLst>
                <a:ext uri="{FF2B5EF4-FFF2-40B4-BE49-F238E27FC236}">
                  <a16:creationId xmlns:a16="http://schemas.microsoft.com/office/drawing/2014/main" xmlns="" id="{EC572F03-D005-444F-8662-6F1C4ED15E9D}"/>
                </a:ext>
              </a:extLst>
            </p:cNvPr>
            <p:cNvSpPr/>
            <p:nvPr/>
          </p:nvSpPr>
          <p:spPr>
            <a:xfrm>
              <a:off x="2388931" y="1045625"/>
              <a:ext cx="2541300" cy="669000"/>
            </a:xfrm>
            <a:prstGeom prst="chevron">
              <a:avLst>
                <a:gd name="adj" fmla="val 50000"/>
              </a:avLst>
            </a:prstGeom>
            <a:solidFill>
              <a:schemeClr val="tx1">
                <a:lumMod val="5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Assessment</a:t>
              </a:r>
            </a:p>
          </p:txBody>
        </p:sp>
        <p:sp>
          <p:nvSpPr>
            <p:cNvPr id="16" name="Shape 127">
              <a:extLst>
                <a:ext uri="{FF2B5EF4-FFF2-40B4-BE49-F238E27FC236}">
                  <a16:creationId xmlns:a16="http://schemas.microsoft.com/office/drawing/2014/main" xmlns="" id="{FF7832B7-4AD8-4E69-B172-786A2CAC1C57}"/>
                </a:ext>
              </a:extLst>
            </p:cNvPr>
            <p:cNvSpPr/>
            <p:nvPr/>
          </p:nvSpPr>
          <p:spPr>
            <a:xfrm>
              <a:off x="4455480"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Master List</a:t>
              </a:r>
            </a:p>
          </p:txBody>
        </p:sp>
        <p:sp>
          <p:nvSpPr>
            <p:cNvPr id="17" name="Shape 128">
              <a:extLst>
                <a:ext uri="{FF2B5EF4-FFF2-40B4-BE49-F238E27FC236}">
                  <a16:creationId xmlns:a16="http://schemas.microsoft.com/office/drawing/2014/main" xmlns="" id="{734F4D79-D2B3-4F93-8B68-FA150AA88792}"/>
                </a:ext>
              </a:extLst>
            </p:cNvPr>
            <p:cNvSpPr/>
            <p:nvPr/>
          </p:nvSpPr>
          <p:spPr>
            <a:xfrm>
              <a:off x="6522245"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Referral to Housing Program</a:t>
              </a:r>
            </a:p>
          </p:txBody>
        </p:sp>
      </p:grpSp>
    </p:spTree>
    <p:extLst>
      <p:ext uri="{BB962C8B-B14F-4D97-AF65-F5344CB8AC3E}">
        <p14:creationId xmlns:p14="http://schemas.microsoft.com/office/powerpoint/2010/main" val="372534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Shape 114"/>
          <p:cNvSpPr/>
          <p:nvPr/>
        </p:nvSpPr>
        <p:spPr>
          <a:xfrm>
            <a:off x="125506" y="1109339"/>
            <a:ext cx="2726700" cy="669000"/>
          </a:xfrm>
          <a:prstGeom prst="homePlate">
            <a:avLst>
              <a:gd name="adj" fmla="val 50000"/>
            </a:avLst>
          </a:prstGeom>
          <a:solidFill>
            <a:srgbClr val="1C3AA9"/>
          </a:solidFill>
          <a:ln>
            <a:noFill/>
          </a:ln>
        </p:spPr>
        <p:txBody>
          <a:bodyPr wrap="square" lIns="91425" tIns="91425" rIns="91425" bIns="91425" anchor="ctr" anchorCtr="0">
            <a:noAutofit/>
          </a:bodyPr>
          <a:lstStyle/>
          <a:p>
            <a:pPr lvl="0" algn="ctr">
              <a:spcBef>
                <a:spcPts val="0"/>
              </a:spcBef>
              <a:buNone/>
            </a:pPr>
            <a:r>
              <a:rPr lang="en">
                <a:solidFill>
                  <a:srgbClr val="FFFFFF"/>
                </a:solidFill>
                <a:latin typeface="Roboto"/>
                <a:ea typeface="Roboto"/>
                <a:cs typeface="Roboto"/>
                <a:sym typeface="Roboto"/>
              </a:rPr>
              <a:t>Step 1</a:t>
            </a:r>
          </a:p>
        </p:txBody>
      </p:sp>
      <p:sp>
        <p:nvSpPr>
          <p:cNvPr id="117" name="Shape 117"/>
          <p:cNvSpPr/>
          <p:nvPr/>
        </p:nvSpPr>
        <p:spPr>
          <a:xfrm>
            <a:off x="2388931" y="1109125"/>
            <a:ext cx="2541300" cy="669000"/>
          </a:xfrm>
          <a:prstGeom prst="chevron">
            <a:avLst>
              <a:gd name="adj" fmla="val 50000"/>
            </a:avLst>
          </a:prstGeom>
          <a:solidFill>
            <a:srgbClr val="2A56C6"/>
          </a:solidFill>
          <a:ln>
            <a:noFill/>
          </a:ln>
        </p:spPr>
        <p:txBody>
          <a:bodyPr wrap="square" lIns="91425" tIns="91425" rIns="91425" bIns="91425" anchor="ctr" anchorCtr="0">
            <a:noAutofit/>
          </a:bodyPr>
          <a:lstStyle/>
          <a:p>
            <a:pPr lvl="0" algn="ctr">
              <a:spcBef>
                <a:spcPts val="0"/>
              </a:spcBef>
              <a:buNone/>
            </a:pPr>
            <a:r>
              <a:rPr lang="en">
                <a:solidFill>
                  <a:srgbClr val="FFFFFF"/>
                </a:solidFill>
                <a:latin typeface="Roboto"/>
                <a:ea typeface="Roboto"/>
                <a:cs typeface="Roboto"/>
                <a:sym typeface="Roboto"/>
              </a:rPr>
              <a:t>Step 2</a:t>
            </a:r>
          </a:p>
        </p:txBody>
      </p:sp>
      <p:sp>
        <p:nvSpPr>
          <p:cNvPr id="120" name="Shape 120"/>
          <p:cNvSpPr/>
          <p:nvPr/>
        </p:nvSpPr>
        <p:spPr>
          <a:xfrm>
            <a:off x="4455480" y="1109125"/>
            <a:ext cx="2541300" cy="669000"/>
          </a:xfrm>
          <a:prstGeom prst="chevron">
            <a:avLst>
              <a:gd name="adj" fmla="val 50000"/>
            </a:avLst>
          </a:prstGeom>
          <a:solidFill>
            <a:srgbClr val="3367D6"/>
          </a:solidFill>
          <a:ln>
            <a:noFill/>
          </a:ln>
        </p:spPr>
        <p:txBody>
          <a:bodyPr wrap="square" lIns="91425" tIns="91425" rIns="91425" bIns="91425" anchor="ctr" anchorCtr="0">
            <a:noAutofit/>
          </a:bodyPr>
          <a:lstStyle/>
          <a:p>
            <a:pPr lvl="0" algn="ctr">
              <a:spcBef>
                <a:spcPts val="0"/>
              </a:spcBef>
              <a:buNone/>
            </a:pPr>
            <a:r>
              <a:rPr lang="en">
                <a:solidFill>
                  <a:srgbClr val="FFFFFF"/>
                </a:solidFill>
                <a:latin typeface="Roboto"/>
                <a:ea typeface="Roboto"/>
                <a:cs typeface="Roboto"/>
                <a:sym typeface="Roboto"/>
              </a:rPr>
              <a:t>Step 3</a:t>
            </a:r>
          </a:p>
        </p:txBody>
      </p:sp>
      <p:sp>
        <p:nvSpPr>
          <p:cNvPr id="125" name="Shape 125"/>
          <p:cNvSpPr/>
          <p:nvPr/>
        </p:nvSpPr>
        <p:spPr>
          <a:xfrm>
            <a:off x="125506" y="1109339"/>
            <a:ext cx="2726700" cy="669000"/>
          </a:xfrm>
          <a:prstGeom prst="homePlate">
            <a:avLst>
              <a:gd name="adj" fmla="val 50000"/>
            </a:avLst>
          </a:prstGeom>
          <a:solidFill>
            <a:schemeClr val="bg1">
              <a:lumMod val="85000"/>
            </a:schemeClr>
          </a:solidFill>
          <a:ln>
            <a:solidFill>
              <a:srgbClr val="000000"/>
            </a:solidFill>
          </a:ln>
        </p:spPr>
        <p:txBody>
          <a:bodyPr wrap="square" lIns="91425" tIns="91425" rIns="91425" bIns="91425" anchor="ctr" anchorCtr="0">
            <a:noAutofit/>
          </a:bodyPr>
          <a:lstStyle/>
          <a:p>
            <a:pPr lvl="0" algn="ctr">
              <a:spcBef>
                <a:spcPts val="0"/>
              </a:spcBef>
              <a:buNone/>
            </a:pPr>
            <a:r>
              <a:rPr lang="en">
                <a:solidFill>
                  <a:srgbClr val="FFFFFF"/>
                </a:solidFill>
                <a:latin typeface="Roboto"/>
                <a:ea typeface="Roboto"/>
                <a:cs typeface="Roboto"/>
                <a:sym typeface="Roboto"/>
              </a:rPr>
              <a:t>Screening &amp; Access</a:t>
            </a:r>
          </a:p>
        </p:txBody>
      </p:sp>
      <p:sp>
        <p:nvSpPr>
          <p:cNvPr id="126" name="Shape 126"/>
          <p:cNvSpPr/>
          <p:nvPr/>
        </p:nvSpPr>
        <p:spPr>
          <a:xfrm>
            <a:off x="2388931" y="1109125"/>
            <a:ext cx="2541300" cy="669000"/>
          </a:xfrm>
          <a:prstGeom prst="chevron">
            <a:avLst>
              <a:gd name="adj" fmla="val 50000"/>
            </a:avLst>
          </a:prstGeom>
          <a:solidFill>
            <a:srgbClr val="0070C0"/>
          </a:solidFill>
          <a:ln>
            <a:solidFill>
              <a:srgbClr val="000000"/>
            </a:solidFill>
          </a:ln>
        </p:spPr>
        <p:txBody>
          <a:bodyPr wrap="square" lIns="91425" tIns="91425" rIns="91425" bIns="91425" anchor="ctr" anchorCtr="0">
            <a:noAutofit/>
          </a:bodyPr>
          <a:lstStyle/>
          <a:p>
            <a:pPr lvl="0" algn="ctr">
              <a:spcBef>
                <a:spcPts val="0"/>
              </a:spcBef>
              <a:buNone/>
            </a:pPr>
            <a:r>
              <a:rPr lang="en">
                <a:solidFill>
                  <a:srgbClr val="FFFFFF"/>
                </a:solidFill>
                <a:latin typeface="Roboto"/>
                <a:ea typeface="Roboto"/>
                <a:cs typeface="Roboto"/>
                <a:sym typeface="Roboto"/>
              </a:rPr>
              <a:t>Assessment</a:t>
            </a:r>
          </a:p>
        </p:txBody>
      </p:sp>
      <p:sp>
        <p:nvSpPr>
          <p:cNvPr id="127" name="Shape 127"/>
          <p:cNvSpPr/>
          <p:nvPr/>
        </p:nvSpPr>
        <p:spPr>
          <a:xfrm>
            <a:off x="4455480" y="11091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a:solidFill>
                  <a:srgbClr val="FFFFFF"/>
                </a:solidFill>
                <a:latin typeface="Roboto"/>
                <a:ea typeface="Roboto"/>
                <a:cs typeface="Roboto"/>
                <a:sym typeface="Roboto"/>
              </a:rPr>
              <a:t>Master List</a:t>
            </a:r>
          </a:p>
        </p:txBody>
      </p:sp>
      <p:sp>
        <p:nvSpPr>
          <p:cNvPr id="128" name="Shape 128"/>
          <p:cNvSpPr/>
          <p:nvPr/>
        </p:nvSpPr>
        <p:spPr>
          <a:xfrm>
            <a:off x="6522245" y="11091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dirty="0">
                <a:solidFill>
                  <a:srgbClr val="FFFFFF"/>
                </a:solidFill>
                <a:latin typeface="Roboto"/>
                <a:ea typeface="Roboto"/>
                <a:cs typeface="Roboto"/>
                <a:sym typeface="Roboto"/>
              </a:rPr>
              <a:t>Referral to Housing Program</a:t>
            </a:r>
          </a:p>
        </p:txBody>
      </p:sp>
      <p:sp>
        <p:nvSpPr>
          <p:cNvPr id="11" name="Shape 164"/>
          <p:cNvSpPr txBox="1">
            <a:spLocks noGrp="1"/>
          </p:cNvSpPr>
          <p:nvPr>
            <p:ph type="body" idx="1"/>
          </p:nvPr>
        </p:nvSpPr>
        <p:spPr>
          <a:xfrm>
            <a:off x="195180" y="1840800"/>
            <a:ext cx="8520600" cy="3302700"/>
          </a:xfrm>
          <a:prstGeom prst="rect">
            <a:avLst/>
          </a:prstGeom>
        </p:spPr>
        <p:txBody>
          <a:bodyPr wrap="square" lIns="91425" tIns="91425" rIns="91425" bIns="91425" anchor="t" anchorCtr="0">
            <a:noAutofit/>
          </a:bodyPr>
          <a:lstStyle/>
          <a:p>
            <a:pPr marL="285750" indent="-285750">
              <a:lnSpc>
                <a:spcPct val="100000"/>
              </a:lnSpc>
              <a:spcBef>
                <a:spcPts val="600"/>
              </a:spcBef>
              <a:spcAft>
                <a:spcPts val="600"/>
              </a:spcAft>
            </a:pPr>
            <a:r>
              <a:rPr lang="en-US" dirty="0">
                <a:latin typeface="Calibri" panose="020F0502020204030204" pitchFamily="34" charset="0"/>
              </a:rPr>
              <a:t>Includes the universal HMIS data elements </a:t>
            </a:r>
          </a:p>
          <a:p>
            <a:pPr marL="285750" indent="-285750">
              <a:lnSpc>
                <a:spcPct val="100000"/>
              </a:lnSpc>
              <a:spcBef>
                <a:spcPts val="600"/>
              </a:spcBef>
              <a:spcAft>
                <a:spcPts val="600"/>
              </a:spcAft>
            </a:pPr>
            <a:endParaRPr dirty="0">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62980" y="172719"/>
            <a:ext cx="9000565" cy="4590854"/>
          </a:xfrm>
          <a:prstGeom prst="rect">
            <a:avLst/>
          </a:prstGeom>
        </p:spPr>
      </p:pic>
      <p:sp>
        <p:nvSpPr>
          <p:cNvPr id="13" name="TextBox 12"/>
          <p:cNvSpPr txBox="1"/>
          <p:nvPr/>
        </p:nvSpPr>
        <p:spPr>
          <a:xfrm>
            <a:off x="1508215" y="288070"/>
            <a:ext cx="3422016" cy="369332"/>
          </a:xfrm>
          <a:prstGeom prst="rect">
            <a:avLst/>
          </a:prstGeom>
          <a:noFill/>
        </p:spPr>
        <p:txBody>
          <a:bodyPr wrap="square" rtlCol="0">
            <a:spAutoFit/>
          </a:bodyPr>
          <a:lstStyle/>
          <a:p>
            <a:r>
              <a:rPr lang="en-US" sz="1800" b="1" dirty="0">
                <a:solidFill>
                  <a:srgbClr val="E76D09"/>
                </a:solidFill>
                <a:latin typeface="Calibri" panose="020F0502020204030204" pitchFamily="34" charset="0"/>
                <a:ea typeface="Open Sans" panose="020B0604020202020204" charset="0"/>
                <a:cs typeface="Open Sans" panose="020B0604020202020204" charset="0"/>
              </a:rPr>
              <a:t>Instructions for assessors in </a:t>
            </a:r>
            <a:r>
              <a:rPr lang="en-US" sz="1800" b="1" i="1" dirty="0">
                <a:solidFill>
                  <a:srgbClr val="E76D09"/>
                </a:solidFill>
                <a:latin typeface="Calibri" panose="020F0502020204030204" pitchFamily="34" charset="0"/>
                <a:ea typeface="Open Sans" panose="020B0604020202020204" charset="0"/>
                <a:cs typeface="Open Sans" panose="020B0604020202020204" charset="0"/>
              </a:rPr>
              <a:t>italics</a:t>
            </a:r>
          </a:p>
        </p:txBody>
      </p:sp>
      <p:cxnSp>
        <p:nvCxnSpPr>
          <p:cNvPr id="15" name="Straight Arrow Connector 14"/>
          <p:cNvCxnSpPr/>
          <p:nvPr/>
        </p:nvCxnSpPr>
        <p:spPr>
          <a:xfrm flipH="1" flipV="1">
            <a:off x="932329" y="379205"/>
            <a:ext cx="628244" cy="62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760687" y="821003"/>
            <a:ext cx="444631" cy="590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99885" y="1359343"/>
            <a:ext cx="4893236" cy="369332"/>
          </a:xfrm>
          <a:prstGeom prst="rect">
            <a:avLst/>
          </a:prstGeom>
          <a:noFill/>
        </p:spPr>
        <p:txBody>
          <a:bodyPr wrap="square" rtlCol="0">
            <a:spAutoFit/>
          </a:bodyPr>
          <a:lstStyle/>
          <a:p>
            <a:r>
              <a:rPr lang="en-US" sz="1800" b="1" dirty="0">
                <a:solidFill>
                  <a:srgbClr val="E76D09"/>
                </a:solidFill>
                <a:latin typeface="Calibri" panose="020F0502020204030204" pitchFamily="34" charset="0"/>
                <a:ea typeface="Open Sans" panose="020B0604020202020204" charset="0"/>
                <a:cs typeface="Open Sans" panose="020B0604020202020204" charset="0"/>
              </a:rPr>
              <a:t>All universal HMIS data elements marked with </a:t>
            </a:r>
            <a:r>
              <a:rPr lang="en-US" sz="1800" b="1" dirty="0">
                <a:solidFill>
                  <a:schemeClr val="accent1"/>
                </a:solidFill>
                <a:latin typeface="Calibri" panose="020F0502020204030204" pitchFamily="34" charset="0"/>
                <a:ea typeface="Open Sans" panose="020B0604020202020204" charset="0"/>
                <a:cs typeface="Open Sans" panose="020B0604020202020204" charset="0"/>
              </a:rPr>
              <a:t>Ͱ</a:t>
            </a:r>
            <a:r>
              <a:rPr lang="en-US" sz="1800" b="1" dirty="0">
                <a:solidFill>
                  <a:srgbClr val="E76D09"/>
                </a:solidFill>
                <a:latin typeface="Calibri" panose="020F0502020204030204" pitchFamily="34" charset="0"/>
                <a:ea typeface="Open Sans" panose="020B0604020202020204" charset="0"/>
                <a:cs typeface="Open Sans" panose="020B0604020202020204" charset="0"/>
              </a:rPr>
              <a:t> </a:t>
            </a:r>
          </a:p>
        </p:txBody>
      </p:sp>
      <p:cxnSp>
        <p:nvCxnSpPr>
          <p:cNvPr id="31" name="Straight Arrow Connector 30"/>
          <p:cNvCxnSpPr>
            <a:stCxn id="33" idx="1"/>
          </p:cNvCxnSpPr>
          <p:nvPr/>
        </p:nvCxnSpPr>
        <p:spPr>
          <a:xfrm flipH="1" flipV="1">
            <a:off x="6440267" y="3196997"/>
            <a:ext cx="552854" cy="30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993121" y="3043107"/>
            <a:ext cx="4139550" cy="369332"/>
          </a:xfrm>
          <a:prstGeom prst="rect">
            <a:avLst/>
          </a:prstGeom>
          <a:noFill/>
        </p:spPr>
        <p:txBody>
          <a:bodyPr wrap="square" rtlCol="0">
            <a:spAutoFit/>
          </a:bodyPr>
          <a:lstStyle/>
          <a:p>
            <a:r>
              <a:rPr lang="en-US" sz="1800" b="1" dirty="0">
                <a:solidFill>
                  <a:srgbClr val="E76D09"/>
                </a:solidFill>
                <a:latin typeface="Calibri" panose="020F0502020204030204" pitchFamily="34" charset="0"/>
                <a:ea typeface="Open Sans" panose="020B0604020202020204" charset="0"/>
                <a:cs typeface="Open Sans" panose="020B0604020202020204" charset="0"/>
              </a:rPr>
              <a:t>Guiding questions</a:t>
            </a:r>
          </a:p>
        </p:txBody>
      </p:sp>
      <p:cxnSp>
        <p:nvCxnSpPr>
          <p:cNvPr id="34" name="Straight Arrow Connector 33"/>
          <p:cNvCxnSpPr/>
          <p:nvPr/>
        </p:nvCxnSpPr>
        <p:spPr>
          <a:xfrm flipH="1" flipV="1">
            <a:off x="5077903" y="3820452"/>
            <a:ext cx="482388" cy="225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60291" y="3924557"/>
            <a:ext cx="4139550" cy="646331"/>
          </a:xfrm>
          <a:prstGeom prst="rect">
            <a:avLst/>
          </a:prstGeom>
          <a:noFill/>
        </p:spPr>
        <p:txBody>
          <a:bodyPr wrap="square" rtlCol="0">
            <a:spAutoFit/>
          </a:bodyPr>
          <a:lstStyle/>
          <a:p>
            <a:r>
              <a:rPr lang="en-US" sz="1800" b="1" dirty="0">
                <a:solidFill>
                  <a:srgbClr val="E76D09"/>
                </a:solidFill>
                <a:latin typeface="Calibri" panose="020F0502020204030204" pitchFamily="34" charset="0"/>
                <a:ea typeface="Open Sans" panose="020B0604020202020204" charset="0"/>
                <a:cs typeface="Open Sans" panose="020B0604020202020204" charset="0"/>
              </a:rPr>
              <a:t>Service referral questions are </a:t>
            </a:r>
          </a:p>
          <a:p>
            <a:r>
              <a:rPr lang="en-US" sz="1800" b="1" u="dashLong" dirty="0">
                <a:solidFill>
                  <a:srgbClr val="E76D09"/>
                </a:solidFill>
                <a:latin typeface="Calibri" panose="020F0502020204030204" pitchFamily="34" charset="0"/>
                <a:ea typeface="Open Sans" panose="020B0604020202020204" charset="0"/>
                <a:cs typeface="Open Sans" panose="020B0604020202020204" charset="0"/>
              </a:rPr>
              <a:t>dash underlined</a:t>
            </a:r>
            <a:r>
              <a:rPr lang="en-US" sz="1800" b="1" dirty="0">
                <a:solidFill>
                  <a:srgbClr val="E76D09"/>
                </a:solidFill>
                <a:latin typeface="Calibri" panose="020F0502020204030204" pitchFamily="34" charset="0"/>
                <a:ea typeface="Open Sans" panose="020B0604020202020204" charset="0"/>
                <a:cs typeface="Open Sans" panose="020B0604020202020204" charset="0"/>
              </a:rPr>
              <a:t> </a:t>
            </a:r>
          </a:p>
        </p:txBody>
      </p:sp>
    </p:spTree>
    <p:extLst>
      <p:ext uri="{BB962C8B-B14F-4D97-AF65-F5344CB8AC3E}">
        <p14:creationId xmlns:p14="http://schemas.microsoft.com/office/powerpoint/2010/main" val="276029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4" name="Shape 112"/>
          <p:cNvSpPr txBox="1">
            <a:spLocks/>
          </p:cNvSpPr>
          <p:nvPr/>
        </p:nvSpPr>
        <p:spPr>
          <a:xfrm>
            <a:off x="200710" y="174843"/>
            <a:ext cx="8520600" cy="707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ct val="100000"/>
              <a:buFont typeface="PT Sans Narrow"/>
              <a:buNone/>
              <a:defRPr sz="3600" b="1" i="0" u="none" strike="noStrike" cap="none">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r>
              <a:rPr lang="en" dirty="0">
                <a:solidFill>
                  <a:srgbClr val="4C367E"/>
                </a:solidFill>
                <a:latin typeface="Calibri" panose="020F0502020204030204" pitchFamily="34" charset="0"/>
              </a:rPr>
              <a:t>Complex Service Needs Section</a:t>
            </a:r>
          </a:p>
        </p:txBody>
      </p:sp>
      <p:sp>
        <p:nvSpPr>
          <p:cNvPr id="9" name="Rectangle 8">
            <a:extLst>
              <a:ext uri="{FF2B5EF4-FFF2-40B4-BE49-F238E27FC236}">
                <a16:creationId xmlns:a16="http://schemas.microsoft.com/office/drawing/2014/main" xmlns="" id="{C5F04415-2877-4BDB-B8D6-D6E74811AF3C}"/>
              </a:ext>
            </a:extLst>
          </p:cNvPr>
          <p:cNvSpPr/>
          <p:nvPr/>
        </p:nvSpPr>
        <p:spPr>
          <a:xfrm>
            <a:off x="200710" y="882243"/>
            <a:ext cx="8625790" cy="4185761"/>
          </a:xfrm>
          <a:prstGeom prst="rect">
            <a:avLst/>
          </a:prstGeom>
        </p:spPr>
        <p:txBody>
          <a:bodyPr wrap="square">
            <a:spAutoFit/>
          </a:bodyPr>
          <a:lstStyle/>
          <a:p>
            <a:pPr marL="342900" lvl="0" indent="-342900">
              <a:buFont typeface="+mj-lt"/>
              <a:buAutoNum type="alphaUcPeriod"/>
            </a:pPr>
            <a:r>
              <a:rPr lang="en-US" sz="1100" dirty="0">
                <a:latin typeface="Calibri" panose="020F0502020204030204" pitchFamily="34" charset="0"/>
                <a:ea typeface="Calibri" panose="020F0502020204030204" pitchFamily="34" charset="0"/>
                <a:cs typeface="Calibri" panose="020F0502020204030204" pitchFamily="34" charset="0"/>
              </a:rPr>
              <a:t>Have you or a member of your household: </a:t>
            </a:r>
          </a:p>
          <a:p>
            <a:pPr marL="685800" indent="-228600">
              <a:spcBef>
                <a:spcPts val="600"/>
              </a:spcBef>
              <a:tabLst>
                <a:tab pos="685800" algn="l"/>
              </a:tabLst>
            </a:pPr>
            <a:r>
              <a:rPr lang="en-US" sz="1100" dirty="0">
                <a:latin typeface="MS Gothic" panose="020B0609070205080204" pitchFamily="49" charset="-128"/>
                <a:ea typeface="MS Gothic" panose="020B0609070205080204" pitchFamily="49" charset="-128"/>
                <a:cs typeface="ArialMT"/>
              </a:rPr>
              <a:t>☐</a:t>
            </a:r>
            <a:r>
              <a:rPr lang="en-US" sz="1100" dirty="0">
                <a:latin typeface="Calibri" panose="020F0502020204030204" pitchFamily="34" charset="0"/>
                <a:ea typeface="Times New Roman" panose="02020603050405020304" pitchFamily="18" charset="0"/>
                <a:cs typeface="ArialMT"/>
              </a:rPr>
              <a:t> 	Had one or more trips to an emergency room in the past year? </a:t>
            </a:r>
            <a:endParaRPr lang="en-US" sz="1100" dirty="0">
              <a:latin typeface="Times New Roman" panose="02020603050405020304" pitchFamily="18" charset="0"/>
              <a:ea typeface="Times New Roman" panose="02020603050405020304" pitchFamily="18" charset="0"/>
            </a:endParaRPr>
          </a:p>
          <a:p>
            <a:pPr marL="685800" indent="-228600">
              <a:spcBef>
                <a:spcPts val="200"/>
              </a:spcBef>
              <a:tabLst>
                <a:tab pos="685800" algn="l"/>
              </a:tabLst>
            </a:pPr>
            <a:r>
              <a:rPr lang="en-US" sz="1100" dirty="0">
                <a:latin typeface="MS Gothic" panose="020B0609070205080204" pitchFamily="49" charset="-128"/>
                <a:ea typeface="MS Gothic" panose="020B0609070205080204" pitchFamily="49" charset="-128"/>
                <a:cs typeface="ArialMT"/>
              </a:rPr>
              <a:t>☐</a:t>
            </a:r>
            <a:r>
              <a:rPr lang="en-US" sz="1100" dirty="0">
                <a:latin typeface="Calibri" panose="020F0502020204030204" pitchFamily="34" charset="0"/>
                <a:ea typeface="Times New Roman" panose="02020603050405020304" pitchFamily="18" charset="0"/>
                <a:cs typeface="ArialMT"/>
              </a:rPr>
              <a:t> 	Stayed in a psychiatric facility (lifetime)?</a:t>
            </a:r>
            <a:endParaRPr lang="en-US" sz="1100" dirty="0">
              <a:latin typeface="Times New Roman" panose="02020603050405020304" pitchFamily="18" charset="0"/>
              <a:ea typeface="Times New Roman" panose="02020603050405020304" pitchFamily="18" charset="0"/>
            </a:endParaRPr>
          </a:p>
          <a:p>
            <a:pPr marL="685800" indent="-228600">
              <a:spcBef>
                <a:spcPts val="200"/>
              </a:spcBef>
              <a:tabLst>
                <a:tab pos="685800" algn="l"/>
              </a:tabLst>
            </a:pPr>
            <a:r>
              <a:rPr lang="en-US" sz="1100" dirty="0">
                <a:latin typeface="Segoe UI Symbol" panose="020B0502040204020203" pitchFamily="34" charset="0"/>
                <a:ea typeface="MS Gothic" panose="020B0609070205080204" pitchFamily="49" charset="-128"/>
                <a:cs typeface="Segoe UI Symbol" panose="020B0502040204020203" pitchFamily="34" charset="0"/>
              </a:rPr>
              <a:t>☐</a:t>
            </a:r>
            <a:r>
              <a:rPr lang="en-US" sz="1100" dirty="0">
                <a:latin typeface="Calibri" panose="020F0502020204030204" pitchFamily="34" charset="0"/>
                <a:ea typeface="Times New Roman" panose="02020603050405020304" pitchFamily="18" charset="0"/>
                <a:cs typeface="ArialMT"/>
              </a:rPr>
              <a:t> 	Stayed in a substance abuse treatment facility (lifetime)?</a:t>
            </a:r>
            <a:r>
              <a:rPr lang="en-US" sz="1100" dirty="0">
                <a:latin typeface="Calibri" panose="020F0502020204030204" pitchFamily="34" charset="0"/>
                <a:ea typeface="MS Gothic" panose="020B0609070205080204" pitchFamily="49" charset="-128"/>
                <a:cs typeface="ArialMT"/>
              </a:rPr>
              <a:t>  </a:t>
            </a:r>
            <a:endParaRPr lang="en-US" sz="1100" dirty="0">
              <a:latin typeface="Times New Roman" panose="02020603050405020304" pitchFamily="18" charset="0"/>
              <a:ea typeface="Times New Roman" panose="02020603050405020304" pitchFamily="18" charset="0"/>
            </a:endParaRPr>
          </a:p>
          <a:p>
            <a:pPr marL="685800" indent="-228600">
              <a:spcBef>
                <a:spcPts val="200"/>
              </a:spcBef>
              <a:tabLst>
                <a:tab pos="685800" algn="l"/>
              </a:tabLst>
            </a:pPr>
            <a:r>
              <a:rPr lang="en-US" sz="1100" dirty="0">
                <a:latin typeface="Segoe UI Symbol" panose="020B0502040204020203" pitchFamily="34" charset="0"/>
                <a:ea typeface="MS Gothic" panose="020B0609070205080204" pitchFamily="49" charset="-128"/>
                <a:cs typeface="Segoe UI Symbol" panose="020B0502040204020203" pitchFamily="34" charset="0"/>
              </a:rPr>
              <a:t>☐</a:t>
            </a:r>
            <a:r>
              <a:rPr lang="en-US" sz="1100" dirty="0">
                <a:latin typeface="Calibri" panose="020F0502020204030204" pitchFamily="34" charset="0"/>
                <a:ea typeface="Times New Roman" panose="02020603050405020304" pitchFamily="18" charset="0"/>
                <a:cs typeface="ArialMT"/>
              </a:rPr>
              <a:t> 	Stayed in another type of residential facility, including a nursing home or group home (lifetime)?</a:t>
            </a:r>
            <a:endParaRPr lang="en-US" sz="1100" dirty="0">
              <a:latin typeface="Times New Roman" panose="02020603050405020304" pitchFamily="18" charset="0"/>
              <a:ea typeface="Times New Roman" panose="02020603050405020304" pitchFamily="18" charset="0"/>
            </a:endParaRPr>
          </a:p>
          <a:p>
            <a:pPr marL="685800" indent="-228600">
              <a:spcBef>
                <a:spcPts val="200"/>
              </a:spcBef>
              <a:tabLst>
                <a:tab pos="685800" algn="l"/>
              </a:tabLst>
            </a:pPr>
            <a:r>
              <a:rPr lang="en-US" sz="1100" dirty="0">
                <a:latin typeface="Segoe UI Symbol" panose="020B0502040204020203" pitchFamily="34" charset="0"/>
                <a:ea typeface="MS Gothic" panose="020B0609070205080204" pitchFamily="49" charset="-128"/>
                <a:cs typeface="Segoe UI Symbol" panose="020B0502040204020203" pitchFamily="34" charset="0"/>
              </a:rPr>
              <a:t>☐</a:t>
            </a:r>
            <a:r>
              <a:rPr lang="en-US" sz="1100" dirty="0">
                <a:latin typeface="Calibri" panose="020F0502020204030204" pitchFamily="34" charset="0"/>
                <a:ea typeface="Times New Roman" panose="02020603050405020304" pitchFamily="18" charset="0"/>
                <a:cs typeface="ArialMT"/>
              </a:rPr>
              <a:t> 	Been in foster care at age 16 years or older? </a:t>
            </a:r>
            <a:endParaRPr lang="en-US" sz="1100" dirty="0">
              <a:latin typeface="Times New Roman" panose="02020603050405020304" pitchFamily="18" charset="0"/>
              <a:ea typeface="Times New Roman" panose="02020603050405020304" pitchFamily="18" charset="0"/>
            </a:endParaRPr>
          </a:p>
          <a:p>
            <a:pPr marL="685800" indent="-228600">
              <a:spcBef>
                <a:spcPts val="200"/>
              </a:spcBef>
              <a:tabLst>
                <a:tab pos="685800" algn="l"/>
              </a:tabLst>
            </a:pPr>
            <a:r>
              <a:rPr lang="en-US" sz="1100" dirty="0">
                <a:latin typeface="Segoe UI Symbol" panose="020B0502040204020203" pitchFamily="34" charset="0"/>
                <a:ea typeface="MS Gothic" panose="020B0609070205080204" pitchFamily="49" charset="-128"/>
                <a:cs typeface="Segoe UI Symbol" panose="020B0502040204020203" pitchFamily="34" charset="0"/>
              </a:rPr>
              <a:t>☐</a:t>
            </a:r>
            <a:r>
              <a:rPr lang="en-US" sz="1100" dirty="0">
                <a:latin typeface="Calibri" panose="020F0502020204030204" pitchFamily="34" charset="0"/>
                <a:ea typeface="Times New Roman" panose="02020603050405020304" pitchFamily="18" charset="0"/>
                <a:cs typeface="ArialMT"/>
              </a:rPr>
              <a:t> 	Been homeless before the age of 25 (adults only)?</a:t>
            </a:r>
            <a:endParaRPr lang="en-US" sz="1100" dirty="0">
              <a:latin typeface="Times New Roman" panose="02020603050405020304" pitchFamily="18" charset="0"/>
              <a:ea typeface="Times New Roman" panose="02020603050405020304" pitchFamily="18" charset="0"/>
            </a:endParaRPr>
          </a:p>
          <a:p>
            <a:pPr marL="685800" indent="-228600">
              <a:spcBef>
                <a:spcPts val="200"/>
              </a:spcBef>
              <a:tabLst>
                <a:tab pos="685800" algn="l"/>
              </a:tabLst>
            </a:pPr>
            <a:r>
              <a:rPr lang="en-US" sz="1100" dirty="0">
                <a:latin typeface="Calibri" panose="020F0502020204030204" pitchFamily="34" charset="0"/>
                <a:ea typeface="Times New Roman" panose="02020603050405020304" pitchFamily="18" charset="0"/>
                <a:cs typeface="ArialMT"/>
              </a:rPr>
              <a:t> </a:t>
            </a:r>
            <a:endParaRPr lang="en-US" sz="6000" dirty="0">
              <a:latin typeface="Times New Roman" panose="02020603050405020304" pitchFamily="18" charset="0"/>
              <a:ea typeface="Times New Roman" panose="02020603050405020304" pitchFamily="18" charset="0"/>
            </a:endParaRPr>
          </a:p>
          <a:p>
            <a:pPr marL="685800" indent="-228600">
              <a:spcBef>
                <a:spcPts val="200"/>
              </a:spcBef>
              <a:tabLst>
                <a:tab pos="685800" algn="l"/>
              </a:tabLst>
            </a:pPr>
            <a:r>
              <a:rPr lang="en-US" sz="1100" dirty="0">
                <a:latin typeface="Segoe UI Symbol" panose="020B0502040204020203" pitchFamily="34" charset="0"/>
                <a:ea typeface="MS Gothic" panose="020B0609070205080204" pitchFamily="49" charset="-128"/>
                <a:cs typeface="Segoe UI Symbol" panose="020B0502040204020203" pitchFamily="34" charset="0"/>
              </a:rPr>
              <a:t>☐</a:t>
            </a:r>
            <a:r>
              <a:rPr lang="en-US" sz="1100" dirty="0">
                <a:latin typeface="Calibri" panose="020F0502020204030204" pitchFamily="34" charset="0"/>
                <a:ea typeface="Times New Roman" panose="02020603050405020304" pitchFamily="18" charset="0"/>
                <a:cs typeface="ArialMT"/>
              </a:rPr>
              <a:t> 	Do you currently have an open case with Family Services (DCF Child Welfare)?</a:t>
            </a:r>
            <a:endParaRPr lang="en-US" sz="1100" dirty="0">
              <a:latin typeface="Times New Roman" panose="02020603050405020304" pitchFamily="18" charset="0"/>
              <a:ea typeface="Times New Roman" panose="02020603050405020304" pitchFamily="18" charset="0"/>
            </a:endParaRPr>
          </a:p>
          <a:p>
            <a:pPr marL="685800" indent="-228600">
              <a:spcBef>
                <a:spcPts val="200"/>
              </a:spcBef>
              <a:tabLst>
                <a:tab pos="685800" algn="l"/>
              </a:tabLst>
            </a:pPr>
            <a:r>
              <a:rPr lang="en-US" sz="1100" dirty="0">
                <a:latin typeface="Segoe UI Symbol" panose="020B0502040204020203" pitchFamily="34" charset="0"/>
                <a:ea typeface="MS Gothic" panose="020B0609070205080204" pitchFamily="49" charset="-128"/>
                <a:cs typeface="Segoe UI Symbol" panose="020B0502040204020203" pitchFamily="34" charset="0"/>
              </a:rPr>
              <a:t>☐</a:t>
            </a:r>
            <a:r>
              <a:rPr lang="en-US" sz="1100" dirty="0">
                <a:latin typeface="Calibri" panose="020F0502020204030204" pitchFamily="34" charset="0"/>
                <a:ea typeface="Times New Roman" panose="02020603050405020304" pitchFamily="18" charset="0"/>
                <a:cs typeface="ArialMT"/>
              </a:rPr>
              <a:t> 	Have you been without any cash income (including from a job or not from a job) for the entire past year?</a:t>
            </a:r>
            <a:endParaRPr lang="en-US" sz="1100" dirty="0">
              <a:latin typeface="Times New Roman" panose="02020603050405020304" pitchFamily="18" charset="0"/>
              <a:ea typeface="Times New Roman" panose="02020603050405020304" pitchFamily="18" charset="0"/>
            </a:endParaRPr>
          </a:p>
          <a:p>
            <a:pPr marL="685800" indent="-228600">
              <a:spcBef>
                <a:spcPts val="200"/>
              </a:spcBef>
              <a:tabLst>
                <a:tab pos="685800" algn="l"/>
              </a:tabLst>
            </a:pPr>
            <a:r>
              <a:rPr lang="en-US" sz="1100" dirty="0">
                <a:latin typeface="Segoe UI Symbol" panose="020B0502040204020203" pitchFamily="34" charset="0"/>
                <a:ea typeface="MS Gothic" panose="020B0609070205080204" pitchFamily="49" charset="-128"/>
                <a:cs typeface="Segoe UI Symbol" panose="020B0502040204020203" pitchFamily="34" charset="0"/>
              </a:rPr>
              <a:t>☐</a:t>
            </a:r>
            <a:r>
              <a:rPr lang="en-US" sz="1100" dirty="0">
                <a:latin typeface="Calibri" panose="020F0502020204030204" pitchFamily="34" charset="0"/>
                <a:ea typeface="Times New Roman" panose="02020603050405020304" pitchFamily="18" charset="0"/>
                <a:cs typeface="ArialMT"/>
              </a:rPr>
              <a:t> 	Do you or anyone in your household have an urgent medical need (e.g., severe infection, acute diabetic condition, mental health crisis)</a:t>
            </a:r>
            <a:r>
              <a:rPr lang="en-US" sz="1100" dirty="0">
                <a:latin typeface="Calibri" panose="020F0502020204030204" pitchFamily="34" charset="0"/>
                <a:ea typeface="MS Gothic" panose="020B0609070205080204" pitchFamily="49" charset="-128"/>
                <a:cs typeface="ArialMT"/>
              </a:rPr>
              <a:t>  </a:t>
            </a:r>
            <a:endParaRPr lang="en-US" sz="1100" dirty="0">
              <a:latin typeface="Times New Roman" panose="02020603050405020304" pitchFamily="18" charset="0"/>
              <a:ea typeface="Times New Roman" panose="02020603050405020304" pitchFamily="18" charset="0"/>
            </a:endParaRPr>
          </a:p>
          <a:p>
            <a:pPr marL="685800" indent="-228600">
              <a:tabLst>
                <a:tab pos="685800" algn="l"/>
              </a:tabLst>
            </a:pPr>
            <a:r>
              <a:rPr lang="en-US" sz="1100" dirty="0">
                <a:latin typeface="Calibri" panose="020F0502020204030204" pitchFamily="34" charset="0"/>
                <a:ea typeface="Times New Roman" panose="02020603050405020304" pitchFamily="18" charset="0"/>
                <a:cs typeface="ArialMT"/>
              </a:rPr>
              <a:t> </a:t>
            </a:r>
            <a:endParaRPr lang="en-US" sz="1100" dirty="0">
              <a:latin typeface="Times New Roman" panose="02020603050405020304" pitchFamily="18" charset="0"/>
              <a:ea typeface="Times New Roman" panose="02020603050405020304" pitchFamily="18" charset="0"/>
            </a:endParaRPr>
          </a:p>
          <a:p>
            <a:pPr lvl="0">
              <a:tabLst>
                <a:tab pos="685800" algn="l"/>
              </a:tabLst>
            </a:pPr>
            <a:r>
              <a:rPr lang="en-US" sz="1100" i="1" dirty="0">
                <a:latin typeface="Calibri" panose="020F0502020204030204" pitchFamily="34" charset="0"/>
                <a:ea typeface="Times New Roman" panose="02020603050405020304" pitchFamily="18" charset="0"/>
                <a:cs typeface="ArialMT"/>
              </a:rPr>
              <a:t>B.        Staff member answer from information collected earlier (pages 3 and 4): </a:t>
            </a:r>
            <a:endParaRPr lang="en-US" sz="1100" dirty="0">
              <a:latin typeface="Times New Roman" panose="02020603050405020304" pitchFamily="18" charset="0"/>
              <a:ea typeface="Times New Roman" panose="02020603050405020304" pitchFamily="18" charset="0"/>
            </a:endParaRPr>
          </a:p>
          <a:p>
            <a:pPr marL="685800" indent="-228600">
              <a:spcBef>
                <a:spcPts val="600"/>
              </a:spcBef>
              <a:tabLst>
                <a:tab pos="685800" algn="l"/>
              </a:tabLst>
            </a:pPr>
            <a:r>
              <a:rPr lang="en-US" sz="1100" dirty="0">
                <a:latin typeface="Segoe UI Symbol" panose="020B0502040204020203" pitchFamily="34" charset="0"/>
                <a:ea typeface="MS Gothic" panose="020B0609070205080204" pitchFamily="49" charset="-128"/>
                <a:cs typeface="Segoe UI Symbol" panose="020B0502040204020203" pitchFamily="34" charset="0"/>
              </a:rPr>
              <a:t>☐</a:t>
            </a:r>
            <a:r>
              <a:rPr lang="en-US" sz="1100" i="1" dirty="0">
                <a:latin typeface="Calibri" panose="020F0502020204030204" pitchFamily="34" charset="0"/>
                <a:ea typeface="MS Gothic" panose="020B0609070205080204" pitchFamily="49" charset="-128"/>
                <a:cs typeface="ArialMT"/>
              </a:rPr>
              <a:t> 	</a:t>
            </a:r>
            <a:r>
              <a:rPr lang="en-US" sz="1100" i="1" dirty="0">
                <a:latin typeface="Calibri" panose="020F0502020204030204" pitchFamily="34" charset="0"/>
                <a:ea typeface="Times New Roman" panose="02020603050405020304" pitchFamily="18" charset="0"/>
                <a:cs typeface="ArialMT"/>
              </a:rPr>
              <a:t>Currently unsheltered or living in a place unfit for human habitation (e.g., car, tent)</a:t>
            </a:r>
            <a:endParaRPr lang="en-US" sz="1100" dirty="0">
              <a:latin typeface="Times New Roman" panose="02020603050405020304" pitchFamily="18" charset="0"/>
              <a:ea typeface="Times New Roman" panose="02020603050405020304" pitchFamily="18" charset="0"/>
            </a:endParaRPr>
          </a:p>
          <a:p>
            <a:pPr marL="685800" indent="-228600">
              <a:spcBef>
                <a:spcPts val="200"/>
              </a:spcBef>
              <a:tabLst>
                <a:tab pos="685800" algn="l"/>
              </a:tabLst>
            </a:pPr>
            <a:r>
              <a:rPr lang="en-US" sz="1100" dirty="0">
                <a:latin typeface="Segoe UI Symbol" panose="020B0502040204020203" pitchFamily="34" charset="0"/>
                <a:ea typeface="MS Gothic" panose="020B0609070205080204" pitchFamily="49" charset="-128"/>
                <a:cs typeface="Segoe UI Symbol" panose="020B0502040204020203" pitchFamily="34" charset="0"/>
              </a:rPr>
              <a:t>☐</a:t>
            </a:r>
            <a:r>
              <a:rPr lang="en-US" sz="1100" dirty="0">
                <a:latin typeface="Calibri" panose="020F0502020204030204" pitchFamily="34" charset="0"/>
                <a:ea typeface="Times New Roman" panose="02020603050405020304" pitchFamily="18" charset="0"/>
                <a:cs typeface="ArialMT"/>
              </a:rPr>
              <a:t> 	</a:t>
            </a:r>
            <a:r>
              <a:rPr lang="en-US" sz="1100" i="1" dirty="0">
                <a:latin typeface="Calibri" panose="020F0502020204030204" pitchFamily="34" charset="0"/>
                <a:ea typeface="Times New Roman" panose="02020603050405020304" pitchFamily="18" charset="0"/>
                <a:cs typeface="ArialMT"/>
              </a:rPr>
              <a:t>Survivor of domestic/sexual violence</a:t>
            </a:r>
            <a:endParaRPr lang="en-US" sz="1100" dirty="0">
              <a:latin typeface="Times New Roman" panose="02020603050405020304" pitchFamily="18" charset="0"/>
              <a:ea typeface="Times New Roman" panose="02020603050405020304" pitchFamily="18" charset="0"/>
            </a:endParaRPr>
          </a:p>
          <a:p>
            <a:pPr marL="685800" indent="-228600">
              <a:spcBef>
                <a:spcPts val="200"/>
              </a:spcBef>
              <a:tabLst>
                <a:tab pos="685800" algn="l"/>
              </a:tabLst>
            </a:pPr>
            <a:r>
              <a:rPr lang="en-US" sz="1100" dirty="0">
                <a:latin typeface="Segoe UI Symbol" panose="020B0502040204020203" pitchFamily="34" charset="0"/>
                <a:ea typeface="MS Gothic" panose="020B0609070205080204" pitchFamily="49" charset="-128"/>
                <a:cs typeface="Segoe UI Symbol" panose="020B0502040204020203" pitchFamily="34" charset="0"/>
              </a:rPr>
              <a:t>☐</a:t>
            </a:r>
            <a:r>
              <a:rPr lang="en-US" sz="1100" i="1" dirty="0">
                <a:latin typeface="Calibri" panose="020F0502020204030204" pitchFamily="34" charset="0"/>
                <a:ea typeface="MS Gothic" panose="020B0609070205080204" pitchFamily="49" charset="-128"/>
                <a:cs typeface="ArialMT"/>
              </a:rPr>
              <a:t> 	</a:t>
            </a:r>
            <a:r>
              <a:rPr lang="en-US" sz="1100" i="1" dirty="0">
                <a:latin typeface="Calibri" panose="020F0502020204030204" pitchFamily="34" charset="0"/>
                <a:ea typeface="Times New Roman" panose="02020603050405020304" pitchFamily="18" charset="0"/>
              </a:rPr>
              <a:t>Adult household member living with a chronic condition that is disabling</a:t>
            </a:r>
            <a:endParaRPr lang="en-US" sz="1100" dirty="0">
              <a:latin typeface="Times New Roman" panose="02020603050405020304" pitchFamily="18" charset="0"/>
              <a:ea typeface="Times New Roman" panose="02020603050405020304" pitchFamily="18" charset="0"/>
            </a:endParaRPr>
          </a:p>
          <a:p>
            <a:pPr marL="685800" indent="-228600">
              <a:spcBef>
                <a:spcPts val="200"/>
              </a:spcBef>
              <a:tabLst>
                <a:tab pos="685800" algn="l"/>
              </a:tabLst>
            </a:pPr>
            <a:r>
              <a:rPr lang="en-US" sz="1100" i="1" dirty="0">
                <a:latin typeface="Calibri" panose="020F0502020204030204" pitchFamily="34"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lvl="0">
              <a:tabLst>
                <a:tab pos="685800" algn="l"/>
              </a:tabLst>
            </a:pPr>
            <a:r>
              <a:rPr lang="en-US" sz="1100" i="1" dirty="0">
                <a:latin typeface="Calibri" panose="020F0502020204030204" pitchFamily="34" charset="0"/>
                <a:ea typeface="Times New Roman" panose="02020603050405020304" pitchFamily="18" charset="0"/>
                <a:cs typeface="ArialMT"/>
              </a:rPr>
              <a:t>C.        Staff member answer from information collected earlier (page 5)</a:t>
            </a:r>
            <a:endParaRPr lang="en-US" sz="1100" dirty="0">
              <a:latin typeface="Times New Roman" panose="02020603050405020304" pitchFamily="18" charset="0"/>
              <a:ea typeface="Times New Roman" panose="02020603050405020304" pitchFamily="18" charset="0"/>
            </a:endParaRPr>
          </a:p>
          <a:p>
            <a:pPr marL="914400" indent="-457200">
              <a:spcBef>
                <a:spcPts val="600"/>
              </a:spcBef>
              <a:tabLst>
                <a:tab pos="685800" algn="l"/>
              </a:tabLst>
            </a:pPr>
            <a:r>
              <a:rPr lang="en-US" sz="1100" dirty="0">
                <a:latin typeface="Calibri" panose="020F0502020204030204" pitchFamily="34" charset="0"/>
                <a:ea typeface="Times New Roman" panose="02020603050405020304" pitchFamily="18" charset="0"/>
                <a:cs typeface="ArialMT"/>
              </a:rPr>
              <a:t>____	</a:t>
            </a:r>
            <a:r>
              <a:rPr lang="en-US" sz="1100" i="1" dirty="0">
                <a:latin typeface="Calibri" panose="020F0502020204030204" pitchFamily="34" charset="0"/>
                <a:ea typeface="Times New Roman" panose="02020603050405020304" pitchFamily="18" charset="0"/>
                <a:cs typeface="ArialMT"/>
              </a:rPr>
              <a:t>Mark “0” for less than 12 months of homelessness; “1” for 12 – 23 months of homelessness; “2” for 24 – 60 months (2-5 years) of homelessness; “3” for more than 60 months (5 years) of homelessness</a:t>
            </a:r>
            <a:endParaRPr lang="en-US" sz="1100" dirty="0">
              <a:latin typeface="Times New Roman" panose="02020603050405020304" pitchFamily="18" charset="0"/>
              <a:ea typeface="Times New Roman" panose="02020603050405020304" pitchFamily="18" charset="0"/>
            </a:endParaRPr>
          </a:p>
          <a:p>
            <a:pPr>
              <a:tabLst>
                <a:tab pos="685800" algn="l"/>
              </a:tabLst>
            </a:pPr>
            <a:r>
              <a:rPr lang="en-US" sz="1100" i="1" dirty="0">
                <a:latin typeface="Calibri" panose="020F0502020204030204" pitchFamily="34" charset="0"/>
                <a:ea typeface="Times New Roman" panose="02020603050405020304" pitchFamily="18" charset="0"/>
                <a:cs typeface="ArialMT"/>
              </a:rPr>
              <a:t> </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620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lnSpc>
                <a:spcPct val="100000"/>
              </a:lnSpc>
              <a:spcBef>
                <a:spcPts val="600"/>
              </a:spcBef>
              <a:spcAft>
                <a:spcPts val="600"/>
              </a:spcAft>
              <a:buNone/>
            </a:pPr>
            <a:r>
              <a:rPr lang="en" dirty="0">
                <a:solidFill>
                  <a:srgbClr val="4C367E"/>
                </a:solidFill>
                <a:latin typeface="Calibri" panose="020F0502020204030204" pitchFamily="34" charset="0"/>
              </a:rPr>
              <a:t>Today’s Agenda</a:t>
            </a:r>
          </a:p>
        </p:txBody>
      </p:sp>
      <p:sp>
        <p:nvSpPr>
          <p:cNvPr id="74" name="Shape 74"/>
          <p:cNvSpPr txBox="1">
            <a:spLocks noGrp="1"/>
          </p:cNvSpPr>
          <p:nvPr>
            <p:ph type="body" idx="1"/>
          </p:nvPr>
        </p:nvSpPr>
        <p:spPr>
          <a:xfrm>
            <a:off x="487680" y="1266325"/>
            <a:ext cx="8344620" cy="3302700"/>
          </a:xfrm>
          <a:prstGeom prst="rect">
            <a:avLst/>
          </a:prstGeom>
        </p:spPr>
        <p:txBody>
          <a:bodyPr wrap="square" lIns="91425" tIns="91425" rIns="91425" bIns="91425" anchor="t" anchorCtr="0">
            <a:noAutofit/>
          </a:bodyPr>
          <a:lstStyle/>
          <a:p>
            <a:pPr marL="573088" lvl="0" indent="-458788" rtl="0">
              <a:lnSpc>
                <a:spcPct val="100000"/>
              </a:lnSpc>
              <a:spcBef>
                <a:spcPts val="600"/>
              </a:spcBef>
              <a:spcAft>
                <a:spcPts val="600"/>
              </a:spcAft>
              <a:buAutoNum type="romanUcPeriod"/>
              <a:tabLst>
                <a:tab pos="573088" algn="l"/>
              </a:tabLst>
            </a:pPr>
            <a:r>
              <a:rPr lang="en" sz="2500" dirty="0">
                <a:latin typeface="Calibri" panose="020F0502020204030204" pitchFamily="34" charset="0"/>
              </a:rPr>
              <a:t>What is Coordinated Entry? Why do we need it?</a:t>
            </a:r>
          </a:p>
          <a:p>
            <a:pPr marL="573088" lvl="0" indent="-458788" rtl="0">
              <a:lnSpc>
                <a:spcPct val="100000"/>
              </a:lnSpc>
              <a:spcBef>
                <a:spcPts val="600"/>
              </a:spcBef>
              <a:spcAft>
                <a:spcPts val="600"/>
              </a:spcAft>
              <a:buAutoNum type="romanUcPeriod"/>
              <a:tabLst>
                <a:tab pos="573088" algn="l"/>
              </a:tabLst>
            </a:pPr>
            <a:r>
              <a:rPr lang="en" sz="2500" dirty="0">
                <a:latin typeface="Calibri" panose="020F0502020204030204" pitchFamily="34" charset="0"/>
              </a:rPr>
              <a:t>Coordinated Entry Planning: Where are we in the process?</a:t>
            </a:r>
          </a:p>
          <a:p>
            <a:pPr marL="573088" lvl="0" indent="-458788" rtl="0">
              <a:lnSpc>
                <a:spcPct val="100000"/>
              </a:lnSpc>
              <a:spcBef>
                <a:spcPts val="600"/>
              </a:spcBef>
              <a:spcAft>
                <a:spcPts val="600"/>
              </a:spcAft>
              <a:buAutoNum type="romanUcPeriod"/>
              <a:tabLst>
                <a:tab pos="573088" algn="l"/>
              </a:tabLst>
            </a:pPr>
            <a:r>
              <a:rPr lang="en" sz="2500" dirty="0">
                <a:latin typeface="Calibri" panose="020F0502020204030204" pitchFamily="34" charset="0"/>
              </a:rPr>
              <a:t>Review of </a:t>
            </a:r>
            <a:r>
              <a:rPr lang="en-US" sz="2500" dirty="0">
                <a:latin typeface="Calibri" panose="020F0502020204030204" pitchFamily="34" charset="0"/>
              </a:rPr>
              <a:t>Draft </a:t>
            </a:r>
            <a:r>
              <a:rPr lang="en" sz="2500" dirty="0">
                <a:latin typeface="Calibri" panose="020F0502020204030204" pitchFamily="34" charset="0"/>
              </a:rPr>
              <a:t>Coordinated Entry Policies &amp; Procedures</a:t>
            </a:r>
          </a:p>
          <a:p>
            <a:pPr marL="573088" lvl="0" indent="-458788">
              <a:lnSpc>
                <a:spcPct val="100000"/>
              </a:lnSpc>
              <a:spcBef>
                <a:spcPts val="600"/>
              </a:spcBef>
              <a:spcAft>
                <a:spcPts val="600"/>
              </a:spcAft>
              <a:buAutoNum type="romanUcPeriod"/>
              <a:tabLst>
                <a:tab pos="573088" algn="l"/>
              </a:tabLst>
            </a:pPr>
            <a:r>
              <a:rPr lang="en" sz="2500" dirty="0">
                <a:latin typeface="Calibri" panose="020F0502020204030204" pitchFamily="34" charset="0"/>
              </a:rPr>
              <a:t>Question &amp; Answers</a:t>
            </a:r>
          </a:p>
          <a:p>
            <a:pPr lvl="0">
              <a:lnSpc>
                <a:spcPct val="100000"/>
              </a:lnSpc>
              <a:spcBef>
                <a:spcPts val="600"/>
              </a:spcBef>
              <a:spcAft>
                <a:spcPts val="600"/>
              </a:spcAft>
              <a:buNone/>
            </a:pPr>
            <a:endParaRPr dirty="0">
              <a:latin typeface="Calibri" panose="020F0502020204030204" pitchFamily="34" charset="0"/>
            </a:endParaRPr>
          </a:p>
          <a:p>
            <a:pPr lvl="0">
              <a:lnSpc>
                <a:spcPct val="100000"/>
              </a:lnSpc>
              <a:spcBef>
                <a:spcPts val="600"/>
              </a:spcBef>
              <a:spcAft>
                <a:spcPts val="600"/>
              </a:spcAft>
              <a:buNone/>
            </a:pPr>
            <a:endParaRPr dirty="0">
              <a:latin typeface="Calibri" panose="020F0502020204030204" pitchFamily="34" charset="0"/>
            </a:endParaRPr>
          </a:p>
          <a:p>
            <a:pPr lvl="0">
              <a:lnSpc>
                <a:spcPct val="100000"/>
              </a:lnSpc>
              <a:spcBef>
                <a:spcPts val="600"/>
              </a:spcBef>
              <a:spcAft>
                <a:spcPts val="600"/>
              </a:spcAft>
              <a:buNone/>
            </a:pPr>
            <a:endParaRPr dirty="0">
              <a:latin typeface="Calibri" panose="020F0502020204030204" pitchFamily="34" charset="0"/>
            </a:endParaRPr>
          </a:p>
        </p:txBody>
      </p:sp>
      <p:pic>
        <p:nvPicPr>
          <p:cNvPr id="75" name="Shape 75" descr="vceh-logo1.jpg"/>
          <p:cNvPicPr preferRelativeResize="0"/>
          <p:nvPr/>
        </p:nvPicPr>
        <p:blipFill>
          <a:blip r:embed="rId3">
            <a:alphaModFix/>
          </a:blip>
          <a:stretch>
            <a:fillRect/>
          </a:stretch>
        </p:blipFill>
        <p:spPr>
          <a:xfrm>
            <a:off x="7866078" y="4330650"/>
            <a:ext cx="1136626" cy="707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95180" y="145668"/>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Level of Assistance Section</a:t>
            </a:r>
          </a:p>
        </p:txBody>
      </p:sp>
      <p:pic>
        <p:nvPicPr>
          <p:cNvPr id="14" name="Picture 13"/>
          <p:cNvPicPr>
            <a:picLocks noChangeAspect="1"/>
          </p:cNvPicPr>
          <p:nvPr/>
        </p:nvPicPr>
        <p:blipFill>
          <a:blip r:embed="rId3"/>
          <a:stretch>
            <a:fillRect/>
          </a:stretch>
        </p:blipFill>
        <p:spPr>
          <a:xfrm>
            <a:off x="1147482" y="853068"/>
            <a:ext cx="6328522" cy="4024332"/>
          </a:xfrm>
          <a:prstGeom prst="rect">
            <a:avLst/>
          </a:prstGeom>
        </p:spPr>
      </p:pic>
      <p:pic>
        <p:nvPicPr>
          <p:cNvPr id="4" name="Shape 89" descr="vceh-logo1.jpg"/>
          <p:cNvPicPr preferRelativeResize="0"/>
          <p:nvPr/>
        </p:nvPicPr>
        <p:blipFill>
          <a:blip r:embed="rId4">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2574459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799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Master List</a:t>
            </a:r>
          </a:p>
        </p:txBody>
      </p:sp>
      <p:sp>
        <p:nvSpPr>
          <p:cNvPr id="170" name="Shape 170"/>
          <p:cNvSpPr txBox="1">
            <a:spLocks noGrp="1"/>
          </p:cNvSpPr>
          <p:nvPr>
            <p:ph type="body" idx="1"/>
          </p:nvPr>
        </p:nvSpPr>
        <p:spPr>
          <a:xfrm>
            <a:off x="584199" y="1955800"/>
            <a:ext cx="8111355" cy="3155590"/>
          </a:xfrm>
          <a:prstGeom prst="rect">
            <a:avLst/>
          </a:prstGeom>
        </p:spPr>
        <p:txBody>
          <a:bodyPr wrap="square" lIns="91425" tIns="91425" rIns="91425" bIns="91425" anchor="t" anchorCtr="0">
            <a:noAutofit/>
          </a:bodyPr>
          <a:lstStyle/>
          <a:p>
            <a:pPr>
              <a:lnSpc>
                <a:spcPct val="100000"/>
              </a:lnSpc>
              <a:spcBef>
                <a:spcPts val="600"/>
              </a:spcBef>
              <a:spcAft>
                <a:spcPts val="600"/>
              </a:spcAft>
              <a:buNone/>
            </a:pPr>
            <a:r>
              <a:rPr lang="en-US" sz="2200" dirty="0">
                <a:latin typeface="Calibri" panose="020F0502020204030204" pitchFamily="34" charset="0"/>
              </a:rPr>
              <a:t>Each Local Coordinated Entry Partnership has a local “Master List” that includes all households (individuals and families) experiencing homelessness in the local </a:t>
            </a:r>
            <a:r>
              <a:rPr lang="en-US" sz="2200" dirty="0" err="1">
                <a:latin typeface="Calibri" panose="020F0502020204030204" pitchFamily="34" charset="0"/>
              </a:rPr>
              <a:t>CoC</a:t>
            </a:r>
            <a:r>
              <a:rPr lang="en-US" sz="2200" dirty="0">
                <a:latin typeface="Calibri" panose="020F0502020204030204" pitchFamily="34" charset="0"/>
              </a:rPr>
              <a:t>. </a:t>
            </a:r>
          </a:p>
          <a:p>
            <a:pPr>
              <a:lnSpc>
                <a:spcPct val="100000"/>
              </a:lnSpc>
              <a:spcBef>
                <a:spcPts val="600"/>
              </a:spcBef>
              <a:spcAft>
                <a:spcPts val="600"/>
              </a:spcAft>
              <a:buNone/>
            </a:pPr>
            <a:r>
              <a:rPr lang="en-US" sz="2200" dirty="0">
                <a:latin typeface="Calibri" panose="020F0502020204030204" pitchFamily="34" charset="0"/>
              </a:rPr>
              <a:t>The Master List is used to guide referrals to openings in:</a:t>
            </a:r>
          </a:p>
          <a:p>
            <a:pPr marL="285750" indent="-285750">
              <a:lnSpc>
                <a:spcPct val="100000"/>
              </a:lnSpc>
              <a:spcBef>
                <a:spcPts val="600"/>
              </a:spcBef>
              <a:spcAft>
                <a:spcPts val="0"/>
              </a:spcAft>
            </a:pPr>
            <a:r>
              <a:rPr lang="en-US" sz="2200" dirty="0">
                <a:latin typeface="Calibri" panose="020F0502020204030204" pitchFamily="34" charset="0"/>
              </a:rPr>
              <a:t>Rapid Re-housing (RRH) programs</a:t>
            </a:r>
          </a:p>
          <a:p>
            <a:pPr marL="285750" indent="-285750">
              <a:lnSpc>
                <a:spcPct val="100000"/>
              </a:lnSpc>
              <a:spcBef>
                <a:spcPts val="600"/>
              </a:spcBef>
              <a:spcAft>
                <a:spcPts val="600"/>
              </a:spcAft>
            </a:pPr>
            <a:r>
              <a:rPr lang="en-US" sz="2200" dirty="0">
                <a:latin typeface="Calibri" panose="020F0502020204030204" pitchFamily="34" charset="0"/>
              </a:rPr>
              <a:t>Permanent Supportive Housing (PSH) programs</a:t>
            </a:r>
          </a:p>
          <a:p>
            <a:pPr lvl="0" rtl="0">
              <a:lnSpc>
                <a:spcPct val="100000"/>
              </a:lnSpc>
              <a:spcBef>
                <a:spcPts val="600"/>
              </a:spcBef>
              <a:spcAft>
                <a:spcPts val="600"/>
              </a:spcAft>
              <a:buNone/>
            </a:pPr>
            <a:endParaRPr sz="2200" dirty="0">
              <a:latin typeface="Calibri" panose="020F0502020204030204" pitchFamily="34" charset="0"/>
            </a:endParaRPr>
          </a:p>
        </p:txBody>
      </p:sp>
      <p:pic>
        <p:nvPicPr>
          <p:cNvPr id="8"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grpSp>
        <p:nvGrpSpPr>
          <p:cNvPr id="9" name="Group 8">
            <a:extLst>
              <a:ext uri="{FF2B5EF4-FFF2-40B4-BE49-F238E27FC236}">
                <a16:creationId xmlns:a16="http://schemas.microsoft.com/office/drawing/2014/main" xmlns="" id="{8D77F545-71D1-45EC-9851-7A890D54B7EC}"/>
              </a:ext>
            </a:extLst>
          </p:cNvPr>
          <p:cNvGrpSpPr/>
          <p:nvPr/>
        </p:nvGrpSpPr>
        <p:grpSpPr>
          <a:xfrm>
            <a:off x="272350" y="1096425"/>
            <a:ext cx="8791195" cy="669214"/>
            <a:chOff x="272350" y="1045625"/>
            <a:chExt cx="8791195" cy="669214"/>
          </a:xfrm>
        </p:grpSpPr>
        <p:sp>
          <p:nvSpPr>
            <p:cNvPr id="10" name="Shape 125">
              <a:extLst>
                <a:ext uri="{FF2B5EF4-FFF2-40B4-BE49-F238E27FC236}">
                  <a16:creationId xmlns:a16="http://schemas.microsoft.com/office/drawing/2014/main" xmlns="" id="{3D363CB0-E9B2-49BC-B6A1-D60A650F5678}"/>
                </a:ext>
              </a:extLst>
            </p:cNvPr>
            <p:cNvSpPr/>
            <p:nvPr/>
          </p:nvSpPr>
          <p:spPr>
            <a:xfrm>
              <a:off x="272350" y="1045839"/>
              <a:ext cx="2579856" cy="669000"/>
            </a:xfrm>
            <a:prstGeom prst="homePlate">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Screening &amp; Access</a:t>
              </a:r>
            </a:p>
          </p:txBody>
        </p:sp>
        <p:sp>
          <p:nvSpPr>
            <p:cNvPr id="11" name="Shape 126">
              <a:extLst>
                <a:ext uri="{FF2B5EF4-FFF2-40B4-BE49-F238E27FC236}">
                  <a16:creationId xmlns:a16="http://schemas.microsoft.com/office/drawing/2014/main" xmlns="" id="{19361ECF-637C-42CE-B3B8-684070382D24}"/>
                </a:ext>
              </a:extLst>
            </p:cNvPr>
            <p:cNvSpPr/>
            <p:nvPr/>
          </p:nvSpPr>
          <p:spPr>
            <a:xfrm>
              <a:off x="2388931"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Assessment</a:t>
              </a:r>
            </a:p>
          </p:txBody>
        </p:sp>
        <p:sp>
          <p:nvSpPr>
            <p:cNvPr id="12" name="Shape 127">
              <a:extLst>
                <a:ext uri="{FF2B5EF4-FFF2-40B4-BE49-F238E27FC236}">
                  <a16:creationId xmlns:a16="http://schemas.microsoft.com/office/drawing/2014/main" xmlns="" id="{C21A30C3-40F4-4413-829C-4C1A25A60864}"/>
                </a:ext>
              </a:extLst>
            </p:cNvPr>
            <p:cNvSpPr/>
            <p:nvPr/>
          </p:nvSpPr>
          <p:spPr>
            <a:xfrm>
              <a:off x="4455480" y="1045625"/>
              <a:ext cx="2541300" cy="669000"/>
            </a:xfrm>
            <a:prstGeom prst="chevron">
              <a:avLst>
                <a:gd name="adj" fmla="val 50000"/>
              </a:avLst>
            </a:prstGeom>
            <a:solidFill>
              <a:schemeClr val="tx1">
                <a:lumMod val="5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Master List</a:t>
              </a:r>
            </a:p>
          </p:txBody>
        </p:sp>
        <p:sp>
          <p:nvSpPr>
            <p:cNvPr id="13" name="Shape 128">
              <a:extLst>
                <a:ext uri="{FF2B5EF4-FFF2-40B4-BE49-F238E27FC236}">
                  <a16:creationId xmlns:a16="http://schemas.microsoft.com/office/drawing/2014/main" xmlns="" id="{ABEBCBBF-AB6F-44BA-AF5F-51AF140FC496}"/>
                </a:ext>
              </a:extLst>
            </p:cNvPr>
            <p:cNvSpPr/>
            <p:nvPr/>
          </p:nvSpPr>
          <p:spPr>
            <a:xfrm>
              <a:off x="6522245"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Referral to Housing Program</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3307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dirty="0">
                <a:solidFill>
                  <a:srgbClr val="4C367E"/>
                </a:solidFill>
                <a:latin typeface="Calibri" panose="020F0502020204030204" pitchFamily="34" charset="0"/>
              </a:rPr>
              <a:t>Local </a:t>
            </a:r>
            <a:r>
              <a:rPr lang="en" dirty="0">
                <a:solidFill>
                  <a:srgbClr val="4C367E"/>
                </a:solidFill>
                <a:latin typeface="Calibri" panose="020F0502020204030204" pitchFamily="34" charset="0"/>
              </a:rPr>
              <a:t>Master List</a:t>
            </a:r>
          </a:p>
        </p:txBody>
      </p:sp>
      <p:graphicFrame>
        <p:nvGraphicFramePr>
          <p:cNvPr id="3" name="Diagram 2">
            <a:extLst>
              <a:ext uri="{FF2B5EF4-FFF2-40B4-BE49-F238E27FC236}">
                <a16:creationId xmlns:a16="http://schemas.microsoft.com/office/drawing/2014/main" xmlns="" id="{ABE239C2-41D5-456C-889D-7C2EAD9C4F74}"/>
              </a:ext>
            </a:extLst>
          </p:cNvPr>
          <p:cNvGraphicFramePr/>
          <p:nvPr>
            <p:extLst>
              <p:ext uri="{D42A27DB-BD31-4B8C-83A1-F6EECF244321}">
                <p14:modId xmlns:p14="http://schemas.microsoft.com/office/powerpoint/2010/main" val="1150230451"/>
              </p:ext>
            </p:extLst>
          </p:nvPr>
        </p:nvGraphicFramePr>
        <p:xfrm>
          <a:off x="486136" y="1055262"/>
          <a:ext cx="8241175" cy="349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Shape 89" descr="vceh-logo1.jpg">
            <a:extLst>
              <a:ext uri="{FF2B5EF4-FFF2-40B4-BE49-F238E27FC236}">
                <a16:creationId xmlns:a16="http://schemas.microsoft.com/office/drawing/2014/main" xmlns="" id="{BC4469FC-0BFE-4DB8-90D2-F21E5A154CDD}"/>
              </a:ext>
            </a:extLst>
          </p:cNvPr>
          <p:cNvPicPr preferRelativeResize="0"/>
          <p:nvPr/>
        </p:nvPicPr>
        <p:blipFill>
          <a:blip r:embed="rId8">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224819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3688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Order of Priority on the Master List</a:t>
            </a:r>
          </a:p>
        </p:txBody>
      </p:sp>
      <p:sp>
        <p:nvSpPr>
          <p:cNvPr id="170" name="Shape 170"/>
          <p:cNvSpPr txBox="1">
            <a:spLocks noGrp="1"/>
          </p:cNvSpPr>
          <p:nvPr>
            <p:ph type="body" idx="1"/>
          </p:nvPr>
        </p:nvSpPr>
        <p:spPr>
          <a:xfrm>
            <a:off x="487680" y="1152425"/>
            <a:ext cx="8344620" cy="3819070"/>
          </a:xfrm>
          <a:prstGeom prst="rect">
            <a:avLst/>
          </a:prstGeom>
        </p:spPr>
        <p:txBody>
          <a:bodyPr wrap="square" lIns="91425" tIns="91425" rIns="91425" bIns="91425" anchor="t" anchorCtr="0">
            <a:noAutofit/>
          </a:bodyPr>
          <a:lstStyle/>
          <a:p>
            <a:pPr marL="342900" lvl="0" indent="-342900">
              <a:lnSpc>
                <a:spcPct val="100000"/>
              </a:lnSpc>
              <a:spcBef>
                <a:spcPts val="400"/>
              </a:spcBef>
              <a:spcAft>
                <a:spcPts val="400"/>
              </a:spcAft>
              <a:buAutoNum type="arabicPeriod"/>
            </a:pPr>
            <a:r>
              <a:rPr lang="en-US" sz="2000" dirty="0">
                <a:latin typeface="Calibri" panose="020F0502020204030204" pitchFamily="34" charset="0"/>
              </a:rPr>
              <a:t>Chronic Homelessness + Complex Service Needs (Points)</a:t>
            </a:r>
          </a:p>
          <a:p>
            <a:pPr marL="342900" lvl="0" indent="-342900">
              <a:lnSpc>
                <a:spcPct val="100000"/>
              </a:lnSpc>
              <a:spcBef>
                <a:spcPts val="400"/>
              </a:spcBef>
              <a:spcAft>
                <a:spcPts val="400"/>
              </a:spcAft>
              <a:buAutoNum type="arabicPeriod"/>
            </a:pPr>
            <a:r>
              <a:rPr lang="en-US" sz="2000" dirty="0" err="1">
                <a:latin typeface="Calibri" panose="020F0502020204030204" pitchFamily="34" charset="0"/>
              </a:rPr>
              <a:t>NonChronic</a:t>
            </a:r>
            <a:r>
              <a:rPr lang="en-US" sz="2000" dirty="0">
                <a:latin typeface="Calibri" panose="020F0502020204030204" pitchFamily="34" charset="0"/>
              </a:rPr>
              <a:t> Homelessness + Disability, then</a:t>
            </a:r>
          </a:p>
          <a:p>
            <a:pPr lvl="2">
              <a:lnSpc>
                <a:spcPct val="100000"/>
              </a:lnSpc>
              <a:spcBef>
                <a:spcPts val="400"/>
              </a:spcBef>
              <a:spcAft>
                <a:spcPts val="400"/>
              </a:spcAft>
              <a:buNone/>
            </a:pPr>
            <a:r>
              <a:rPr lang="en-US" sz="2000" dirty="0">
                <a:latin typeface="Calibri" panose="020F0502020204030204" pitchFamily="34" charset="0"/>
              </a:rPr>
              <a:t>	a. Unsheltered or living in an emergency shelter/safe haven</a:t>
            </a:r>
          </a:p>
          <a:p>
            <a:pPr lvl="2">
              <a:lnSpc>
                <a:spcPct val="100000"/>
              </a:lnSpc>
              <a:spcBef>
                <a:spcPts val="400"/>
              </a:spcBef>
              <a:spcAft>
                <a:spcPts val="400"/>
              </a:spcAft>
              <a:buNone/>
              <a:tabLst>
                <a:tab pos="1371600" algn="l"/>
              </a:tabLst>
            </a:pPr>
            <a:r>
              <a:rPr lang="en-US" sz="2000" dirty="0">
                <a:latin typeface="Calibri" panose="020F0502020204030204" pitchFamily="34" charset="0"/>
              </a:rPr>
              <a:t>	</a:t>
            </a:r>
            <a:r>
              <a:rPr lang="en-US" sz="1800" dirty="0" err="1">
                <a:latin typeface="Calibri" panose="020F0502020204030204" pitchFamily="34" charset="0"/>
              </a:rPr>
              <a:t>i</a:t>
            </a:r>
            <a:r>
              <a:rPr lang="en-US" sz="1800" dirty="0">
                <a:latin typeface="Calibri" panose="020F0502020204030204" pitchFamily="34" charset="0"/>
              </a:rPr>
              <a:t>. Then, homeless at least 12 months + Complex Service Needs (Points)</a:t>
            </a:r>
          </a:p>
          <a:p>
            <a:pPr lvl="2">
              <a:lnSpc>
                <a:spcPct val="100000"/>
              </a:lnSpc>
              <a:spcBef>
                <a:spcPts val="400"/>
              </a:spcBef>
              <a:spcAft>
                <a:spcPts val="400"/>
              </a:spcAft>
              <a:buNone/>
              <a:tabLst>
                <a:tab pos="1371600" algn="l"/>
              </a:tabLst>
            </a:pPr>
            <a:r>
              <a:rPr lang="en-US" sz="1800" dirty="0">
                <a:latin typeface="Calibri" panose="020F0502020204030204" pitchFamily="34" charset="0"/>
              </a:rPr>
              <a:t>	ii. Then, homeless &lt; 12 months + Complex Service Needs (Points)</a:t>
            </a:r>
          </a:p>
          <a:p>
            <a:pPr lvl="1">
              <a:lnSpc>
                <a:spcPct val="100000"/>
              </a:lnSpc>
              <a:spcBef>
                <a:spcPts val="400"/>
              </a:spcBef>
              <a:spcAft>
                <a:spcPts val="400"/>
              </a:spcAft>
              <a:buNone/>
            </a:pPr>
            <a:r>
              <a:rPr lang="en-US" sz="2000" dirty="0">
                <a:latin typeface="Calibri" panose="020F0502020204030204" pitchFamily="34" charset="0"/>
              </a:rPr>
              <a:t>	b. Living in transitional housing (homeless prior to entry) + Complex 		Service Needs (Points)</a:t>
            </a:r>
          </a:p>
          <a:p>
            <a:pPr lvl="0">
              <a:lnSpc>
                <a:spcPct val="100000"/>
              </a:lnSpc>
              <a:spcBef>
                <a:spcPts val="400"/>
              </a:spcBef>
              <a:spcAft>
                <a:spcPts val="400"/>
              </a:spcAft>
              <a:buNone/>
            </a:pPr>
            <a:r>
              <a:rPr lang="en-US" sz="2000" dirty="0">
                <a:latin typeface="Calibri" panose="020F0502020204030204" pitchFamily="34" charset="0"/>
              </a:rPr>
              <a:t>3.  </a:t>
            </a:r>
            <a:r>
              <a:rPr lang="en-US" sz="2000" dirty="0" err="1">
                <a:latin typeface="Calibri" panose="020F0502020204030204" pitchFamily="34" charset="0"/>
              </a:rPr>
              <a:t>NonChronic</a:t>
            </a:r>
            <a:r>
              <a:rPr lang="en-US" sz="2000" dirty="0">
                <a:latin typeface="Calibri" panose="020F0502020204030204" pitchFamily="34" charset="0"/>
              </a:rPr>
              <a:t> Homelessness w/o Disability + Complex Service Needs (Points)</a:t>
            </a:r>
          </a:p>
          <a:p>
            <a:pPr lvl="0" rtl="0">
              <a:lnSpc>
                <a:spcPct val="100000"/>
              </a:lnSpc>
              <a:spcBef>
                <a:spcPts val="400"/>
              </a:spcBef>
              <a:spcAft>
                <a:spcPts val="400"/>
              </a:spcAft>
              <a:buNone/>
            </a:pPr>
            <a:endParaRPr sz="2000" dirty="0">
              <a:latin typeface="Calibri" panose="020F0502020204030204" pitchFamily="34" charset="0"/>
            </a:endParaRPr>
          </a:p>
        </p:txBody>
      </p:sp>
      <p:pic>
        <p:nvPicPr>
          <p:cNvPr id="6" name="Shape 89" descr="vceh-logo1.jpg">
            <a:extLst>
              <a:ext uri="{FF2B5EF4-FFF2-40B4-BE49-F238E27FC236}">
                <a16:creationId xmlns:a16="http://schemas.microsoft.com/office/drawing/2014/main" xmlns="" id="{E89BCD63-D6A0-4F98-BEDC-20102F74099E}"/>
              </a:ext>
            </a:extLst>
          </p:cNvPr>
          <p:cNvPicPr preferRelativeResize="0"/>
          <p:nvPr/>
        </p:nvPicPr>
        <p:blipFill>
          <a:blip r:embed="rId3">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332938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dirty="0">
                <a:solidFill>
                  <a:srgbClr val="4C367E"/>
                </a:solidFill>
                <a:latin typeface="Calibri" panose="020F0502020204030204" pitchFamily="34" charset="0"/>
              </a:rPr>
              <a:t>Definition of Chronic Homelessness</a:t>
            </a:r>
            <a:endParaRPr lang="en" dirty="0">
              <a:solidFill>
                <a:srgbClr val="4C367E"/>
              </a:solidFill>
              <a:latin typeface="Calibri" panose="020F0502020204030204" pitchFamily="34" charset="0"/>
            </a:endParaRPr>
          </a:p>
        </p:txBody>
      </p:sp>
      <p:sp>
        <p:nvSpPr>
          <p:cNvPr id="170" name="Shape 170"/>
          <p:cNvSpPr txBox="1">
            <a:spLocks noGrp="1"/>
          </p:cNvSpPr>
          <p:nvPr>
            <p:ph type="body" idx="1"/>
          </p:nvPr>
        </p:nvSpPr>
        <p:spPr>
          <a:xfrm>
            <a:off x="533400" y="1152425"/>
            <a:ext cx="5810250" cy="3819070"/>
          </a:xfrm>
          <a:prstGeom prst="rect">
            <a:avLst/>
          </a:prstGeom>
        </p:spPr>
        <p:txBody>
          <a:bodyPr wrap="square" lIns="91425" tIns="91425" rIns="91425" bIns="91425" anchor="t" anchorCtr="0">
            <a:noAutofit/>
          </a:bodyPr>
          <a:lstStyle/>
          <a:p>
            <a:pPr lvl="0" rtl="0">
              <a:lnSpc>
                <a:spcPct val="100000"/>
              </a:lnSpc>
              <a:spcBef>
                <a:spcPts val="0"/>
              </a:spcBef>
              <a:spcAft>
                <a:spcPts val="1200"/>
              </a:spcAft>
              <a:buNone/>
            </a:pPr>
            <a:r>
              <a:rPr lang="en-US" sz="2400" dirty="0">
                <a:latin typeface="Calibri" panose="020F0502020204030204" pitchFamily="34" charset="0"/>
              </a:rPr>
              <a:t>An individual or head of household with a disability (long-term)</a:t>
            </a:r>
          </a:p>
          <a:p>
            <a:pPr lvl="0" rtl="0">
              <a:lnSpc>
                <a:spcPct val="100000"/>
              </a:lnSpc>
              <a:spcBef>
                <a:spcPts val="0"/>
              </a:spcBef>
              <a:spcAft>
                <a:spcPts val="1200"/>
              </a:spcAft>
              <a:buNone/>
            </a:pPr>
            <a:r>
              <a:rPr lang="en-US" sz="2400" dirty="0">
                <a:latin typeface="Calibri" panose="020F0502020204030204" pitchFamily="34" charset="0"/>
              </a:rPr>
              <a:t>AND</a:t>
            </a:r>
          </a:p>
          <a:p>
            <a:pPr lvl="0" rtl="0">
              <a:lnSpc>
                <a:spcPct val="100000"/>
              </a:lnSpc>
              <a:spcBef>
                <a:spcPts val="0"/>
              </a:spcBef>
              <a:spcAft>
                <a:spcPts val="1200"/>
              </a:spcAft>
              <a:buNone/>
            </a:pPr>
            <a:r>
              <a:rPr lang="en-US" sz="2400" dirty="0">
                <a:latin typeface="Calibri" panose="020F0502020204030204" pitchFamily="34" charset="0"/>
              </a:rPr>
              <a:t>Literally homeless</a:t>
            </a:r>
          </a:p>
          <a:p>
            <a:pPr lvl="0" rtl="0">
              <a:lnSpc>
                <a:spcPct val="100000"/>
              </a:lnSpc>
              <a:spcBef>
                <a:spcPts val="0"/>
              </a:spcBef>
              <a:spcAft>
                <a:spcPts val="1200"/>
              </a:spcAft>
              <a:buNone/>
            </a:pPr>
            <a:r>
              <a:rPr lang="en-US" sz="2400" dirty="0">
                <a:latin typeface="Calibri" panose="020F0502020204030204" pitchFamily="34" charset="0"/>
              </a:rPr>
              <a:t>AND</a:t>
            </a:r>
          </a:p>
          <a:p>
            <a:pPr lvl="0" rtl="0">
              <a:lnSpc>
                <a:spcPct val="100000"/>
              </a:lnSpc>
              <a:spcBef>
                <a:spcPts val="0"/>
              </a:spcBef>
              <a:spcAft>
                <a:spcPts val="1200"/>
              </a:spcAft>
              <a:buNone/>
            </a:pPr>
            <a:r>
              <a:rPr lang="en-US" sz="2400" dirty="0">
                <a:latin typeface="Calibri" panose="020F0502020204030204" pitchFamily="34" charset="0"/>
              </a:rPr>
              <a:t>Homeless continuously for at least 12 months OR 4 times in the last 3 years (that equals at least 12 months) </a:t>
            </a:r>
            <a:endParaRPr sz="2400" dirty="0">
              <a:latin typeface="Calibri" panose="020F0502020204030204" pitchFamily="34" charset="0"/>
            </a:endParaRPr>
          </a:p>
        </p:txBody>
      </p:sp>
      <p:pic>
        <p:nvPicPr>
          <p:cNvPr id="4" name="Shape 89" descr="vceh-logo1.jpg">
            <a:extLst>
              <a:ext uri="{FF2B5EF4-FFF2-40B4-BE49-F238E27FC236}">
                <a16:creationId xmlns:a16="http://schemas.microsoft.com/office/drawing/2014/main" xmlns="" id="{BD09B1D1-874C-4DCB-9CE3-F9757F39A415}"/>
              </a:ext>
            </a:extLst>
          </p:cNvPr>
          <p:cNvPicPr preferRelativeResize="0"/>
          <p:nvPr/>
        </p:nvPicPr>
        <p:blipFill>
          <a:blip r:embed="rId3">
            <a:alphaModFix/>
          </a:blip>
          <a:stretch>
            <a:fillRect/>
          </a:stretch>
        </p:blipFill>
        <p:spPr>
          <a:xfrm>
            <a:off x="7759554" y="4252175"/>
            <a:ext cx="1218375" cy="758275"/>
          </a:xfrm>
          <a:prstGeom prst="rect">
            <a:avLst/>
          </a:prstGeom>
          <a:noFill/>
          <a:ln>
            <a:noFill/>
          </a:ln>
        </p:spPr>
      </p:pic>
      <p:pic>
        <p:nvPicPr>
          <p:cNvPr id="3" name="Picture 2">
            <a:extLst>
              <a:ext uri="{FF2B5EF4-FFF2-40B4-BE49-F238E27FC236}">
                <a16:creationId xmlns:a16="http://schemas.microsoft.com/office/drawing/2014/main" xmlns="" id="{EB1B870E-C8F1-44D3-8F5A-9C75A7BFA49A}"/>
              </a:ext>
            </a:extLst>
          </p:cNvPr>
          <p:cNvPicPr>
            <a:picLocks noChangeAspect="1"/>
          </p:cNvPicPr>
          <p:nvPr/>
        </p:nvPicPr>
        <p:blipFill>
          <a:blip r:embed="rId4"/>
          <a:stretch>
            <a:fillRect/>
          </a:stretch>
        </p:blipFill>
        <p:spPr>
          <a:xfrm rot="1935702">
            <a:off x="6026741" y="1579900"/>
            <a:ext cx="2520891" cy="2166716"/>
          </a:xfrm>
          <a:prstGeom prst="rect">
            <a:avLst/>
          </a:prstGeom>
        </p:spPr>
      </p:pic>
    </p:spTree>
    <p:extLst>
      <p:ext uri="{BB962C8B-B14F-4D97-AF65-F5344CB8AC3E}">
        <p14:creationId xmlns:p14="http://schemas.microsoft.com/office/powerpoint/2010/main" val="898844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3688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Order of Priority on the Master List</a:t>
            </a:r>
          </a:p>
        </p:txBody>
      </p:sp>
      <p:sp>
        <p:nvSpPr>
          <p:cNvPr id="170" name="Shape 170"/>
          <p:cNvSpPr txBox="1">
            <a:spLocks noGrp="1"/>
          </p:cNvSpPr>
          <p:nvPr>
            <p:ph type="body" idx="1"/>
          </p:nvPr>
        </p:nvSpPr>
        <p:spPr>
          <a:xfrm>
            <a:off x="487680" y="1152425"/>
            <a:ext cx="8344620" cy="3819070"/>
          </a:xfrm>
          <a:prstGeom prst="rect">
            <a:avLst/>
          </a:prstGeom>
        </p:spPr>
        <p:txBody>
          <a:bodyPr wrap="square" lIns="91425" tIns="91425" rIns="91425" bIns="91425" anchor="t" anchorCtr="0">
            <a:noAutofit/>
          </a:bodyPr>
          <a:lstStyle/>
          <a:p>
            <a:pPr marL="342900" lvl="0" indent="-342900">
              <a:lnSpc>
                <a:spcPct val="100000"/>
              </a:lnSpc>
              <a:spcBef>
                <a:spcPts val="400"/>
              </a:spcBef>
              <a:spcAft>
                <a:spcPts val="400"/>
              </a:spcAft>
              <a:buAutoNum type="arabicPeriod"/>
            </a:pPr>
            <a:r>
              <a:rPr lang="en-US" sz="2000" dirty="0">
                <a:latin typeface="Calibri" panose="020F0502020204030204" pitchFamily="34" charset="0"/>
              </a:rPr>
              <a:t>Chronic Homelessness + Complex Service Needs (Points)</a:t>
            </a:r>
          </a:p>
          <a:p>
            <a:pPr marL="342900" lvl="0" indent="-342900">
              <a:lnSpc>
                <a:spcPct val="100000"/>
              </a:lnSpc>
              <a:spcBef>
                <a:spcPts val="400"/>
              </a:spcBef>
              <a:spcAft>
                <a:spcPts val="400"/>
              </a:spcAft>
              <a:buAutoNum type="arabicPeriod"/>
            </a:pPr>
            <a:r>
              <a:rPr lang="en-US" sz="2000" dirty="0" err="1">
                <a:latin typeface="Calibri" panose="020F0502020204030204" pitchFamily="34" charset="0"/>
              </a:rPr>
              <a:t>NonChronic</a:t>
            </a:r>
            <a:r>
              <a:rPr lang="en-US" sz="2000" dirty="0">
                <a:latin typeface="Calibri" panose="020F0502020204030204" pitchFamily="34" charset="0"/>
              </a:rPr>
              <a:t> Homelessness + Disability, then</a:t>
            </a:r>
          </a:p>
          <a:p>
            <a:pPr lvl="2">
              <a:lnSpc>
                <a:spcPct val="100000"/>
              </a:lnSpc>
              <a:spcBef>
                <a:spcPts val="400"/>
              </a:spcBef>
              <a:spcAft>
                <a:spcPts val="400"/>
              </a:spcAft>
              <a:buNone/>
            </a:pPr>
            <a:r>
              <a:rPr lang="en-US" sz="2000" dirty="0">
                <a:latin typeface="Calibri" panose="020F0502020204030204" pitchFamily="34" charset="0"/>
              </a:rPr>
              <a:t>	a. Unsheltered or living in an emergency shelter/safe haven</a:t>
            </a:r>
          </a:p>
          <a:p>
            <a:pPr lvl="2">
              <a:lnSpc>
                <a:spcPct val="100000"/>
              </a:lnSpc>
              <a:spcBef>
                <a:spcPts val="400"/>
              </a:spcBef>
              <a:spcAft>
                <a:spcPts val="400"/>
              </a:spcAft>
              <a:buNone/>
              <a:tabLst>
                <a:tab pos="1371600" algn="l"/>
              </a:tabLst>
            </a:pPr>
            <a:r>
              <a:rPr lang="en-US" sz="2000" dirty="0">
                <a:latin typeface="Calibri" panose="020F0502020204030204" pitchFamily="34" charset="0"/>
              </a:rPr>
              <a:t>	</a:t>
            </a:r>
            <a:r>
              <a:rPr lang="en-US" sz="1800" dirty="0" err="1">
                <a:latin typeface="Calibri" panose="020F0502020204030204" pitchFamily="34" charset="0"/>
              </a:rPr>
              <a:t>i</a:t>
            </a:r>
            <a:r>
              <a:rPr lang="en-US" sz="1800" dirty="0">
                <a:latin typeface="Calibri" panose="020F0502020204030204" pitchFamily="34" charset="0"/>
              </a:rPr>
              <a:t>. Then, homeless at least 12 months + Complex Service Needs (Points)</a:t>
            </a:r>
          </a:p>
          <a:p>
            <a:pPr lvl="2">
              <a:lnSpc>
                <a:spcPct val="100000"/>
              </a:lnSpc>
              <a:spcBef>
                <a:spcPts val="400"/>
              </a:spcBef>
              <a:spcAft>
                <a:spcPts val="400"/>
              </a:spcAft>
              <a:buNone/>
              <a:tabLst>
                <a:tab pos="1371600" algn="l"/>
              </a:tabLst>
            </a:pPr>
            <a:r>
              <a:rPr lang="en-US" sz="1800" dirty="0">
                <a:latin typeface="Calibri" panose="020F0502020204030204" pitchFamily="34" charset="0"/>
              </a:rPr>
              <a:t>	ii. Then, homeless &lt; 12 months + Complex Service Needs (Points)</a:t>
            </a:r>
          </a:p>
          <a:p>
            <a:pPr lvl="1">
              <a:lnSpc>
                <a:spcPct val="100000"/>
              </a:lnSpc>
              <a:spcBef>
                <a:spcPts val="400"/>
              </a:spcBef>
              <a:spcAft>
                <a:spcPts val="400"/>
              </a:spcAft>
              <a:buNone/>
            </a:pPr>
            <a:r>
              <a:rPr lang="en-US" sz="2000" dirty="0">
                <a:latin typeface="Calibri" panose="020F0502020204030204" pitchFamily="34" charset="0"/>
              </a:rPr>
              <a:t>	b. Living in transitional housing (homeless prior to entry) + Complex 		Service Needs (Points)</a:t>
            </a:r>
          </a:p>
          <a:p>
            <a:pPr lvl="0">
              <a:lnSpc>
                <a:spcPct val="100000"/>
              </a:lnSpc>
              <a:spcBef>
                <a:spcPts val="400"/>
              </a:spcBef>
              <a:spcAft>
                <a:spcPts val="400"/>
              </a:spcAft>
              <a:buNone/>
            </a:pPr>
            <a:r>
              <a:rPr lang="en-US" sz="2000" dirty="0">
                <a:latin typeface="Calibri" panose="020F0502020204030204" pitchFamily="34" charset="0"/>
              </a:rPr>
              <a:t>3.  </a:t>
            </a:r>
            <a:r>
              <a:rPr lang="en-US" sz="2000" dirty="0" err="1">
                <a:latin typeface="Calibri" panose="020F0502020204030204" pitchFamily="34" charset="0"/>
              </a:rPr>
              <a:t>NonChronic</a:t>
            </a:r>
            <a:r>
              <a:rPr lang="en-US" sz="2000" dirty="0">
                <a:latin typeface="Calibri" panose="020F0502020204030204" pitchFamily="34" charset="0"/>
              </a:rPr>
              <a:t> Homelessness w/o Disability + Complex Service Needs (Points)</a:t>
            </a:r>
          </a:p>
          <a:p>
            <a:pPr lvl="0" rtl="0">
              <a:lnSpc>
                <a:spcPct val="100000"/>
              </a:lnSpc>
              <a:spcBef>
                <a:spcPts val="400"/>
              </a:spcBef>
              <a:spcAft>
                <a:spcPts val="400"/>
              </a:spcAft>
              <a:buNone/>
            </a:pPr>
            <a:endParaRPr sz="2000" dirty="0">
              <a:latin typeface="Calibri" panose="020F0502020204030204" pitchFamily="34" charset="0"/>
            </a:endParaRPr>
          </a:p>
        </p:txBody>
      </p:sp>
      <p:pic>
        <p:nvPicPr>
          <p:cNvPr id="6" name="Shape 89" descr="vceh-logo1.jpg">
            <a:extLst>
              <a:ext uri="{FF2B5EF4-FFF2-40B4-BE49-F238E27FC236}">
                <a16:creationId xmlns:a16="http://schemas.microsoft.com/office/drawing/2014/main" xmlns="" id="{E89BCD63-D6A0-4F98-BEDC-20102F74099E}"/>
              </a:ext>
            </a:extLst>
          </p:cNvPr>
          <p:cNvPicPr preferRelativeResize="0"/>
          <p:nvPr/>
        </p:nvPicPr>
        <p:blipFill>
          <a:blip r:embed="rId3">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4291558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3688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Referral to Participating Housing Programs</a:t>
            </a:r>
          </a:p>
        </p:txBody>
      </p:sp>
      <p:pic>
        <p:nvPicPr>
          <p:cNvPr id="4"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grpSp>
        <p:nvGrpSpPr>
          <p:cNvPr id="5" name="Group 4">
            <a:extLst>
              <a:ext uri="{FF2B5EF4-FFF2-40B4-BE49-F238E27FC236}">
                <a16:creationId xmlns:a16="http://schemas.microsoft.com/office/drawing/2014/main" xmlns="" id="{4F954EA2-CFA2-4C62-A284-49FAF562DDDD}"/>
              </a:ext>
            </a:extLst>
          </p:cNvPr>
          <p:cNvGrpSpPr/>
          <p:nvPr/>
        </p:nvGrpSpPr>
        <p:grpSpPr>
          <a:xfrm>
            <a:off x="272350" y="1096425"/>
            <a:ext cx="8791195" cy="669214"/>
            <a:chOff x="272350" y="1045625"/>
            <a:chExt cx="8791195" cy="669214"/>
          </a:xfrm>
        </p:grpSpPr>
        <p:sp>
          <p:nvSpPr>
            <p:cNvPr id="6" name="Shape 125">
              <a:extLst>
                <a:ext uri="{FF2B5EF4-FFF2-40B4-BE49-F238E27FC236}">
                  <a16:creationId xmlns:a16="http://schemas.microsoft.com/office/drawing/2014/main" xmlns="" id="{331AA77F-E020-4A9B-874C-8252A6CA7140}"/>
                </a:ext>
              </a:extLst>
            </p:cNvPr>
            <p:cNvSpPr/>
            <p:nvPr/>
          </p:nvSpPr>
          <p:spPr>
            <a:xfrm>
              <a:off x="272350" y="1045839"/>
              <a:ext cx="2579856" cy="669000"/>
            </a:xfrm>
            <a:prstGeom prst="homePlate">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Screening &amp; Access</a:t>
              </a:r>
            </a:p>
          </p:txBody>
        </p:sp>
        <p:sp>
          <p:nvSpPr>
            <p:cNvPr id="7" name="Shape 126">
              <a:extLst>
                <a:ext uri="{FF2B5EF4-FFF2-40B4-BE49-F238E27FC236}">
                  <a16:creationId xmlns:a16="http://schemas.microsoft.com/office/drawing/2014/main" xmlns="" id="{FA3D1ED8-796B-4A46-952D-40C5550BC6BE}"/>
                </a:ext>
              </a:extLst>
            </p:cNvPr>
            <p:cNvSpPr/>
            <p:nvPr/>
          </p:nvSpPr>
          <p:spPr>
            <a:xfrm>
              <a:off x="2388931"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Assessment</a:t>
              </a:r>
            </a:p>
          </p:txBody>
        </p:sp>
        <p:sp>
          <p:nvSpPr>
            <p:cNvPr id="8" name="Shape 127">
              <a:extLst>
                <a:ext uri="{FF2B5EF4-FFF2-40B4-BE49-F238E27FC236}">
                  <a16:creationId xmlns:a16="http://schemas.microsoft.com/office/drawing/2014/main" xmlns="" id="{707F5E81-4F14-4B57-AB15-5E2275314A03}"/>
                </a:ext>
              </a:extLst>
            </p:cNvPr>
            <p:cNvSpPr/>
            <p:nvPr/>
          </p:nvSpPr>
          <p:spPr>
            <a:xfrm>
              <a:off x="4455480" y="1045625"/>
              <a:ext cx="2541300" cy="669000"/>
            </a:xfrm>
            <a:prstGeom prst="chevron">
              <a:avLst>
                <a:gd name="adj" fmla="val 50000"/>
              </a:avLst>
            </a:prstGeom>
            <a:solidFill>
              <a:schemeClr val="tx1">
                <a:lumMod val="5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Master List</a:t>
              </a:r>
            </a:p>
          </p:txBody>
        </p:sp>
        <p:sp>
          <p:nvSpPr>
            <p:cNvPr id="9" name="Shape 128">
              <a:extLst>
                <a:ext uri="{FF2B5EF4-FFF2-40B4-BE49-F238E27FC236}">
                  <a16:creationId xmlns:a16="http://schemas.microsoft.com/office/drawing/2014/main" xmlns="" id="{937A7237-4796-4FDD-82F1-2E9C6F8E223F}"/>
                </a:ext>
              </a:extLst>
            </p:cNvPr>
            <p:cNvSpPr/>
            <p:nvPr/>
          </p:nvSpPr>
          <p:spPr>
            <a:xfrm>
              <a:off x="6522245"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Referral to Housing Program</a:t>
              </a:r>
            </a:p>
          </p:txBody>
        </p:sp>
      </p:grpSp>
      <p:grpSp>
        <p:nvGrpSpPr>
          <p:cNvPr id="12" name="Group 11">
            <a:extLst>
              <a:ext uri="{FF2B5EF4-FFF2-40B4-BE49-F238E27FC236}">
                <a16:creationId xmlns:a16="http://schemas.microsoft.com/office/drawing/2014/main" xmlns="" id="{7464A60D-2895-4980-BF84-8E7244F08C4D}"/>
              </a:ext>
            </a:extLst>
          </p:cNvPr>
          <p:cNvGrpSpPr/>
          <p:nvPr/>
        </p:nvGrpSpPr>
        <p:grpSpPr>
          <a:xfrm>
            <a:off x="810581" y="1940768"/>
            <a:ext cx="6982314" cy="2690544"/>
            <a:chOff x="810581" y="1940768"/>
            <a:chExt cx="6982314" cy="2690544"/>
          </a:xfrm>
        </p:grpSpPr>
        <p:sp>
          <p:nvSpPr>
            <p:cNvPr id="3" name="Rectangle 2">
              <a:extLst>
                <a:ext uri="{FF2B5EF4-FFF2-40B4-BE49-F238E27FC236}">
                  <a16:creationId xmlns:a16="http://schemas.microsoft.com/office/drawing/2014/main" xmlns="" id="{B645B56C-CF51-4B83-9961-243887B781CD}"/>
                </a:ext>
              </a:extLst>
            </p:cNvPr>
            <p:cNvSpPr/>
            <p:nvPr/>
          </p:nvSpPr>
          <p:spPr>
            <a:xfrm>
              <a:off x="1389079" y="2034073"/>
              <a:ext cx="6403816" cy="2597239"/>
            </a:xfrm>
            <a:prstGeom prst="rect">
              <a:avLst/>
            </a:prstGeom>
          </p:spPr>
          <p:txBody>
            <a:bodyPr/>
            <a:lstStyle/>
            <a:p>
              <a:pPr lvl="0"/>
              <a:r>
                <a:rPr lang="en-US" sz="2500" dirty="0">
                  <a:solidFill>
                    <a:schemeClr val="dk2"/>
                  </a:solidFill>
                  <a:latin typeface="Calibri" panose="020F0502020204030204" pitchFamily="34" charset="0"/>
                  <a:ea typeface="Open Sans"/>
                  <a:cs typeface="Open Sans"/>
                  <a:sym typeface="Open Sans"/>
                </a:rPr>
                <a:t>Continuum of Care (</a:t>
              </a:r>
              <a:r>
                <a:rPr lang="en-US" sz="2500" dirty="0" err="1">
                  <a:solidFill>
                    <a:schemeClr val="dk2"/>
                  </a:solidFill>
                  <a:latin typeface="Calibri" panose="020F0502020204030204" pitchFamily="34" charset="0"/>
                  <a:ea typeface="Open Sans"/>
                  <a:cs typeface="Open Sans"/>
                  <a:sym typeface="Open Sans"/>
                </a:rPr>
                <a:t>CoC</a:t>
              </a:r>
              <a:r>
                <a:rPr lang="en-US" sz="2500" dirty="0">
                  <a:solidFill>
                    <a:schemeClr val="dk2"/>
                  </a:solidFill>
                  <a:latin typeface="Calibri" panose="020F0502020204030204" pitchFamily="34" charset="0"/>
                  <a:ea typeface="Open Sans"/>
                  <a:cs typeface="Open Sans"/>
                  <a:sym typeface="Open Sans"/>
                </a:rPr>
                <a:t>) Program-funded </a:t>
              </a:r>
            </a:p>
            <a:p>
              <a:pPr marL="635000" lvl="4" indent="279400">
                <a:buFont typeface="Arial" panose="020B0604020202020204" pitchFamily="34" charset="0"/>
                <a:buChar char="•"/>
              </a:pPr>
              <a:r>
                <a:rPr lang="en-US" sz="2500" dirty="0" err="1">
                  <a:solidFill>
                    <a:schemeClr val="dk2"/>
                  </a:solidFill>
                  <a:latin typeface="Calibri" panose="020F0502020204030204" pitchFamily="34" charset="0"/>
                  <a:ea typeface="Open Sans"/>
                  <a:cs typeface="Open Sans"/>
                  <a:sym typeface="Open Sans"/>
                </a:rPr>
                <a:t>Shelter+Care</a:t>
              </a:r>
              <a:endParaRPr lang="en-US" sz="2500" dirty="0">
                <a:solidFill>
                  <a:schemeClr val="dk2"/>
                </a:solidFill>
                <a:latin typeface="Calibri" panose="020F0502020204030204" pitchFamily="34" charset="0"/>
                <a:ea typeface="Open Sans"/>
                <a:cs typeface="Open Sans"/>
                <a:sym typeface="Open Sans"/>
              </a:endParaRPr>
            </a:p>
            <a:p>
              <a:pPr marL="635000" lvl="7" indent="279400">
                <a:buFont typeface="Arial" panose="020B0604020202020204" pitchFamily="34" charset="0"/>
                <a:buChar char="•"/>
              </a:pPr>
              <a:r>
                <a:rPr lang="en-US" sz="2500" dirty="0">
                  <a:solidFill>
                    <a:schemeClr val="dk2"/>
                  </a:solidFill>
                  <a:latin typeface="Calibri" panose="020F0502020204030204" pitchFamily="34" charset="0"/>
                  <a:ea typeface="Open Sans"/>
                  <a:cs typeface="Open Sans"/>
                  <a:sym typeface="Open Sans"/>
                </a:rPr>
                <a:t>Rapid Re-housing</a:t>
              </a:r>
            </a:p>
            <a:p>
              <a:pPr lvl="0"/>
              <a:r>
                <a:rPr lang="en-US" sz="2500" dirty="0">
                  <a:solidFill>
                    <a:schemeClr val="dk2"/>
                  </a:solidFill>
                  <a:latin typeface="Calibri" panose="020F0502020204030204" pitchFamily="34" charset="0"/>
                  <a:ea typeface="Open Sans"/>
                  <a:cs typeface="Open Sans"/>
                  <a:sym typeface="Open Sans"/>
                </a:rPr>
                <a:t>Housing Opportunity Grant Program-funded</a:t>
              </a:r>
            </a:p>
            <a:p>
              <a:pPr marL="635000" lvl="2" indent="279400">
                <a:buFont typeface="Arial" panose="020B0604020202020204" pitchFamily="34" charset="0"/>
                <a:buChar char="•"/>
              </a:pPr>
              <a:r>
                <a:rPr lang="en-US" sz="2500" dirty="0">
                  <a:solidFill>
                    <a:schemeClr val="dk2"/>
                  </a:solidFill>
                  <a:latin typeface="Calibri" panose="020F0502020204030204" pitchFamily="34" charset="0"/>
                  <a:ea typeface="Open Sans"/>
                  <a:cs typeface="Open Sans"/>
                  <a:sym typeface="Open Sans"/>
                </a:rPr>
                <a:t>Rapid Re-housing</a:t>
              </a:r>
            </a:p>
            <a:p>
              <a:pPr lvl="0"/>
              <a:r>
                <a:rPr lang="en-US" sz="2500" dirty="0">
                  <a:solidFill>
                    <a:schemeClr val="dk2"/>
                  </a:solidFill>
                  <a:latin typeface="Calibri" panose="020F0502020204030204" pitchFamily="34" charset="0"/>
                  <a:ea typeface="Open Sans"/>
                  <a:cs typeface="Open Sans"/>
                  <a:sym typeface="Open Sans"/>
                </a:rPr>
                <a:t>Supportive Services for Veteran Families </a:t>
              </a:r>
            </a:p>
            <a:p>
              <a:pPr marL="635000" lvl="2" indent="279400">
                <a:buFont typeface="Arial" panose="020B0604020202020204" pitchFamily="34" charset="0"/>
                <a:buChar char="•"/>
              </a:pPr>
              <a:r>
                <a:rPr lang="en-US" sz="2500" dirty="0">
                  <a:solidFill>
                    <a:schemeClr val="dk2"/>
                  </a:solidFill>
                  <a:latin typeface="Calibri" panose="020F0502020204030204" pitchFamily="34" charset="0"/>
                  <a:ea typeface="Open Sans"/>
                  <a:cs typeface="Open Sans"/>
                  <a:sym typeface="Open Sans"/>
                </a:rPr>
                <a:t>Rapid Re-housing</a:t>
              </a:r>
            </a:p>
          </p:txBody>
        </p:sp>
        <p:pic>
          <p:nvPicPr>
            <p:cNvPr id="11" name="Graphic 10" descr="House">
              <a:extLst>
                <a:ext uri="{FF2B5EF4-FFF2-40B4-BE49-F238E27FC236}">
                  <a16:creationId xmlns:a16="http://schemas.microsoft.com/office/drawing/2014/main" xmlns="" id="{FA5C9791-AE19-47CA-8D55-3D37B1E7C86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10581" y="1940768"/>
              <a:ext cx="578498" cy="578498"/>
            </a:xfrm>
            <a:prstGeom prst="rect">
              <a:avLst/>
            </a:prstGeom>
          </p:spPr>
        </p:pic>
        <p:pic>
          <p:nvPicPr>
            <p:cNvPr id="13" name="Graphic 12" descr="House">
              <a:extLst>
                <a:ext uri="{FF2B5EF4-FFF2-40B4-BE49-F238E27FC236}">
                  <a16:creationId xmlns:a16="http://schemas.microsoft.com/office/drawing/2014/main" xmlns="" id="{F3801801-58F1-489E-AAFA-F663A3AE590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10581" y="3043443"/>
              <a:ext cx="578498" cy="578498"/>
            </a:xfrm>
            <a:prstGeom prst="rect">
              <a:avLst/>
            </a:prstGeom>
          </p:spPr>
        </p:pic>
        <p:pic>
          <p:nvPicPr>
            <p:cNvPr id="14" name="Graphic 13" descr="House">
              <a:extLst>
                <a:ext uri="{FF2B5EF4-FFF2-40B4-BE49-F238E27FC236}">
                  <a16:creationId xmlns:a16="http://schemas.microsoft.com/office/drawing/2014/main" xmlns="" id="{3CF71030-DEB2-4C48-8F1B-97A8DB6F6E3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10581" y="3839041"/>
              <a:ext cx="578498" cy="578498"/>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Referral to Participating Housing Programs</a:t>
            </a:r>
          </a:p>
        </p:txBody>
      </p:sp>
      <p:graphicFrame>
        <p:nvGraphicFramePr>
          <p:cNvPr id="2" name="Diagram 1">
            <a:extLst>
              <a:ext uri="{FF2B5EF4-FFF2-40B4-BE49-F238E27FC236}">
                <a16:creationId xmlns:a16="http://schemas.microsoft.com/office/drawing/2014/main" xmlns="" id="{4CD03332-33D4-41B8-9AE7-9950900362BD}"/>
              </a:ext>
            </a:extLst>
          </p:cNvPr>
          <p:cNvGraphicFramePr/>
          <p:nvPr>
            <p:extLst>
              <p:ext uri="{D42A27DB-BD31-4B8C-83A1-F6EECF244321}">
                <p14:modId xmlns:p14="http://schemas.microsoft.com/office/powerpoint/2010/main" val="26098866"/>
              </p:ext>
            </p:extLst>
          </p:nvPr>
        </p:nvGraphicFramePr>
        <p:xfrm>
          <a:off x="-548640" y="1309484"/>
          <a:ext cx="9171390" cy="336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Shape 89" descr="vceh-logo1.jpg"/>
          <p:cNvPicPr preferRelativeResize="0"/>
          <p:nvPr/>
        </p:nvPicPr>
        <p:blipFill>
          <a:blip r:embed="rId8">
            <a:alphaModFix/>
          </a:blip>
          <a:stretch>
            <a:fillRect/>
          </a:stretch>
        </p:blipFill>
        <p:spPr>
          <a:xfrm>
            <a:off x="7918882" y="4385569"/>
            <a:ext cx="1059047" cy="624881"/>
          </a:xfrm>
          <a:prstGeom prst="rect">
            <a:avLst/>
          </a:prstGeom>
          <a:noFill/>
          <a:ln>
            <a:noFill/>
          </a:ln>
        </p:spPr>
      </p:pic>
    </p:spTree>
    <p:extLst>
      <p:ext uri="{BB962C8B-B14F-4D97-AF65-F5344CB8AC3E}">
        <p14:creationId xmlns:p14="http://schemas.microsoft.com/office/powerpoint/2010/main" val="2287103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3" name="Picture 2">
            <a:extLst>
              <a:ext uri="{FF2B5EF4-FFF2-40B4-BE49-F238E27FC236}">
                <a16:creationId xmlns:a16="http://schemas.microsoft.com/office/drawing/2014/main" xmlns="" id="{ECABFF2C-D660-4978-BE4C-3F6AAF6EADBD}"/>
              </a:ext>
            </a:extLst>
          </p:cNvPr>
          <p:cNvPicPr>
            <a:picLocks noChangeAspect="1"/>
          </p:cNvPicPr>
          <p:nvPr/>
        </p:nvPicPr>
        <p:blipFill>
          <a:blip r:embed="rId3"/>
          <a:stretch>
            <a:fillRect/>
          </a:stretch>
        </p:blipFill>
        <p:spPr>
          <a:xfrm rot="1300804">
            <a:off x="6671733" y="1322218"/>
            <a:ext cx="2175643" cy="1447792"/>
          </a:xfrm>
          <a:prstGeom prst="rect">
            <a:avLst/>
          </a:prstGeom>
        </p:spPr>
      </p:pic>
      <p:sp>
        <p:nvSpPr>
          <p:cNvPr id="175" name="Shape 175"/>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lnSpc>
                <a:spcPct val="100000"/>
              </a:lnSpc>
              <a:spcBef>
                <a:spcPts val="600"/>
              </a:spcBef>
              <a:spcAft>
                <a:spcPts val="600"/>
              </a:spcAft>
            </a:pPr>
            <a:r>
              <a:rPr lang="en" dirty="0">
                <a:solidFill>
                  <a:srgbClr val="4C367E"/>
                </a:solidFill>
                <a:latin typeface="Calibri" panose="020F0502020204030204" pitchFamily="34" charset="0"/>
              </a:rPr>
              <a:t>Referral to Participating Housing Programs</a:t>
            </a:r>
          </a:p>
        </p:txBody>
      </p:sp>
      <p:sp>
        <p:nvSpPr>
          <p:cNvPr id="176" name="Shape 176"/>
          <p:cNvSpPr txBox="1">
            <a:spLocks noGrp="1"/>
          </p:cNvSpPr>
          <p:nvPr>
            <p:ph type="body" idx="1"/>
          </p:nvPr>
        </p:nvSpPr>
        <p:spPr>
          <a:xfrm>
            <a:off x="457199" y="1266325"/>
            <a:ext cx="8167255" cy="3302700"/>
          </a:xfrm>
          <a:prstGeom prst="rect">
            <a:avLst/>
          </a:prstGeom>
        </p:spPr>
        <p:txBody>
          <a:bodyPr wrap="square" lIns="91425" tIns="91425" rIns="91425" bIns="91425" anchor="t" anchorCtr="0">
            <a:noAutofit/>
          </a:bodyPr>
          <a:lstStyle/>
          <a:p>
            <a:pPr>
              <a:lnSpc>
                <a:spcPct val="100000"/>
              </a:lnSpc>
              <a:spcBef>
                <a:spcPts val="600"/>
              </a:spcBef>
              <a:spcAft>
                <a:spcPts val="600"/>
              </a:spcAft>
              <a:buNone/>
            </a:pPr>
            <a:r>
              <a:rPr lang="en-US" sz="2500" b="1" i="1" dirty="0">
                <a:latin typeface="Calibri" panose="020F0502020204030204" pitchFamily="34" charset="0"/>
              </a:rPr>
              <a:t>Can a household be referred for Medium-term 	             Rapid Re-housing if they screen for                                      Long-term Permanent Supportive Housing?</a:t>
            </a:r>
          </a:p>
          <a:p>
            <a:pPr marL="285750" indent="-285750">
              <a:lnSpc>
                <a:spcPct val="100000"/>
              </a:lnSpc>
              <a:spcBef>
                <a:spcPts val="1200"/>
              </a:spcBef>
              <a:spcAft>
                <a:spcPts val="600"/>
              </a:spcAft>
            </a:pPr>
            <a:r>
              <a:rPr lang="en-US" sz="1900" dirty="0">
                <a:latin typeface="Calibri" panose="020F0502020204030204" pitchFamily="34" charset="0"/>
              </a:rPr>
              <a:t>Reasonable expectation for increased income (documented):                       tenure in current job, expected completion of training/certification, pending benefits (military, retirement, social security, alimony, child support), </a:t>
            </a:r>
            <a:r>
              <a:rPr lang="en-US" sz="1900" b="1" u="sng" dirty="0">
                <a:latin typeface="Calibri" panose="020F0502020204030204" pitchFamily="34" charset="0"/>
              </a:rPr>
              <a:t>OR</a:t>
            </a:r>
          </a:p>
          <a:p>
            <a:pPr marL="285750" indent="-285750">
              <a:lnSpc>
                <a:spcPct val="100000"/>
              </a:lnSpc>
              <a:spcBef>
                <a:spcPts val="1200"/>
              </a:spcBef>
              <a:spcAft>
                <a:spcPts val="600"/>
              </a:spcAft>
            </a:pPr>
            <a:r>
              <a:rPr lang="en-US" sz="1900" dirty="0">
                <a:latin typeface="Calibri" panose="020F0502020204030204" pitchFamily="34" charset="0"/>
              </a:rPr>
              <a:t>Documented opportunity of receiving subsidized housing or an assisted living placement before rental assistance would end</a:t>
            </a:r>
          </a:p>
          <a:p>
            <a:pPr lvl="0" rtl="0">
              <a:lnSpc>
                <a:spcPct val="100000"/>
              </a:lnSpc>
              <a:spcBef>
                <a:spcPts val="600"/>
              </a:spcBef>
              <a:spcAft>
                <a:spcPts val="600"/>
              </a:spcAft>
              <a:buNone/>
            </a:pPr>
            <a:endParaRPr lang="en-US" dirty="0">
              <a:latin typeface="Calibri" panose="020F0502020204030204" pitchFamily="34" charset="0"/>
            </a:endParaRPr>
          </a:p>
          <a:p>
            <a:pPr lvl="0" rtl="0">
              <a:lnSpc>
                <a:spcPct val="100000"/>
              </a:lnSpc>
              <a:spcBef>
                <a:spcPts val="600"/>
              </a:spcBef>
              <a:spcAft>
                <a:spcPts val="600"/>
              </a:spcAft>
              <a:buNone/>
            </a:pPr>
            <a:endParaRPr dirty="0">
              <a:latin typeface="Calibri" panose="020F0502020204030204" pitchFamily="34" charset="0"/>
            </a:endParaRPr>
          </a:p>
        </p:txBody>
      </p:sp>
      <p:pic>
        <p:nvPicPr>
          <p:cNvPr id="4" name="Shape 89" descr="vceh-logo1.jpg"/>
          <p:cNvPicPr preferRelativeResize="0"/>
          <p:nvPr/>
        </p:nvPicPr>
        <p:blipFill>
          <a:blip r:embed="rId4">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1615377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49556" y="17869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Example</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80572" y="886095"/>
            <a:ext cx="7997372" cy="3845562"/>
          </a:xfrm>
          <a:prstGeom prst="rect">
            <a:avLst/>
          </a:prstGeom>
          <a:noFill/>
          <a:ln>
            <a:noFill/>
          </a:ln>
        </p:spPr>
      </p:pic>
      <p:sp>
        <p:nvSpPr>
          <p:cNvPr id="2" name="Arrow: Left 1">
            <a:extLst>
              <a:ext uri="{FF2B5EF4-FFF2-40B4-BE49-F238E27FC236}">
                <a16:creationId xmlns:a16="http://schemas.microsoft.com/office/drawing/2014/main" xmlns="" id="{45395FD2-E57D-446B-A785-B251BDE4384C}"/>
              </a:ext>
            </a:extLst>
          </p:cNvPr>
          <p:cNvSpPr/>
          <p:nvPr/>
        </p:nvSpPr>
        <p:spPr>
          <a:xfrm rot="1266994">
            <a:off x="933943" y="1598714"/>
            <a:ext cx="685333" cy="320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21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What is Coordinated Entry?</a:t>
            </a:r>
          </a:p>
        </p:txBody>
      </p:sp>
      <p:sp>
        <p:nvSpPr>
          <p:cNvPr id="88" name="Shape 88"/>
          <p:cNvSpPr txBox="1">
            <a:spLocks noGrp="1"/>
          </p:cNvSpPr>
          <p:nvPr>
            <p:ph type="body" idx="1"/>
          </p:nvPr>
        </p:nvSpPr>
        <p:spPr>
          <a:xfrm>
            <a:off x="407235" y="1257917"/>
            <a:ext cx="5474951" cy="33027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2500" dirty="0">
                <a:latin typeface="Calibri" panose="020F0502020204030204" pitchFamily="34" charset="0"/>
              </a:rPr>
              <a:t>Overarching goals</a:t>
            </a:r>
          </a:p>
          <a:p>
            <a:pPr marL="342900" indent="-342900">
              <a:lnSpc>
                <a:spcPct val="100000"/>
              </a:lnSpc>
              <a:spcBef>
                <a:spcPts val="600"/>
              </a:spcBef>
              <a:spcAft>
                <a:spcPts val="600"/>
              </a:spcAft>
              <a:buFont typeface="Wingdings" pitchFamily="2" charset="2"/>
              <a:buChar char="§"/>
            </a:pPr>
            <a:r>
              <a:rPr lang="en-US" sz="2500" dirty="0">
                <a:latin typeface="Calibri" panose="020F0502020204030204" pitchFamily="34" charset="0"/>
              </a:rPr>
              <a:t>Reorient system to focus on those being served</a:t>
            </a:r>
          </a:p>
          <a:p>
            <a:pPr marL="342900" indent="-342900">
              <a:lnSpc>
                <a:spcPct val="100000"/>
              </a:lnSpc>
              <a:spcBef>
                <a:spcPts val="600"/>
              </a:spcBef>
              <a:spcAft>
                <a:spcPts val="600"/>
              </a:spcAft>
              <a:buFont typeface="Wingdings" pitchFamily="2" charset="2"/>
              <a:buChar char="§"/>
            </a:pPr>
            <a:r>
              <a:rPr lang="en-US" sz="2500" dirty="0">
                <a:latin typeface="Calibri" panose="020F0502020204030204" pitchFamily="34" charset="0"/>
              </a:rPr>
              <a:t>Minimize time and frustration accessing help</a:t>
            </a:r>
          </a:p>
          <a:p>
            <a:pPr marL="342900" indent="-342900">
              <a:lnSpc>
                <a:spcPct val="100000"/>
              </a:lnSpc>
              <a:spcBef>
                <a:spcPts val="600"/>
              </a:spcBef>
              <a:spcAft>
                <a:spcPts val="600"/>
              </a:spcAft>
              <a:buFont typeface="Wingdings" pitchFamily="2" charset="2"/>
              <a:buChar char="§"/>
            </a:pPr>
            <a:r>
              <a:rPr lang="en-US" sz="2500" dirty="0">
                <a:latin typeface="Calibri" panose="020F0502020204030204" pitchFamily="34" charset="0"/>
              </a:rPr>
              <a:t>Maximize use of system resources</a:t>
            </a:r>
          </a:p>
          <a:p>
            <a:pPr marL="342900" indent="-342900">
              <a:lnSpc>
                <a:spcPct val="100000"/>
              </a:lnSpc>
              <a:spcBef>
                <a:spcPts val="600"/>
              </a:spcBef>
              <a:spcAft>
                <a:spcPts val="600"/>
              </a:spcAft>
              <a:buFont typeface="Wingdings" pitchFamily="2" charset="2"/>
              <a:buChar char="§"/>
            </a:pPr>
            <a:r>
              <a:rPr lang="en-US" sz="2500" dirty="0">
                <a:latin typeface="Calibri" panose="020F0502020204030204" pitchFamily="34" charset="0"/>
              </a:rPr>
              <a:t>Identify service gaps for planning</a:t>
            </a:r>
          </a:p>
          <a:p>
            <a:pPr lvl="0" rtl="0">
              <a:lnSpc>
                <a:spcPct val="100000"/>
              </a:lnSpc>
              <a:spcBef>
                <a:spcPts val="600"/>
              </a:spcBef>
              <a:spcAft>
                <a:spcPts val="600"/>
              </a:spcAft>
              <a:buNone/>
            </a:pPr>
            <a:endParaRPr lang="en" sz="2500" dirty="0">
              <a:latin typeface="Calibri" panose="020F0502020204030204" pitchFamily="34" charset="0"/>
            </a:endParaRPr>
          </a:p>
          <a:p>
            <a:pPr lvl="0" rtl="0">
              <a:lnSpc>
                <a:spcPct val="100000"/>
              </a:lnSpc>
              <a:spcBef>
                <a:spcPts val="600"/>
              </a:spcBef>
              <a:spcAft>
                <a:spcPts val="600"/>
              </a:spcAft>
              <a:buNone/>
            </a:pPr>
            <a:endParaRPr sz="2500" dirty="0">
              <a:latin typeface="Calibri" panose="020F0502020204030204" pitchFamily="34" charset="0"/>
            </a:endParaRPr>
          </a:p>
          <a:p>
            <a:pPr lvl="0" rtl="0">
              <a:lnSpc>
                <a:spcPct val="100000"/>
              </a:lnSpc>
              <a:spcBef>
                <a:spcPts val="600"/>
              </a:spcBef>
              <a:spcAft>
                <a:spcPts val="600"/>
              </a:spcAft>
              <a:buNone/>
            </a:pPr>
            <a:endParaRPr sz="2500" dirty="0">
              <a:latin typeface="Calibri" panose="020F0502020204030204" pitchFamily="34" charset="0"/>
            </a:endParaRPr>
          </a:p>
          <a:p>
            <a:pPr lvl="0" rtl="0">
              <a:lnSpc>
                <a:spcPct val="100000"/>
              </a:lnSpc>
              <a:spcBef>
                <a:spcPts val="600"/>
              </a:spcBef>
              <a:spcAft>
                <a:spcPts val="600"/>
              </a:spcAft>
              <a:buNone/>
            </a:pPr>
            <a:endParaRPr sz="2500" dirty="0">
              <a:latin typeface="Calibri" panose="020F0502020204030204" pitchFamily="34" charset="0"/>
            </a:endParaRPr>
          </a:p>
        </p:txBody>
      </p:sp>
      <p:pic>
        <p:nvPicPr>
          <p:cNvPr id="89"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pic>
        <p:nvPicPr>
          <p:cNvPr id="2" name="Picture 1">
            <a:extLst>
              <a:ext uri="{FF2B5EF4-FFF2-40B4-BE49-F238E27FC236}">
                <a16:creationId xmlns:a16="http://schemas.microsoft.com/office/drawing/2014/main" xmlns="" id="{663C4747-8199-4164-9244-051DEECC7E07}"/>
              </a:ext>
            </a:extLst>
          </p:cNvPr>
          <p:cNvPicPr>
            <a:picLocks noChangeAspect="1"/>
          </p:cNvPicPr>
          <p:nvPr/>
        </p:nvPicPr>
        <p:blipFill>
          <a:blip r:embed="rId4"/>
          <a:stretch>
            <a:fillRect/>
          </a:stretch>
        </p:blipFill>
        <p:spPr>
          <a:xfrm>
            <a:off x="5363503" y="288470"/>
            <a:ext cx="3247697" cy="4425043"/>
          </a:xfrm>
          <a:prstGeom prst="rect">
            <a:avLst/>
          </a:prstGeom>
        </p:spPr>
      </p:pic>
    </p:spTree>
    <p:extLst>
      <p:ext uri="{BB962C8B-B14F-4D97-AF65-F5344CB8AC3E}">
        <p14:creationId xmlns:p14="http://schemas.microsoft.com/office/powerpoint/2010/main" val="3513559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49556" y="17869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Example</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80572" y="886095"/>
            <a:ext cx="7997372" cy="3845562"/>
          </a:xfrm>
          <a:prstGeom prst="rect">
            <a:avLst/>
          </a:prstGeom>
          <a:noFill/>
          <a:ln>
            <a:noFill/>
          </a:ln>
        </p:spPr>
      </p:pic>
      <p:sp>
        <p:nvSpPr>
          <p:cNvPr id="2" name="Arrow: Left 1">
            <a:extLst>
              <a:ext uri="{FF2B5EF4-FFF2-40B4-BE49-F238E27FC236}">
                <a16:creationId xmlns:a16="http://schemas.microsoft.com/office/drawing/2014/main" xmlns="" id="{45395FD2-E57D-446B-A785-B251BDE4384C}"/>
              </a:ext>
            </a:extLst>
          </p:cNvPr>
          <p:cNvSpPr/>
          <p:nvPr/>
        </p:nvSpPr>
        <p:spPr>
          <a:xfrm rot="20495449">
            <a:off x="1000377" y="2398242"/>
            <a:ext cx="685333" cy="320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xmlns="" id="{22651522-B4B0-4D2E-B54C-43834930C921}"/>
              </a:ext>
            </a:extLst>
          </p:cNvPr>
          <p:cNvSpPr/>
          <p:nvPr/>
        </p:nvSpPr>
        <p:spPr>
          <a:xfrm rot="20495449">
            <a:off x="816539" y="3044282"/>
            <a:ext cx="685333" cy="320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xmlns="" id="{683AF152-F403-4EB4-9277-0F13A4C684A8}"/>
              </a:ext>
            </a:extLst>
          </p:cNvPr>
          <p:cNvSpPr/>
          <p:nvPr/>
        </p:nvSpPr>
        <p:spPr>
          <a:xfrm rot="20495449">
            <a:off x="1000376" y="3431873"/>
            <a:ext cx="685333" cy="320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xmlns="" id="{572763EC-8577-4D8D-8F4A-A5512A15B995}"/>
              </a:ext>
            </a:extLst>
          </p:cNvPr>
          <p:cNvSpPr/>
          <p:nvPr/>
        </p:nvSpPr>
        <p:spPr>
          <a:xfrm rot="2130661">
            <a:off x="1131651" y="4116414"/>
            <a:ext cx="685333" cy="320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77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49556" y="17869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Example</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80572" y="886095"/>
            <a:ext cx="7997372" cy="3845562"/>
          </a:xfrm>
          <a:prstGeom prst="rect">
            <a:avLst/>
          </a:prstGeom>
          <a:noFill/>
          <a:ln>
            <a:noFill/>
          </a:ln>
        </p:spPr>
      </p:pic>
      <p:sp>
        <p:nvSpPr>
          <p:cNvPr id="2" name="Arrow: Left 1">
            <a:extLst>
              <a:ext uri="{FF2B5EF4-FFF2-40B4-BE49-F238E27FC236}">
                <a16:creationId xmlns:a16="http://schemas.microsoft.com/office/drawing/2014/main" xmlns="" id="{45395FD2-E57D-446B-A785-B251BDE4384C}"/>
              </a:ext>
            </a:extLst>
          </p:cNvPr>
          <p:cNvSpPr/>
          <p:nvPr/>
        </p:nvSpPr>
        <p:spPr>
          <a:xfrm rot="20495449">
            <a:off x="856914" y="3907166"/>
            <a:ext cx="685333" cy="320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xmlns="" id="{22651522-B4B0-4D2E-B54C-43834930C921}"/>
              </a:ext>
            </a:extLst>
          </p:cNvPr>
          <p:cNvSpPr/>
          <p:nvPr/>
        </p:nvSpPr>
        <p:spPr>
          <a:xfrm rot="20495449">
            <a:off x="816539" y="3044282"/>
            <a:ext cx="685333" cy="320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xmlns="" id="{683AF152-F403-4EB4-9277-0F13A4C684A8}"/>
              </a:ext>
            </a:extLst>
          </p:cNvPr>
          <p:cNvSpPr/>
          <p:nvPr/>
        </p:nvSpPr>
        <p:spPr>
          <a:xfrm>
            <a:off x="1007277" y="4239262"/>
            <a:ext cx="685333" cy="320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xmlns="" id="{572763EC-8577-4D8D-8F4A-A5512A15B995}"/>
              </a:ext>
            </a:extLst>
          </p:cNvPr>
          <p:cNvSpPr/>
          <p:nvPr/>
        </p:nvSpPr>
        <p:spPr>
          <a:xfrm rot="1195918">
            <a:off x="1001410" y="4641164"/>
            <a:ext cx="685333" cy="320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05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3486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Declined Referrals</a:t>
            </a:r>
          </a:p>
        </p:txBody>
      </p:sp>
      <p:sp>
        <p:nvSpPr>
          <p:cNvPr id="182" name="Shape 182"/>
          <p:cNvSpPr txBox="1">
            <a:spLocks noGrp="1"/>
          </p:cNvSpPr>
          <p:nvPr>
            <p:ph type="body" idx="1"/>
          </p:nvPr>
        </p:nvSpPr>
        <p:spPr>
          <a:xfrm>
            <a:off x="491612" y="1532117"/>
            <a:ext cx="4470605" cy="3302700"/>
          </a:xfrm>
          <a:prstGeom prst="rect">
            <a:avLst/>
          </a:prstGeom>
        </p:spPr>
        <p:txBody>
          <a:bodyPr wrap="square" lIns="91425" tIns="91425" rIns="91425" bIns="91425" anchor="t" anchorCtr="0">
            <a:noAutofit/>
          </a:bodyPr>
          <a:lstStyle/>
          <a:p>
            <a:pPr>
              <a:lnSpc>
                <a:spcPct val="100000"/>
              </a:lnSpc>
              <a:spcBef>
                <a:spcPts val="600"/>
              </a:spcBef>
              <a:spcAft>
                <a:spcPts val="600"/>
              </a:spcAft>
              <a:buNone/>
            </a:pPr>
            <a:r>
              <a:rPr lang="en-US" sz="2500" dirty="0">
                <a:latin typeface="Calibri" panose="020F0502020204030204" pitchFamily="34" charset="0"/>
              </a:rPr>
              <a:t>If a household refuses a referral to a housing program, their name remains on the Master List until the next opening in a housing program.</a:t>
            </a:r>
            <a:endParaRPr sz="2500" dirty="0">
              <a:latin typeface="Calibri" panose="020F0502020204030204" pitchFamily="34" charset="0"/>
            </a:endParaRPr>
          </a:p>
        </p:txBody>
      </p:sp>
      <p:pic>
        <p:nvPicPr>
          <p:cNvPr id="4"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pic>
        <p:nvPicPr>
          <p:cNvPr id="3" name="Picture 2">
            <a:extLst>
              <a:ext uri="{FF2B5EF4-FFF2-40B4-BE49-F238E27FC236}">
                <a16:creationId xmlns:a16="http://schemas.microsoft.com/office/drawing/2014/main" xmlns="" id="{AD01CF5A-DA9C-44FD-97D9-FCE4382222FE}"/>
              </a:ext>
            </a:extLst>
          </p:cNvPr>
          <p:cNvPicPr>
            <a:picLocks noChangeAspect="1"/>
          </p:cNvPicPr>
          <p:nvPr/>
        </p:nvPicPr>
        <p:blipFill>
          <a:blip r:embed="rId4"/>
          <a:stretch>
            <a:fillRect/>
          </a:stretch>
        </p:blipFill>
        <p:spPr>
          <a:xfrm>
            <a:off x="5410200" y="1296143"/>
            <a:ext cx="3307800" cy="2436662"/>
          </a:xfrm>
          <a:prstGeom prst="rect">
            <a:avLst/>
          </a:prstGeom>
        </p:spPr>
      </p:pic>
    </p:spTree>
    <p:extLst>
      <p:ext uri="{BB962C8B-B14F-4D97-AF65-F5344CB8AC3E}">
        <p14:creationId xmlns:p14="http://schemas.microsoft.com/office/powerpoint/2010/main" val="3141429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43780" y="1034963"/>
            <a:ext cx="341702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dirty="0">
                <a:solidFill>
                  <a:srgbClr val="4C367E"/>
                </a:solidFill>
                <a:latin typeface="Calibri" panose="020F0502020204030204" pitchFamily="34" charset="0"/>
              </a:rPr>
              <a:t>Confidentiality, </a:t>
            </a:r>
            <a:r>
              <a:rPr lang="en" dirty="0">
                <a:solidFill>
                  <a:srgbClr val="4C367E"/>
                </a:solidFill>
                <a:latin typeface="Calibri" panose="020F0502020204030204" pitchFamily="34" charset="0"/>
              </a:rPr>
              <a:t>Information &amp; Data Sharing </a:t>
            </a:r>
            <a:r>
              <a:rPr lang="en-US" dirty="0">
                <a:solidFill>
                  <a:srgbClr val="4C367E"/>
                </a:solidFill>
                <a:latin typeface="Calibri" panose="020F0502020204030204" pitchFamily="34" charset="0"/>
              </a:rPr>
              <a:t>in Coordinated Entry</a:t>
            </a:r>
            <a:endParaRPr lang="en" dirty="0">
              <a:solidFill>
                <a:srgbClr val="4C367E"/>
              </a:solidFill>
              <a:latin typeface="Calibri" panose="020F0502020204030204" pitchFamily="34" charset="0"/>
            </a:endParaRPr>
          </a:p>
        </p:txBody>
      </p:sp>
      <p:pic>
        <p:nvPicPr>
          <p:cNvPr id="10" name="Shape 89" descr="vceh-logo1.jpg">
            <a:extLst>
              <a:ext uri="{FF2B5EF4-FFF2-40B4-BE49-F238E27FC236}">
                <a16:creationId xmlns:a16="http://schemas.microsoft.com/office/drawing/2014/main" xmlns="" id="{7C29EF82-5AB1-45DB-9228-A5516695A79A}"/>
              </a:ext>
            </a:extLst>
          </p:cNvPr>
          <p:cNvPicPr preferRelativeResize="0"/>
          <p:nvPr/>
        </p:nvPicPr>
        <p:blipFill>
          <a:blip r:embed="rId3">
            <a:alphaModFix/>
          </a:blip>
          <a:stretch>
            <a:fillRect/>
          </a:stretch>
        </p:blipFill>
        <p:spPr>
          <a:xfrm>
            <a:off x="7759554" y="4252175"/>
            <a:ext cx="1218375" cy="758275"/>
          </a:xfrm>
          <a:prstGeom prst="rect">
            <a:avLst/>
          </a:prstGeom>
          <a:noFill/>
          <a:ln>
            <a:noFill/>
          </a:ln>
        </p:spPr>
      </p:pic>
      <p:pic>
        <p:nvPicPr>
          <p:cNvPr id="9" name="Picture 8">
            <a:extLst>
              <a:ext uri="{FF2B5EF4-FFF2-40B4-BE49-F238E27FC236}">
                <a16:creationId xmlns:a16="http://schemas.microsoft.com/office/drawing/2014/main" xmlns="" id="{A414156C-19C5-4C8E-8435-D738C8E56FA2}"/>
              </a:ext>
            </a:extLst>
          </p:cNvPr>
          <p:cNvPicPr>
            <a:picLocks noChangeAspect="1"/>
          </p:cNvPicPr>
          <p:nvPr/>
        </p:nvPicPr>
        <p:blipFill>
          <a:blip r:embed="rId4"/>
          <a:stretch>
            <a:fillRect/>
          </a:stretch>
        </p:blipFill>
        <p:spPr>
          <a:xfrm>
            <a:off x="3903407" y="345843"/>
            <a:ext cx="3785419" cy="4367608"/>
          </a:xfrm>
          <a:prstGeom prst="rect">
            <a:avLst/>
          </a:prstGeom>
        </p:spPr>
      </p:pic>
    </p:spTree>
    <p:extLst>
      <p:ext uri="{BB962C8B-B14F-4D97-AF65-F5344CB8AC3E}">
        <p14:creationId xmlns:p14="http://schemas.microsoft.com/office/powerpoint/2010/main" val="1721422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DDA9A-7DC8-4556-B6F8-1EB3337E4199}"/>
              </a:ext>
            </a:extLst>
          </p:cNvPr>
          <p:cNvSpPr>
            <a:spLocks noGrp="1"/>
          </p:cNvSpPr>
          <p:nvPr>
            <p:ph type="title"/>
          </p:nvPr>
        </p:nvSpPr>
        <p:spPr>
          <a:xfrm>
            <a:off x="311700" y="343425"/>
            <a:ext cx="8520600" cy="707400"/>
          </a:xfrm>
        </p:spPr>
        <p:txBody>
          <a:bodyPr/>
          <a:lstStyle/>
          <a:p>
            <a:r>
              <a:rPr lang="en-US" dirty="0">
                <a:solidFill>
                  <a:srgbClr val="4C367E"/>
                </a:solidFill>
                <a:latin typeface="Calibri" panose="020F0502020204030204" pitchFamily="34" charset="0"/>
              </a:rPr>
              <a:t>Information &amp; Data Sharing</a:t>
            </a:r>
          </a:p>
        </p:txBody>
      </p:sp>
      <p:sp>
        <p:nvSpPr>
          <p:cNvPr id="3" name="Text Placeholder 2">
            <a:extLst>
              <a:ext uri="{FF2B5EF4-FFF2-40B4-BE49-F238E27FC236}">
                <a16:creationId xmlns:a16="http://schemas.microsoft.com/office/drawing/2014/main" xmlns="" id="{4DAEDDA0-2B9B-454A-ACCF-0EE4B9928C42}"/>
              </a:ext>
            </a:extLst>
          </p:cNvPr>
          <p:cNvSpPr>
            <a:spLocks noGrp="1"/>
          </p:cNvSpPr>
          <p:nvPr>
            <p:ph type="body" idx="1"/>
          </p:nvPr>
        </p:nvSpPr>
        <p:spPr>
          <a:xfrm>
            <a:off x="447040" y="1074269"/>
            <a:ext cx="8385260" cy="3302700"/>
          </a:xfrm>
        </p:spPr>
        <p:txBody>
          <a:bodyPr/>
          <a:lstStyle/>
          <a:p>
            <a:pPr marL="233363" indent="-233363">
              <a:lnSpc>
                <a:spcPct val="100000"/>
              </a:lnSpc>
              <a:spcAft>
                <a:spcPts val="1200"/>
              </a:spcAft>
            </a:pPr>
            <a:r>
              <a:rPr lang="en-US" dirty="0"/>
              <a:t>Share information and data both “in” and “out” of VTHMIS</a:t>
            </a:r>
          </a:p>
          <a:p>
            <a:pPr marL="233363" indent="-233363">
              <a:lnSpc>
                <a:spcPct val="100000"/>
              </a:lnSpc>
              <a:spcAft>
                <a:spcPts val="1200"/>
              </a:spcAft>
            </a:pPr>
            <a:r>
              <a:rPr lang="en-US" dirty="0"/>
              <a:t>Client permission required – federal rules: HIPAA, 42 </a:t>
            </a:r>
            <a:r>
              <a:rPr lang="en-US" dirty="0" err="1"/>
              <a:t>cfr</a:t>
            </a:r>
            <a:r>
              <a:rPr lang="en-US" dirty="0"/>
              <a:t> Part 2, VAWA, etc.</a:t>
            </a:r>
          </a:p>
          <a:p>
            <a:pPr marL="233363" indent="-233363">
              <a:lnSpc>
                <a:spcPct val="100000"/>
              </a:lnSpc>
              <a:spcAft>
                <a:spcPts val="1200"/>
              </a:spcAft>
            </a:pPr>
            <a:r>
              <a:rPr lang="en-US" dirty="0"/>
              <a:t>None, Some or All - Clients can choose partial sharing</a:t>
            </a:r>
          </a:p>
          <a:p>
            <a:pPr marL="233363" indent="-233363">
              <a:lnSpc>
                <a:spcPct val="100000"/>
              </a:lnSpc>
              <a:spcAft>
                <a:spcPts val="1200"/>
              </a:spcAft>
            </a:pPr>
            <a:r>
              <a:rPr lang="en-US" dirty="0"/>
              <a:t>Shared responsibility to know and follow client permissions </a:t>
            </a:r>
          </a:p>
          <a:p>
            <a:pPr marL="233363" indent="-233363">
              <a:lnSpc>
                <a:spcPct val="100000"/>
              </a:lnSpc>
              <a:spcAft>
                <a:spcPts val="1200"/>
              </a:spcAft>
            </a:pPr>
            <a:r>
              <a:rPr lang="en-US" dirty="0"/>
              <a:t>See Confidentiality Policies &amp; Principles, HMIS Security Standards &amp; ROI</a:t>
            </a:r>
          </a:p>
        </p:txBody>
      </p:sp>
      <p:pic>
        <p:nvPicPr>
          <p:cNvPr id="4" name="Picture 3">
            <a:extLst>
              <a:ext uri="{FF2B5EF4-FFF2-40B4-BE49-F238E27FC236}">
                <a16:creationId xmlns:a16="http://schemas.microsoft.com/office/drawing/2014/main" xmlns="" id="{8EE0658A-0EA5-481B-89A6-89EF5787F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133" y="3252049"/>
            <a:ext cx="3796329" cy="1662871"/>
          </a:xfrm>
          <a:prstGeom prst="rect">
            <a:avLst/>
          </a:prstGeom>
        </p:spPr>
      </p:pic>
      <p:pic>
        <p:nvPicPr>
          <p:cNvPr id="5" name="Shape 89" descr="vceh-logo1.jpg">
            <a:extLst>
              <a:ext uri="{FF2B5EF4-FFF2-40B4-BE49-F238E27FC236}">
                <a16:creationId xmlns:a16="http://schemas.microsoft.com/office/drawing/2014/main" xmlns="" id="{BA4D6CF4-9C71-4B6F-A69A-5F0523AED2C2}"/>
              </a:ext>
            </a:extLst>
          </p:cNvPr>
          <p:cNvPicPr preferRelativeResize="0"/>
          <p:nvPr/>
        </p:nvPicPr>
        <p:blipFill>
          <a:blip r:embed="rId4">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1562377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72350" y="4017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Referral Form </a:t>
            </a:r>
            <a:r>
              <a:rPr lang="en-US" dirty="0">
                <a:solidFill>
                  <a:srgbClr val="4C367E"/>
                </a:solidFill>
                <a:latin typeface="Calibri" panose="020F0502020204030204" pitchFamily="34" charset="0"/>
              </a:rPr>
              <a:t>– Client Permission</a:t>
            </a:r>
            <a:endParaRPr lang="en" dirty="0">
              <a:solidFill>
                <a:srgbClr val="4C367E"/>
              </a:solidFill>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272350" y="1199512"/>
            <a:ext cx="8555430" cy="3277238"/>
          </a:xfrm>
          <a:prstGeom prst="rect">
            <a:avLst/>
          </a:prstGeom>
        </p:spPr>
      </p:pic>
      <p:pic>
        <p:nvPicPr>
          <p:cNvPr id="19" name="Shape 89" descr="vceh-logo1.jpg"/>
          <p:cNvPicPr preferRelativeResize="0"/>
          <p:nvPr/>
        </p:nvPicPr>
        <p:blipFill>
          <a:blip r:embed="rId4">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1298849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95210" y="25313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Housing Assessment – </a:t>
            </a:r>
            <a:r>
              <a:rPr lang="en-US" dirty="0">
                <a:solidFill>
                  <a:srgbClr val="4C367E"/>
                </a:solidFill>
                <a:latin typeface="Calibri" panose="020F0502020204030204" pitchFamily="34" charset="0"/>
              </a:rPr>
              <a:t>Client Permission</a:t>
            </a:r>
            <a:endParaRPr lang="en" dirty="0">
              <a:solidFill>
                <a:srgbClr val="4C367E"/>
              </a:solidFill>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97" y="960535"/>
            <a:ext cx="7008104" cy="3988655"/>
          </a:xfrm>
          <a:prstGeom prst="rect">
            <a:avLst/>
          </a:prstGeom>
        </p:spPr>
      </p:pic>
      <p:pic>
        <p:nvPicPr>
          <p:cNvPr id="4" name="Shape 89" descr="vceh-logo1.jpg">
            <a:extLst>
              <a:ext uri="{FF2B5EF4-FFF2-40B4-BE49-F238E27FC236}">
                <a16:creationId xmlns:a16="http://schemas.microsoft.com/office/drawing/2014/main" xmlns="" id="{5661C50E-0D25-4CAD-B61A-8AC2B0F9C4BA}"/>
              </a:ext>
            </a:extLst>
          </p:cNvPr>
          <p:cNvPicPr preferRelativeResize="0"/>
          <p:nvPr/>
        </p:nvPicPr>
        <p:blipFill>
          <a:blip r:embed="rId4">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1320436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3307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3500" dirty="0">
                <a:solidFill>
                  <a:srgbClr val="4C367E"/>
                </a:solidFill>
                <a:latin typeface="Calibri" panose="020F0502020204030204" pitchFamily="34" charset="0"/>
              </a:rPr>
              <a:t>Domestic Violence, Sexual Violence, Dating Violence and Stalking </a:t>
            </a:r>
          </a:p>
        </p:txBody>
      </p:sp>
      <p:sp>
        <p:nvSpPr>
          <p:cNvPr id="206" name="Shape 206"/>
          <p:cNvSpPr txBox="1">
            <a:spLocks noGrp="1"/>
          </p:cNvSpPr>
          <p:nvPr>
            <p:ph type="body" idx="1"/>
          </p:nvPr>
        </p:nvSpPr>
        <p:spPr>
          <a:xfrm>
            <a:off x="823912" y="1543049"/>
            <a:ext cx="8854818" cy="2759675"/>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sz="2500" b="1" dirty="0">
                <a:solidFill>
                  <a:srgbClr val="E76D09"/>
                </a:solidFill>
                <a:latin typeface="Calibri" panose="020F0502020204030204" pitchFamily="34" charset="0"/>
              </a:rPr>
              <a:t>Access:</a:t>
            </a:r>
            <a:endParaRPr sz="2500" b="1" dirty="0">
              <a:solidFill>
                <a:srgbClr val="E76D09"/>
              </a:solidFill>
              <a:latin typeface="Calibri" panose="020F0502020204030204" pitchFamily="34"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3968308608"/>
              </p:ext>
            </p:extLst>
          </p:nvPr>
        </p:nvGraphicFramePr>
        <p:xfrm>
          <a:off x="823912" y="1808952"/>
          <a:ext cx="7496175" cy="3029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Shape 89" descr="vceh-logo1.jpg"/>
          <p:cNvPicPr preferRelativeResize="0"/>
          <p:nvPr/>
        </p:nvPicPr>
        <p:blipFill>
          <a:blip r:embed="rId8">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2406171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06950" y="31167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3500" dirty="0">
                <a:solidFill>
                  <a:srgbClr val="4C367E"/>
                </a:solidFill>
                <a:latin typeface="Calibri" panose="020F0502020204030204" pitchFamily="34" charset="0"/>
              </a:rPr>
              <a:t>Domestic Violence…</a:t>
            </a:r>
          </a:p>
        </p:txBody>
      </p:sp>
      <p:sp>
        <p:nvSpPr>
          <p:cNvPr id="206" name="Shape 206"/>
          <p:cNvSpPr txBox="1">
            <a:spLocks noGrp="1"/>
          </p:cNvSpPr>
          <p:nvPr>
            <p:ph type="body" idx="1"/>
          </p:nvPr>
        </p:nvSpPr>
        <p:spPr>
          <a:xfrm>
            <a:off x="692700" y="885725"/>
            <a:ext cx="8520600" cy="33027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sz="2500" b="1" dirty="0">
                <a:solidFill>
                  <a:srgbClr val="E76D09"/>
                </a:solidFill>
                <a:latin typeface="Calibri" panose="020F0502020204030204" pitchFamily="34" charset="0"/>
              </a:rPr>
              <a:t>Safety &amp; Confidentiality:</a:t>
            </a:r>
            <a:endParaRPr sz="2500" b="1" dirty="0">
              <a:solidFill>
                <a:srgbClr val="E76D09"/>
              </a:solidFill>
              <a:latin typeface="Calibri" panose="020F0502020204030204" pitchFamily="34"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1255111502"/>
              </p:ext>
            </p:extLst>
          </p:nvPr>
        </p:nvGraphicFramePr>
        <p:xfrm>
          <a:off x="815829" y="1057175"/>
          <a:ext cx="6943725" cy="416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Shape 89" descr="vceh-logo1.jpg"/>
          <p:cNvPicPr preferRelativeResize="0"/>
          <p:nvPr/>
        </p:nvPicPr>
        <p:blipFill>
          <a:blip r:embed="rId8">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2366295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Shape 206"/>
          <p:cNvSpPr txBox="1">
            <a:spLocks noGrp="1"/>
          </p:cNvSpPr>
          <p:nvPr>
            <p:ph type="body" idx="1"/>
          </p:nvPr>
        </p:nvSpPr>
        <p:spPr>
          <a:xfrm>
            <a:off x="406950" y="1000025"/>
            <a:ext cx="8520600" cy="33027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sz="2500" b="1" dirty="0">
                <a:solidFill>
                  <a:srgbClr val="E76D09"/>
                </a:solidFill>
                <a:latin typeface="Calibri" panose="020F0502020204030204" pitchFamily="34" charset="0"/>
              </a:rPr>
              <a:t>Procedures:</a:t>
            </a:r>
          </a:p>
          <a:p>
            <a:pPr lvl="0" rtl="0">
              <a:lnSpc>
                <a:spcPct val="100000"/>
              </a:lnSpc>
              <a:spcBef>
                <a:spcPts val="600"/>
              </a:spcBef>
              <a:spcAft>
                <a:spcPts val="600"/>
              </a:spcAft>
              <a:buNone/>
            </a:pPr>
            <a:endParaRPr lang="en-US" b="1" dirty="0">
              <a:latin typeface="Calibri" panose="020F0502020204030204" pitchFamily="34" charset="0"/>
            </a:endParaRPr>
          </a:p>
          <a:p>
            <a:pPr lvl="0" rtl="0">
              <a:lnSpc>
                <a:spcPct val="100000"/>
              </a:lnSpc>
              <a:spcBef>
                <a:spcPts val="600"/>
              </a:spcBef>
              <a:spcAft>
                <a:spcPts val="600"/>
              </a:spcAft>
              <a:buNone/>
            </a:pPr>
            <a:endParaRPr lang="en-US" b="1" dirty="0">
              <a:latin typeface="Calibri" panose="020F0502020204030204" pitchFamily="34" charset="0"/>
            </a:endParaRPr>
          </a:p>
          <a:p>
            <a:pPr lvl="0" rtl="0">
              <a:lnSpc>
                <a:spcPct val="100000"/>
              </a:lnSpc>
              <a:spcBef>
                <a:spcPts val="600"/>
              </a:spcBef>
              <a:spcAft>
                <a:spcPts val="600"/>
              </a:spcAft>
              <a:buNone/>
            </a:pPr>
            <a:endParaRPr lang="en-US" sz="1500" b="1" dirty="0">
              <a:latin typeface="Calibri" panose="020F0502020204030204" pitchFamily="34" charset="0"/>
            </a:endParaRPr>
          </a:p>
          <a:p>
            <a:pPr marL="342900" lvl="3" indent="-342900">
              <a:lnSpc>
                <a:spcPct val="100000"/>
              </a:lnSpc>
              <a:spcBef>
                <a:spcPts val="600"/>
              </a:spcBef>
              <a:spcAft>
                <a:spcPts val="600"/>
              </a:spcAft>
            </a:pPr>
            <a:endParaRPr lang="en-US" sz="1500" dirty="0">
              <a:latin typeface="Calibri" panose="020F0502020204030204" pitchFamily="34" charset="0"/>
            </a:endParaRPr>
          </a:p>
          <a:p>
            <a:pPr marL="342900" lvl="3" indent="-342900">
              <a:lnSpc>
                <a:spcPct val="100000"/>
              </a:lnSpc>
              <a:spcBef>
                <a:spcPts val="600"/>
              </a:spcBef>
              <a:spcAft>
                <a:spcPts val="600"/>
              </a:spcAft>
            </a:pPr>
            <a:r>
              <a:rPr lang="en-US" sz="1800" dirty="0">
                <a:latin typeface="Calibri" panose="020F0502020204030204" pitchFamily="34" charset="0"/>
              </a:rPr>
              <a:t>If yes, Client is referred to victim service provider and placed on Master List with non-identifiable unique ID, provided to Lead Agency by victim service provider</a:t>
            </a:r>
          </a:p>
          <a:p>
            <a:pPr marL="342900" lvl="3" indent="-342900">
              <a:lnSpc>
                <a:spcPct val="100000"/>
              </a:lnSpc>
              <a:spcBef>
                <a:spcPts val="600"/>
              </a:spcBef>
              <a:spcAft>
                <a:spcPts val="600"/>
              </a:spcAft>
            </a:pPr>
            <a:r>
              <a:rPr lang="en-US" sz="1800" dirty="0">
                <a:latin typeface="Calibri" panose="020F0502020204030204" pitchFamily="34" charset="0"/>
              </a:rPr>
              <a:t>If no, Client continues Coordinated Entry process with non-victim service provider </a:t>
            </a:r>
          </a:p>
          <a:p>
            <a:pPr lvl="0" rtl="0">
              <a:lnSpc>
                <a:spcPct val="100000"/>
              </a:lnSpc>
              <a:spcBef>
                <a:spcPts val="600"/>
              </a:spcBef>
              <a:spcAft>
                <a:spcPts val="600"/>
              </a:spcAft>
              <a:buNone/>
            </a:pPr>
            <a:endParaRPr b="1" dirty="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356571" y="1488350"/>
            <a:ext cx="8556754" cy="1635850"/>
          </a:xfrm>
          <a:prstGeom prst="rect">
            <a:avLst/>
          </a:prstGeom>
        </p:spPr>
      </p:pic>
      <p:pic>
        <p:nvPicPr>
          <p:cNvPr id="5" name="Shape 89" descr="vceh-logo1.jpg"/>
          <p:cNvPicPr preferRelativeResize="0"/>
          <p:nvPr/>
        </p:nvPicPr>
        <p:blipFill>
          <a:blip r:embed="rId4">
            <a:alphaModFix/>
          </a:blip>
          <a:stretch>
            <a:fillRect/>
          </a:stretch>
        </p:blipFill>
        <p:spPr>
          <a:xfrm>
            <a:off x="7759554" y="4252175"/>
            <a:ext cx="1218375" cy="758275"/>
          </a:xfrm>
          <a:prstGeom prst="rect">
            <a:avLst/>
          </a:prstGeom>
          <a:noFill/>
          <a:ln>
            <a:noFill/>
          </a:ln>
        </p:spPr>
      </p:pic>
      <p:sp>
        <p:nvSpPr>
          <p:cNvPr id="6" name="Shape 205">
            <a:extLst>
              <a:ext uri="{FF2B5EF4-FFF2-40B4-BE49-F238E27FC236}">
                <a16:creationId xmlns:a16="http://schemas.microsoft.com/office/drawing/2014/main" xmlns="" id="{9101A205-458F-43CC-9176-3C1108C92881}"/>
              </a:ext>
            </a:extLst>
          </p:cNvPr>
          <p:cNvSpPr txBox="1">
            <a:spLocks/>
          </p:cNvSpPr>
          <p:nvPr/>
        </p:nvSpPr>
        <p:spPr>
          <a:xfrm>
            <a:off x="406950" y="349775"/>
            <a:ext cx="6222450" cy="707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ct val="100000"/>
              <a:buFont typeface="PT Sans Narrow"/>
              <a:buNone/>
              <a:defRPr sz="3600" b="1" i="0" u="none" strike="noStrike" cap="none">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pPr>
              <a:spcBef>
                <a:spcPts val="600"/>
              </a:spcBef>
              <a:spcAft>
                <a:spcPts val="600"/>
              </a:spcAft>
            </a:pPr>
            <a:r>
              <a:rPr lang="en" sz="3500" dirty="0">
                <a:solidFill>
                  <a:srgbClr val="4C367E"/>
                </a:solidFill>
                <a:latin typeface="Calibri" panose="020F0502020204030204" pitchFamily="34" charset="0"/>
              </a:rPr>
              <a:t>Domestic Violence…</a:t>
            </a:r>
          </a:p>
        </p:txBody>
      </p:sp>
    </p:spTree>
    <p:extLst>
      <p:ext uri="{BB962C8B-B14F-4D97-AF65-F5344CB8AC3E}">
        <p14:creationId xmlns:p14="http://schemas.microsoft.com/office/powerpoint/2010/main" val="339193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97736" y="753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Current Crisis Response System </a:t>
            </a:r>
            <a:r>
              <a:rPr lang="en" sz="1400" dirty="0">
                <a:solidFill>
                  <a:srgbClr val="4C367E"/>
                </a:solidFill>
                <a:latin typeface="Calibri" panose="020F0502020204030204" pitchFamily="34" charset="0"/>
              </a:rPr>
              <a:t>(Boston example)</a:t>
            </a:r>
          </a:p>
        </p:txBody>
      </p:sp>
      <p:pic>
        <p:nvPicPr>
          <p:cNvPr id="89"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grpSp>
        <p:nvGrpSpPr>
          <p:cNvPr id="6" name="Group 5"/>
          <p:cNvGrpSpPr/>
          <p:nvPr/>
        </p:nvGrpSpPr>
        <p:grpSpPr>
          <a:xfrm>
            <a:off x="97736" y="818864"/>
            <a:ext cx="8977929" cy="4123346"/>
            <a:chOff x="1539876" y="1762126"/>
            <a:chExt cx="9144000" cy="4479924"/>
          </a:xfrm>
        </p:grpSpPr>
        <p:cxnSp>
          <p:nvCxnSpPr>
            <p:cNvPr id="7" name="Straight Arrow Connector 6"/>
            <p:cNvCxnSpPr>
              <a:stCxn id="14" idx="2"/>
              <a:endCxn id="117" idx="0"/>
            </p:cNvCxnSpPr>
            <p:nvPr/>
          </p:nvCxnSpPr>
          <p:spPr>
            <a:xfrm flipH="1">
              <a:off x="3389313" y="2311401"/>
              <a:ext cx="4335463" cy="636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39876" y="5945190"/>
              <a:ext cx="9144000" cy="287785"/>
            </a:xfrm>
            <a:prstGeom prst="rect">
              <a:avLst/>
            </a:prstGeom>
            <a:noFill/>
          </p:spPr>
          <p:txBody>
            <a:bodyPr>
              <a:spAutoFit/>
            </a:bodyPr>
            <a:lstStyle/>
            <a:p>
              <a:pPr algn="ctr">
                <a:defRPr/>
              </a:pPr>
              <a:endParaRPr lang="en-US" sz="1200" dirty="0">
                <a:solidFill>
                  <a:prstClr val="black"/>
                </a:solidFill>
                <a:latin typeface="+mj-lt"/>
              </a:endParaRPr>
            </a:p>
          </p:txBody>
        </p:sp>
        <p:sp>
          <p:nvSpPr>
            <p:cNvPr id="9" name="TextBox 8"/>
            <p:cNvSpPr txBox="1"/>
            <p:nvPr/>
          </p:nvSpPr>
          <p:spPr>
            <a:xfrm>
              <a:off x="1828800" y="1762126"/>
              <a:ext cx="762000" cy="549275"/>
            </a:xfrm>
            <a:prstGeom prst="rect">
              <a:avLst/>
            </a:prstGeom>
            <a:solidFill>
              <a:schemeClr val="accent3"/>
            </a:solidFill>
            <a:ln>
              <a:solidFill>
                <a:schemeClr val="tx1"/>
              </a:solidFill>
            </a:ln>
          </p:spPr>
          <p:txBody>
            <a:bodyPr anchor="ctr"/>
            <a:lstStyle/>
            <a:p>
              <a:pPr algn="ctr">
                <a:defRPr/>
              </a:pPr>
              <a:r>
                <a:rPr lang="en-US" sz="1000" b="1" dirty="0">
                  <a:solidFill>
                    <a:schemeClr val="bg1"/>
                  </a:solidFill>
                  <a:latin typeface="Arial" charset="0"/>
                  <a:cs typeface="Arial" charset="0"/>
                </a:rPr>
                <a:t>Street Outreach</a:t>
              </a:r>
            </a:p>
          </p:txBody>
        </p:sp>
        <p:sp>
          <p:nvSpPr>
            <p:cNvPr id="10" name="TextBox 9"/>
            <p:cNvSpPr txBox="1"/>
            <p:nvPr/>
          </p:nvSpPr>
          <p:spPr>
            <a:xfrm>
              <a:off x="2638425" y="1763714"/>
              <a:ext cx="838200" cy="549275"/>
            </a:xfrm>
            <a:prstGeom prst="rect">
              <a:avLst/>
            </a:prstGeom>
            <a:solidFill>
              <a:schemeClr val="accent3"/>
            </a:solidFill>
            <a:ln>
              <a:solidFill>
                <a:schemeClr val="tx1"/>
              </a:solidFill>
            </a:ln>
          </p:spPr>
          <p:txBody>
            <a:bodyPr anchor="ctr"/>
            <a:lstStyle/>
            <a:p>
              <a:pPr algn="ctr">
                <a:defRPr/>
              </a:pPr>
              <a:r>
                <a:rPr lang="en-US" sz="1000" b="1" dirty="0">
                  <a:solidFill>
                    <a:schemeClr val="bg1"/>
                  </a:solidFill>
                  <a:latin typeface="Arial" charset="0"/>
                  <a:cs typeface="Arial" charset="0"/>
                </a:rPr>
                <a:t>Day &amp; Meal</a:t>
              </a:r>
            </a:p>
            <a:p>
              <a:pPr algn="ctr">
                <a:defRPr/>
              </a:pPr>
              <a:r>
                <a:rPr lang="en-US" sz="1000" b="1" dirty="0">
                  <a:solidFill>
                    <a:schemeClr val="bg1"/>
                  </a:solidFill>
                  <a:latin typeface="Arial" charset="0"/>
                  <a:cs typeface="Arial" charset="0"/>
                </a:rPr>
                <a:t>Programs</a:t>
              </a:r>
            </a:p>
          </p:txBody>
        </p:sp>
        <p:sp>
          <p:nvSpPr>
            <p:cNvPr id="11" name="TextBox 10"/>
            <p:cNvSpPr txBox="1"/>
            <p:nvPr/>
          </p:nvSpPr>
          <p:spPr>
            <a:xfrm>
              <a:off x="3514725" y="1763714"/>
              <a:ext cx="990600" cy="549275"/>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Healthcare for the Homeless</a:t>
              </a:r>
            </a:p>
          </p:txBody>
        </p:sp>
        <p:sp>
          <p:nvSpPr>
            <p:cNvPr id="12" name="TextBox 11"/>
            <p:cNvSpPr txBox="1"/>
            <p:nvPr/>
          </p:nvSpPr>
          <p:spPr>
            <a:xfrm>
              <a:off x="4576763" y="1763714"/>
              <a:ext cx="804862" cy="549275"/>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Youth</a:t>
              </a:r>
            </a:p>
            <a:p>
              <a:pPr>
                <a:defRPr/>
              </a:pPr>
              <a:r>
                <a:rPr lang="en-US" dirty="0">
                  <a:latin typeface="Arial" charset="0"/>
                  <a:cs typeface="Arial" charset="0"/>
                </a:rPr>
                <a:t>Programs</a:t>
              </a:r>
            </a:p>
          </p:txBody>
        </p:sp>
        <p:sp>
          <p:nvSpPr>
            <p:cNvPr id="13" name="TextBox 12"/>
            <p:cNvSpPr txBox="1"/>
            <p:nvPr/>
          </p:nvSpPr>
          <p:spPr>
            <a:xfrm>
              <a:off x="6588125" y="1762126"/>
              <a:ext cx="647700" cy="549275"/>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Boston VA</a:t>
              </a:r>
            </a:p>
          </p:txBody>
        </p:sp>
        <p:sp>
          <p:nvSpPr>
            <p:cNvPr id="14" name="TextBox 13"/>
            <p:cNvSpPr txBox="1"/>
            <p:nvPr/>
          </p:nvSpPr>
          <p:spPr>
            <a:xfrm>
              <a:off x="7286625" y="1762126"/>
              <a:ext cx="876300" cy="549275"/>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County Jail/Prison</a:t>
              </a:r>
            </a:p>
          </p:txBody>
        </p:sp>
        <p:sp>
          <p:nvSpPr>
            <p:cNvPr id="15" name="TextBox 14"/>
            <p:cNvSpPr txBox="1"/>
            <p:nvPr/>
          </p:nvSpPr>
          <p:spPr>
            <a:xfrm>
              <a:off x="8215313" y="1766889"/>
              <a:ext cx="1238250" cy="549275"/>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Psychiatric &amp; Mainstream Hospitals</a:t>
              </a:r>
            </a:p>
          </p:txBody>
        </p:sp>
        <p:sp>
          <p:nvSpPr>
            <p:cNvPr id="16" name="TextBox 15"/>
            <p:cNvSpPr txBox="1"/>
            <p:nvPr/>
          </p:nvSpPr>
          <p:spPr>
            <a:xfrm>
              <a:off x="9486900" y="1774825"/>
              <a:ext cx="838200" cy="547688"/>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Detox/ Treatment</a:t>
              </a:r>
            </a:p>
          </p:txBody>
        </p:sp>
        <p:sp>
          <p:nvSpPr>
            <p:cNvPr id="17" name="TextBox 16"/>
            <p:cNvSpPr txBox="1"/>
            <p:nvPr/>
          </p:nvSpPr>
          <p:spPr>
            <a:xfrm>
              <a:off x="5454651" y="1762126"/>
              <a:ext cx="1095375" cy="549275"/>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Staying with Friends/Family</a:t>
              </a:r>
            </a:p>
          </p:txBody>
        </p:sp>
        <p:sp>
          <p:nvSpPr>
            <p:cNvPr id="18" name="TextBox 17"/>
            <p:cNvSpPr txBox="1"/>
            <p:nvPr/>
          </p:nvSpPr>
          <p:spPr>
            <a:xfrm>
              <a:off x="1898650" y="5580063"/>
              <a:ext cx="2330450" cy="646112"/>
            </a:xfrm>
            <a:prstGeom prst="rect">
              <a:avLst/>
            </a:prstGeom>
            <a:solidFill>
              <a:schemeClr val="accent5">
                <a:lumMod val="60000"/>
                <a:lumOff val="40000"/>
              </a:schemeClr>
            </a:solidFill>
            <a:ln>
              <a:solidFill>
                <a:schemeClr val="tx1"/>
              </a:solidFill>
            </a:ln>
          </p:spPr>
          <p:txBody>
            <a:bodyPr>
              <a:spAutoFit/>
            </a:bodyPr>
            <a:lstStyle/>
            <a:p>
              <a:pPr algn="ctr">
                <a:defRPr/>
              </a:pPr>
              <a:r>
                <a:rPr lang="en-US" dirty="0">
                  <a:latin typeface="Arial" charset="0"/>
                  <a:cs typeface="Arial" charset="0"/>
                </a:rPr>
                <a:t>Permanent Supportive Housing</a:t>
              </a:r>
            </a:p>
          </p:txBody>
        </p:sp>
        <p:sp>
          <p:nvSpPr>
            <p:cNvPr id="19" name="TextBox 18"/>
            <p:cNvSpPr txBox="1"/>
            <p:nvPr/>
          </p:nvSpPr>
          <p:spPr>
            <a:xfrm>
              <a:off x="6494464" y="5592763"/>
              <a:ext cx="1933575" cy="647700"/>
            </a:xfrm>
            <a:prstGeom prst="rect">
              <a:avLst/>
            </a:prstGeom>
            <a:solidFill>
              <a:schemeClr val="accent5">
                <a:lumMod val="60000"/>
                <a:lumOff val="40000"/>
              </a:schemeClr>
            </a:solidFill>
            <a:ln>
              <a:solidFill>
                <a:schemeClr val="tx1"/>
              </a:solidFill>
            </a:ln>
          </p:spPr>
          <p:txBody>
            <a:bodyPr>
              <a:spAutoFit/>
            </a:bodyPr>
            <a:lstStyle/>
            <a:p>
              <a:pPr algn="ctr">
                <a:defRPr/>
              </a:pPr>
              <a:r>
                <a:rPr lang="en-US" dirty="0">
                  <a:latin typeface="Arial" charset="0"/>
                  <a:cs typeface="Arial" charset="0"/>
                </a:rPr>
                <a:t>Affordable Housing</a:t>
              </a:r>
            </a:p>
          </p:txBody>
        </p:sp>
        <p:sp>
          <p:nvSpPr>
            <p:cNvPr id="20" name="TextBox 19"/>
            <p:cNvSpPr txBox="1"/>
            <p:nvPr/>
          </p:nvSpPr>
          <p:spPr>
            <a:xfrm>
              <a:off x="4611688" y="5595938"/>
              <a:ext cx="1568450" cy="646112"/>
            </a:xfrm>
            <a:prstGeom prst="rect">
              <a:avLst/>
            </a:prstGeom>
            <a:solidFill>
              <a:schemeClr val="accent5">
                <a:lumMod val="60000"/>
                <a:lumOff val="40000"/>
              </a:schemeClr>
            </a:solidFill>
            <a:ln>
              <a:solidFill>
                <a:schemeClr val="tx1"/>
              </a:solidFill>
            </a:ln>
          </p:spPr>
          <p:txBody>
            <a:bodyPr>
              <a:spAutoFit/>
            </a:bodyPr>
            <a:lstStyle/>
            <a:p>
              <a:pPr algn="ctr">
                <a:defRPr/>
              </a:pPr>
              <a:r>
                <a:rPr lang="en-US" dirty="0">
                  <a:latin typeface="Arial" charset="0"/>
                  <a:cs typeface="Arial" charset="0"/>
                </a:rPr>
                <a:t>Public Housing</a:t>
              </a:r>
            </a:p>
          </p:txBody>
        </p:sp>
        <p:sp>
          <p:nvSpPr>
            <p:cNvPr id="21" name="TextBox 20"/>
            <p:cNvSpPr txBox="1"/>
            <p:nvPr/>
          </p:nvSpPr>
          <p:spPr>
            <a:xfrm>
              <a:off x="8720138" y="5594350"/>
              <a:ext cx="1795462" cy="647700"/>
            </a:xfrm>
            <a:prstGeom prst="rect">
              <a:avLst/>
            </a:prstGeom>
            <a:solidFill>
              <a:schemeClr val="accent5">
                <a:lumMod val="60000"/>
                <a:lumOff val="40000"/>
              </a:schemeClr>
            </a:solidFill>
            <a:ln>
              <a:solidFill>
                <a:schemeClr val="tx1"/>
              </a:solidFill>
            </a:ln>
          </p:spPr>
          <p:txBody>
            <a:bodyPr>
              <a:spAutoFit/>
            </a:bodyPr>
            <a:lstStyle/>
            <a:p>
              <a:pPr algn="ctr">
                <a:defRPr/>
              </a:pPr>
              <a:r>
                <a:rPr lang="en-US" dirty="0">
                  <a:latin typeface="Arial" charset="0"/>
                  <a:cs typeface="Arial" charset="0"/>
                </a:rPr>
                <a:t>Market Rate Housing</a:t>
              </a:r>
            </a:p>
          </p:txBody>
        </p:sp>
        <p:cxnSp>
          <p:nvCxnSpPr>
            <p:cNvPr id="22" name="Straight Arrow Connector 21"/>
            <p:cNvCxnSpPr>
              <a:stCxn id="12" idx="2"/>
              <a:endCxn id="116" idx="0"/>
            </p:cNvCxnSpPr>
            <p:nvPr/>
          </p:nvCxnSpPr>
          <p:spPr>
            <a:xfrm>
              <a:off x="4979194" y="2312989"/>
              <a:ext cx="245270" cy="708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a:endCxn id="117" idx="0"/>
            </p:cNvCxnSpPr>
            <p:nvPr/>
          </p:nvCxnSpPr>
          <p:spPr>
            <a:xfrm flipH="1">
              <a:off x="3389313" y="2312989"/>
              <a:ext cx="1589881" cy="63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02" idx="0"/>
            </p:cNvCxnSpPr>
            <p:nvPr/>
          </p:nvCxnSpPr>
          <p:spPr>
            <a:xfrm>
              <a:off x="4979194" y="2312989"/>
              <a:ext cx="4736308" cy="917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17" idx="0"/>
            </p:cNvCxnSpPr>
            <p:nvPr/>
          </p:nvCxnSpPr>
          <p:spPr>
            <a:xfrm flipH="1">
              <a:off x="3389313" y="2311401"/>
              <a:ext cx="2613026" cy="63658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7" idx="2"/>
              <a:endCxn id="105" idx="0"/>
            </p:cNvCxnSpPr>
            <p:nvPr/>
          </p:nvCxnSpPr>
          <p:spPr>
            <a:xfrm flipH="1">
              <a:off x="3271838" y="2311401"/>
              <a:ext cx="2730501" cy="136683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2"/>
              <a:endCxn id="102" idx="0"/>
            </p:cNvCxnSpPr>
            <p:nvPr/>
          </p:nvCxnSpPr>
          <p:spPr>
            <a:xfrm>
              <a:off x="6002339" y="2311401"/>
              <a:ext cx="3713163" cy="919163"/>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7" idx="2"/>
              <a:endCxn id="103" idx="0"/>
            </p:cNvCxnSpPr>
            <p:nvPr/>
          </p:nvCxnSpPr>
          <p:spPr>
            <a:xfrm>
              <a:off x="6002339" y="2311401"/>
              <a:ext cx="2880519" cy="1916113"/>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2"/>
              <a:endCxn id="103" idx="0"/>
            </p:cNvCxnSpPr>
            <p:nvPr/>
          </p:nvCxnSpPr>
          <p:spPr>
            <a:xfrm>
              <a:off x="4979194" y="2312989"/>
              <a:ext cx="3903664" cy="1914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2"/>
              <a:endCxn id="116" idx="0"/>
            </p:cNvCxnSpPr>
            <p:nvPr/>
          </p:nvCxnSpPr>
          <p:spPr>
            <a:xfrm>
              <a:off x="4010025" y="2312989"/>
              <a:ext cx="1214438" cy="708025"/>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2"/>
              <a:endCxn id="106" idx="0"/>
            </p:cNvCxnSpPr>
            <p:nvPr/>
          </p:nvCxnSpPr>
          <p:spPr>
            <a:xfrm flipH="1">
              <a:off x="2693988" y="2312989"/>
              <a:ext cx="1316038" cy="2060575"/>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2"/>
              <a:endCxn id="102" idx="0"/>
            </p:cNvCxnSpPr>
            <p:nvPr/>
          </p:nvCxnSpPr>
          <p:spPr>
            <a:xfrm>
              <a:off x="4010025" y="2312989"/>
              <a:ext cx="5705476" cy="917575"/>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03" idx="0"/>
            </p:cNvCxnSpPr>
            <p:nvPr/>
          </p:nvCxnSpPr>
          <p:spPr>
            <a:xfrm>
              <a:off x="4010025" y="2322514"/>
              <a:ext cx="4872833" cy="190500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 idx="2"/>
              <a:endCxn id="117" idx="0"/>
            </p:cNvCxnSpPr>
            <p:nvPr/>
          </p:nvCxnSpPr>
          <p:spPr>
            <a:xfrm>
              <a:off x="3057525" y="2312989"/>
              <a:ext cx="331788" cy="63500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2"/>
              <a:endCxn id="105" idx="0"/>
            </p:cNvCxnSpPr>
            <p:nvPr/>
          </p:nvCxnSpPr>
          <p:spPr>
            <a:xfrm>
              <a:off x="3057525" y="2312989"/>
              <a:ext cx="214313" cy="136525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 idx="2"/>
              <a:endCxn id="116" idx="0"/>
            </p:cNvCxnSpPr>
            <p:nvPr/>
          </p:nvCxnSpPr>
          <p:spPr>
            <a:xfrm>
              <a:off x="3057525" y="2312989"/>
              <a:ext cx="2166938" cy="708025"/>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0" idx="2"/>
              <a:endCxn id="81" idx="0"/>
            </p:cNvCxnSpPr>
            <p:nvPr/>
          </p:nvCxnSpPr>
          <p:spPr>
            <a:xfrm>
              <a:off x="3057525" y="2312989"/>
              <a:ext cx="4241801" cy="1539875"/>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0" idx="2"/>
              <a:endCxn id="102" idx="0"/>
            </p:cNvCxnSpPr>
            <p:nvPr/>
          </p:nvCxnSpPr>
          <p:spPr>
            <a:xfrm>
              <a:off x="3057525" y="2312989"/>
              <a:ext cx="6657976" cy="917575"/>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03" idx="0"/>
            </p:cNvCxnSpPr>
            <p:nvPr/>
          </p:nvCxnSpPr>
          <p:spPr>
            <a:xfrm>
              <a:off x="3063875" y="2322514"/>
              <a:ext cx="5818983" cy="190500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2"/>
              <a:endCxn id="110" idx="0"/>
            </p:cNvCxnSpPr>
            <p:nvPr/>
          </p:nvCxnSpPr>
          <p:spPr>
            <a:xfrm>
              <a:off x="6911976" y="2311401"/>
              <a:ext cx="643732" cy="703263"/>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7" idx="2"/>
              <a:endCxn id="116" idx="0"/>
            </p:cNvCxnSpPr>
            <p:nvPr/>
          </p:nvCxnSpPr>
          <p:spPr>
            <a:xfrm flipH="1">
              <a:off x="5224464" y="2311401"/>
              <a:ext cx="777876" cy="709613"/>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4" idx="2"/>
              <a:endCxn id="116" idx="0"/>
            </p:cNvCxnSpPr>
            <p:nvPr/>
          </p:nvCxnSpPr>
          <p:spPr>
            <a:xfrm flipH="1">
              <a:off x="5224464" y="2311401"/>
              <a:ext cx="2500312" cy="7096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2"/>
              <a:endCxn id="102" idx="0"/>
            </p:cNvCxnSpPr>
            <p:nvPr/>
          </p:nvCxnSpPr>
          <p:spPr>
            <a:xfrm>
              <a:off x="7724776" y="2311401"/>
              <a:ext cx="1990726" cy="9191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03" idx="0"/>
            </p:cNvCxnSpPr>
            <p:nvPr/>
          </p:nvCxnSpPr>
          <p:spPr>
            <a:xfrm>
              <a:off x="7724775" y="2336801"/>
              <a:ext cx="1158084" cy="18907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2"/>
              <a:endCxn id="110" idx="0"/>
            </p:cNvCxnSpPr>
            <p:nvPr/>
          </p:nvCxnSpPr>
          <p:spPr>
            <a:xfrm flipH="1">
              <a:off x="7555708" y="2311401"/>
              <a:ext cx="169068" cy="7032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5" idx="2"/>
              <a:endCxn id="116" idx="0"/>
            </p:cNvCxnSpPr>
            <p:nvPr/>
          </p:nvCxnSpPr>
          <p:spPr>
            <a:xfrm flipH="1">
              <a:off x="5224464" y="2316164"/>
              <a:ext cx="3609974" cy="70485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5" idx="2"/>
              <a:endCxn id="81" idx="0"/>
            </p:cNvCxnSpPr>
            <p:nvPr/>
          </p:nvCxnSpPr>
          <p:spPr>
            <a:xfrm flipH="1">
              <a:off x="7299326" y="2316164"/>
              <a:ext cx="1535112" cy="153670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103" idx="0"/>
            </p:cNvCxnSpPr>
            <p:nvPr/>
          </p:nvCxnSpPr>
          <p:spPr>
            <a:xfrm>
              <a:off x="8834439" y="2336801"/>
              <a:ext cx="48419" cy="1890713"/>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5" idx="2"/>
              <a:endCxn id="102" idx="0"/>
            </p:cNvCxnSpPr>
            <p:nvPr/>
          </p:nvCxnSpPr>
          <p:spPr>
            <a:xfrm>
              <a:off x="8834438" y="2316164"/>
              <a:ext cx="881064" cy="91440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17" idx="0"/>
            </p:cNvCxnSpPr>
            <p:nvPr/>
          </p:nvCxnSpPr>
          <p:spPr>
            <a:xfrm flipH="1">
              <a:off x="3389313" y="2336800"/>
              <a:ext cx="5445126" cy="611189"/>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6" idx="2"/>
              <a:endCxn id="102" idx="0"/>
            </p:cNvCxnSpPr>
            <p:nvPr/>
          </p:nvCxnSpPr>
          <p:spPr>
            <a:xfrm flipH="1">
              <a:off x="9715502" y="2322512"/>
              <a:ext cx="190499" cy="908051"/>
            </a:xfrm>
            <a:prstGeom prst="straightConnector1">
              <a:avLst/>
            </a:prstGeom>
            <a:ln w="1905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6" idx="2"/>
              <a:endCxn id="110" idx="0"/>
            </p:cNvCxnSpPr>
            <p:nvPr/>
          </p:nvCxnSpPr>
          <p:spPr>
            <a:xfrm flipH="1">
              <a:off x="7555708" y="2322512"/>
              <a:ext cx="2350292" cy="692151"/>
            </a:xfrm>
            <a:prstGeom prst="straightConnector1">
              <a:avLst/>
            </a:prstGeom>
            <a:ln w="1905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9034464" y="2354263"/>
              <a:ext cx="871537" cy="1903412"/>
            </a:xfrm>
            <a:prstGeom prst="straightConnector1">
              <a:avLst/>
            </a:prstGeom>
            <a:ln w="1905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6" idx="2"/>
              <a:endCxn id="116" idx="0"/>
            </p:cNvCxnSpPr>
            <p:nvPr/>
          </p:nvCxnSpPr>
          <p:spPr>
            <a:xfrm flipH="1">
              <a:off x="5224464" y="2322512"/>
              <a:ext cx="4681537" cy="698501"/>
            </a:xfrm>
            <a:prstGeom prst="straightConnector1">
              <a:avLst/>
            </a:prstGeom>
            <a:ln w="1905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2"/>
              <a:endCxn id="117" idx="0"/>
            </p:cNvCxnSpPr>
            <p:nvPr/>
          </p:nvCxnSpPr>
          <p:spPr>
            <a:xfrm flipH="1">
              <a:off x="3389313" y="2322512"/>
              <a:ext cx="6516687" cy="625476"/>
            </a:xfrm>
            <a:prstGeom prst="straightConnector1">
              <a:avLst/>
            </a:prstGeom>
            <a:ln w="1905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9" idx="2"/>
              <a:endCxn id="117" idx="0"/>
            </p:cNvCxnSpPr>
            <p:nvPr/>
          </p:nvCxnSpPr>
          <p:spPr>
            <a:xfrm>
              <a:off x="2209801" y="2311401"/>
              <a:ext cx="1179512" cy="636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9" idx="2"/>
              <a:endCxn id="116" idx="0"/>
            </p:cNvCxnSpPr>
            <p:nvPr/>
          </p:nvCxnSpPr>
          <p:spPr>
            <a:xfrm>
              <a:off x="2209801" y="2311401"/>
              <a:ext cx="3014663" cy="70961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 idx="2"/>
              <a:endCxn id="110" idx="0"/>
            </p:cNvCxnSpPr>
            <p:nvPr/>
          </p:nvCxnSpPr>
          <p:spPr>
            <a:xfrm>
              <a:off x="2209801" y="2311401"/>
              <a:ext cx="5345907" cy="70326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9" idx="2"/>
              <a:endCxn id="122" idx="0"/>
            </p:cNvCxnSpPr>
            <p:nvPr/>
          </p:nvCxnSpPr>
          <p:spPr>
            <a:xfrm>
              <a:off x="2209801" y="2311401"/>
              <a:ext cx="3771899" cy="234473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9" idx="2"/>
              <a:endCxn id="103" idx="0"/>
            </p:cNvCxnSpPr>
            <p:nvPr/>
          </p:nvCxnSpPr>
          <p:spPr>
            <a:xfrm>
              <a:off x="2209801" y="2311401"/>
              <a:ext cx="6673057" cy="191611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9" idx="2"/>
              <a:endCxn id="102" idx="0"/>
            </p:cNvCxnSpPr>
            <p:nvPr/>
          </p:nvCxnSpPr>
          <p:spPr>
            <a:xfrm>
              <a:off x="2209801" y="2311401"/>
              <a:ext cx="7505701" cy="91916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3" idx="2"/>
              <a:endCxn id="122" idx="0"/>
            </p:cNvCxnSpPr>
            <p:nvPr/>
          </p:nvCxnSpPr>
          <p:spPr>
            <a:xfrm flipH="1">
              <a:off x="5981700" y="2311401"/>
              <a:ext cx="930275" cy="2344738"/>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3" idx="2"/>
              <a:endCxn id="67" idx="0"/>
            </p:cNvCxnSpPr>
            <p:nvPr/>
          </p:nvCxnSpPr>
          <p:spPr>
            <a:xfrm flipH="1">
              <a:off x="3063875" y="2311400"/>
              <a:ext cx="3848100" cy="3081338"/>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16458"/>
            <p:cNvSpPr txBox="1">
              <a:spLocks noChangeArrowheads="1"/>
            </p:cNvSpPr>
            <p:nvPr/>
          </p:nvSpPr>
          <p:spPr bwMode="auto">
            <a:xfrm>
              <a:off x="4611688" y="5400676"/>
              <a:ext cx="1568450" cy="200025"/>
            </a:xfrm>
            <a:prstGeom prst="rect">
              <a:avLst/>
            </a:prstGeom>
            <a:solidFill>
              <a:srgbClr val="FF0000"/>
            </a:solidFill>
            <a:ln w="19050">
              <a:solidFill>
                <a:schemeClr val="tx1"/>
              </a:solidFill>
              <a:prstDash val="lgDashDot"/>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00" b="1">
                  <a:latin typeface="Arial" panose="020B0604020202020204" pitchFamily="34" charset="0"/>
                </a:rPr>
                <a:t>Waitlists, screening criteria</a:t>
              </a:r>
            </a:p>
          </p:txBody>
        </p:sp>
        <p:sp>
          <p:nvSpPr>
            <p:cNvPr id="65" name="TextBox 267"/>
            <p:cNvSpPr txBox="1">
              <a:spLocks noChangeArrowheads="1"/>
            </p:cNvSpPr>
            <p:nvPr/>
          </p:nvSpPr>
          <p:spPr bwMode="auto">
            <a:xfrm>
              <a:off x="6496050" y="5400676"/>
              <a:ext cx="1931988" cy="200025"/>
            </a:xfrm>
            <a:prstGeom prst="rect">
              <a:avLst/>
            </a:prstGeom>
            <a:solidFill>
              <a:srgbClr val="FF0000"/>
            </a:solidFill>
            <a:ln w="19050">
              <a:solidFill>
                <a:schemeClr val="tx1"/>
              </a:solidFill>
              <a:prstDash val="lgDashDot"/>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00" b="1">
                  <a:latin typeface="Arial" panose="020B0604020202020204" pitchFamily="34" charset="0"/>
                </a:rPr>
                <a:t>Waitlists, screening criteria</a:t>
              </a:r>
            </a:p>
          </p:txBody>
        </p:sp>
        <p:sp>
          <p:nvSpPr>
            <p:cNvPr id="66" name="TextBox 268"/>
            <p:cNvSpPr txBox="1">
              <a:spLocks noChangeArrowheads="1"/>
            </p:cNvSpPr>
            <p:nvPr/>
          </p:nvSpPr>
          <p:spPr bwMode="auto">
            <a:xfrm>
              <a:off x="8720138" y="5392738"/>
              <a:ext cx="1795462" cy="203200"/>
            </a:xfrm>
            <a:prstGeom prst="rect">
              <a:avLst/>
            </a:prstGeom>
            <a:solidFill>
              <a:srgbClr val="FF0000"/>
            </a:solidFill>
            <a:ln w="19050">
              <a:solidFill>
                <a:schemeClr val="tx1"/>
              </a:solidFill>
              <a:prstDash val="lgDashDot"/>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00" b="1">
                  <a:latin typeface="Arial" panose="020B0604020202020204" pitchFamily="34" charset="0"/>
                </a:rPr>
                <a:t>Screening criteria, financial barriers</a:t>
              </a:r>
            </a:p>
          </p:txBody>
        </p:sp>
        <p:sp>
          <p:nvSpPr>
            <p:cNvPr id="67" name="TextBox 271"/>
            <p:cNvSpPr txBox="1">
              <a:spLocks noChangeArrowheads="1"/>
            </p:cNvSpPr>
            <p:nvPr/>
          </p:nvSpPr>
          <p:spPr bwMode="auto">
            <a:xfrm>
              <a:off x="1898650" y="5392739"/>
              <a:ext cx="2330450" cy="200025"/>
            </a:xfrm>
            <a:prstGeom prst="rect">
              <a:avLst/>
            </a:prstGeom>
            <a:solidFill>
              <a:srgbClr val="FF0000"/>
            </a:solidFill>
            <a:ln w="19050">
              <a:solidFill>
                <a:schemeClr val="tx1"/>
              </a:solidFill>
              <a:prstDash val="lgDashDot"/>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00" b="1">
                  <a:latin typeface="Arial" panose="020B0604020202020204" pitchFamily="34" charset="0"/>
                </a:rPr>
                <a:t>Waitlists, screening criteria</a:t>
              </a:r>
            </a:p>
          </p:txBody>
        </p:sp>
        <p:cxnSp>
          <p:nvCxnSpPr>
            <p:cNvPr id="68" name="Straight Arrow Connector 67"/>
            <p:cNvCxnSpPr>
              <a:stCxn id="110" idx="2"/>
              <a:endCxn id="122" idx="0"/>
            </p:cNvCxnSpPr>
            <p:nvPr/>
          </p:nvCxnSpPr>
          <p:spPr>
            <a:xfrm flipH="1">
              <a:off x="5981700" y="3558258"/>
              <a:ext cx="1574008" cy="1097881"/>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10" idx="2"/>
              <a:endCxn id="67" idx="0"/>
            </p:cNvCxnSpPr>
            <p:nvPr/>
          </p:nvCxnSpPr>
          <p:spPr>
            <a:xfrm flipH="1">
              <a:off x="3063875" y="3558258"/>
              <a:ext cx="4491833" cy="1834481"/>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10" idx="2"/>
              <a:endCxn id="66" idx="0"/>
            </p:cNvCxnSpPr>
            <p:nvPr/>
          </p:nvCxnSpPr>
          <p:spPr>
            <a:xfrm>
              <a:off x="7555708" y="3558258"/>
              <a:ext cx="2062161" cy="183448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10" idx="2"/>
              <a:endCxn id="65" idx="0"/>
            </p:cNvCxnSpPr>
            <p:nvPr/>
          </p:nvCxnSpPr>
          <p:spPr>
            <a:xfrm flipH="1">
              <a:off x="7462044" y="3558258"/>
              <a:ext cx="93664" cy="1842418"/>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10" idx="2"/>
              <a:endCxn id="64" idx="0"/>
            </p:cNvCxnSpPr>
            <p:nvPr/>
          </p:nvCxnSpPr>
          <p:spPr>
            <a:xfrm flipH="1">
              <a:off x="5395913" y="3558258"/>
              <a:ext cx="2159795" cy="1842418"/>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03" idx="2"/>
              <a:endCxn id="122" idx="3"/>
            </p:cNvCxnSpPr>
            <p:nvPr/>
          </p:nvCxnSpPr>
          <p:spPr>
            <a:xfrm flipH="1">
              <a:off x="6969125" y="4547275"/>
              <a:ext cx="1913734" cy="268745"/>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16" idx="2"/>
              <a:endCxn id="67" idx="0"/>
            </p:cNvCxnSpPr>
            <p:nvPr/>
          </p:nvCxnSpPr>
          <p:spPr>
            <a:xfrm flipH="1">
              <a:off x="3063875" y="3564608"/>
              <a:ext cx="2160588" cy="1828131"/>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16" idx="2"/>
              <a:endCxn id="64" idx="0"/>
            </p:cNvCxnSpPr>
            <p:nvPr/>
          </p:nvCxnSpPr>
          <p:spPr>
            <a:xfrm>
              <a:off x="5224464" y="3564608"/>
              <a:ext cx="171450" cy="1836068"/>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16" idx="2"/>
              <a:endCxn id="65" idx="0"/>
            </p:cNvCxnSpPr>
            <p:nvPr/>
          </p:nvCxnSpPr>
          <p:spPr>
            <a:xfrm>
              <a:off x="5224464" y="3564608"/>
              <a:ext cx="2237580" cy="1836068"/>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16" idx="2"/>
              <a:endCxn id="66" idx="0"/>
            </p:cNvCxnSpPr>
            <p:nvPr/>
          </p:nvCxnSpPr>
          <p:spPr>
            <a:xfrm>
              <a:off x="5224464" y="3564608"/>
              <a:ext cx="4393406" cy="1828130"/>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16" idx="2"/>
              <a:endCxn id="122" idx="0"/>
            </p:cNvCxnSpPr>
            <p:nvPr/>
          </p:nvCxnSpPr>
          <p:spPr>
            <a:xfrm>
              <a:off x="5224464" y="3564608"/>
              <a:ext cx="757237" cy="1091531"/>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9" idx="2"/>
              <a:endCxn id="106" idx="0"/>
            </p:cNvCxnSpPr>
            <p:nvPr/>
          </p:nvCxnSpPr>
          <p:spPr>
            <a:xfrm>
              <a:off x="2209801" y="2311401"/>
              <a:ext cx="484187" cy="206216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17" idx="2"/>
              <a:endCxn id="122" idx="0"/>
            </p:cNvCxnSpPr>
            <p:nvPr/>
          </p:nvCxnSpPr>
          <p:spPr>
            <a:xfrm>
              <a:off x="3389313" y="3267750"/>
              <a:ext cx="2592387" cy="13883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81" name="TextBox 19"/>
            <p:cNvSpPr txBox="1">
              <a:spLocks noChangeArrowheads="1"/>
            </p:cNvSpPr>
            <p:nvPr/>
          </p:nvSpPr>
          <p:spPr bwMode="auto">
            <a:xfrm>
              <a:off x="6613525" y="3852864"/>
              <a:ext cx="1371600" cy="319762"/>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DMH Shelter</a:t>
              </a:r>
            </a:p>
          </p:txBody>
        </p:sp>
        <p:cxnSp>
          <p:nvCxnSpPr>
            <p:cNvPr id="82" name="Straight Arrow Connector 81"/>
            <p:cNvCxnSpPr>
              <a:stCxn id="117" idx="2"/>
              <a:endCxn id="17" idx="2"/>
            </p:cNvCxnSpPr>
            <p:nvPr/>
          </p:nvCxnSpPr>
          <p:spPr>
            <a:xfrm flipV="1">
              <a:off x="3389313" y="2311401"/>
              <a:ext cx="2613026" cy="956349"/>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16" idx="0"/>
              <a:endCxn id="111" idx="1"/>
            </p:cNvCxnSpPr>
            <p:nvPr/>
          </p:nvCxnSpPr>
          <p:spPr>
            <a:xfrm flipV="1">
              <a:off x="5224464" y="2322633"/>
              <a:ext cx="942975" cy="698381"/>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03" idx="2"/>
              <a:endCxn id="64" idx="0"/>
            </p:cNvCxnSpPr>
            <p:nvPr/>
          </p:nvCxnSpPr>
          <p:spPr>
            <a:xfrm flipH="1">
              <a:off x="5395913" y="4547275"/>
              <a:ext cx="3486945" cy="853401"/>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03" idx="2"/>
              <a:endCxn id="67" idx="0"/>
            </p:cNvCxnSpPr>
            <p:nvPr/>
          </p:nvCxnSpPr>
          <p:spPr>
            <a:xfrm flipH="1">
              <a:off x="3063875" y="4547275"/>
              <a:ext cx="5818983" cy="845463"/>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3" idx="2"/>
              <a:endCxn id="66" idx="0"/>
            </p:cNvCxnSpPr>
            <p:nvPr/>
          </p:nvCxnSpPr>
          <p:spPr>
            <a:xfrm>
              <a:off x="8882858" y="4547275"/>
              <a:ext cx="735011" cy="845462"/>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03" idx="2"/>
              <a:endCxn id="65" idx="0"/>
            </p:cNvCxnSpPr>
            <p:nvPr/>
          </p:nvCxnSpPr>
          <p:spPr>
            <a:xfrm flipH="1">
              <a:off x="7462044" y="4547275"/>
              <a:ext cx="1420814" cy="853401"/>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3" idx="0"/>
            </p:cNvCxnSpPr>
            <p:nvPr/>
          </p:nvCxnSpPr>
          <p:spPr>
            <a:xfrm flipH="1" flipV="1">
              <a:off x="6167440" y="2322514"/>
              <a:ext cx="2715419" cy="190500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1" idx="2"/>
              <a:endCxn id="67" idx="0"/>
            </p:cNvCxnSpPr>
            <p:nvPr/>
          </p:nvCxnSpPr>
          <p:spPr>
            <a:xfrm flipH="1">
              <a:off x="3063875" y="4172625"/>
              <a:ext cx="4235450" cy="1220113"/>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02" idx="2"/>
              <a:endCxn id="64" idx="0"/>
            </p:cNvCxnSpPr>
            <p:nvPr/>
          </p:nvCxnSpPr>
          <p:spPr>
            <a:xfrm flipH="1">
              <a:off x="5395913" y="3774158"/>
              <a:ext cx="4319588" cy="162651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02" idx="2"/>
              <a:endCxn id="66" idx="0"/>
            </p:cNvCxnSpPr>
            <p:nvPr/>
          </p:nvCxnSpPr>
          <p:spPr>
            <a:xfrm flipH="1">
              <a:off x="9617869" y="3774158"/>
              <a:ext cx="97632" cy="161858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02" idx="2"/>
              <a:endCxn id="67" idx="0"/>
            </p:cNvCxnSpPr>
            <p:nvPr/>
          </p:nvCxnSpPr>
          <p:spPr>
            <a:xfrm flipH="1">
              <a:off x="3063875" y="3774158"/>
              <a:ext cx="6651626" cy="1618581"/>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05" idx="2"/>
              <a:endCxn id="64" idx="0"/>
            </p:cNvCxnSpPr>
            <p:nvPr/>
          </p:nvCxnSpPr>
          <p:spPr>
            <a:xfrm>
              <a:off x="3271838" y="3998000"/>
              <a:ext cx="2124075" cy="1402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17" idx="2"/>
              <a:endCxn id="64" idx="0"/>
            </p:cNvCxnSpPr>
            <p:nvPr/>
          </p:nvCxnSpPr>
          <p:spPr>
            <a:xfrm>
              <a:off x="3389313" y="3267750"/>
              <a:ext cx="2006600" cy="2132926"/>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17" idx="2"/>
              <a:endCxn id="67" idx="0"/>
            </p:cNvCxnSpPr>
            <p:nvPr/>
          </p:nvCxnSpPr>
          <p:spPr>
            <a:xfrm flipH="1">
              <a:off x="3063875" y="3267750"/>
              <a:ext cx="325438" cy="21249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81" idx="2"/>
              <a:endCxn id="67" idx="0"/>
            </p:cNvCxnSpPr>
            <p:nvPr/>
          </p:nvCxnSpPr>
          <p:spPr>
            <a:xfrm flipH="1">
              <a:off x="3063875" y="4172625"/>
              <a:ext cx="4235450" cy="122011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81" idx="1"/>
              <a:endCxn id="106" idx="3"/>
            </p:cNvCxnSpPr>
            <p:nvPr/>
          </p:nvCxnSpPr>
          <p:spPr>
            <a:xfrm flipH="1">
              <a:off x="3532188" y="4012745"/>
              <a:ext cx="3081337" cy="5207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1" idx="2"/>
              <a:endCxn id="65" idx="0"/>
            </p:cNvCxnSpPr>
            <p:nvPr/>
          </p:nvCxnSpPr>
          <p:spPr>
            <a:xfrm>
              <a:off x="7299326" y="4172625"/>
              <a:ext cx="162718" cy="1228051"/>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5"/>
            <p:cNvSpPr txBox="1">
              <a:spLocks noChangeArrowheads="1"/>
            </p:cNvSpPr>
            <p:nvPr/>
          </p:nvSpPr>
          <p:spPr bwMode="auto">
            <a:xfrm>
              <a:off x="9034464" y="3230564"/>
              <a:ext cx="1362075" cy="543594"/>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Woods Mullen</a:t>
              </a:r>
            </a:p>
            <a:p>
              <a:pPr algn="ctr" eaLnBrk="1" hangingPunct="1">
                <a:spcBef>
                  <a:spcPct val="0"/>
                </a:spcBef>
                <a:buFontTx/>
                <a:buNone/>
              </a:pPr>
              <a:r>
                <a:rPr lang="en-US" altLang="en-US" sz="1400" dirty="0">
                  <a:solidFill>
                    <a:schemeClr val="bg2"/>
                  </a:solidFill>
                  <a:latin typeface="Arial" panose="020B0604020202020204" pitchFamily="34" charset="0"/>
                </a:rPr>
                <a:t>(Shelter)</a:t>
              </a:r>
            </a:p>
          </p:txBody>
        </p:sp>
        <p:sp>
          <p:nvSpPr>
            <p:cNvPr id="103" name="TextBox 16"/>
            <p:cNvSpPr txBox="1">
              <a:spLocks noChangeArrowheads="1"/>
            </p:cNvSpPr>
            <p:nvPr/>
          </p:nvSpPr>
          <p:spPr bwMode="auto">
            <a:xfrm>
              <a:off x="7859714" y="4227514"/>
              <a:ext cx="2046287" cy="319762"/>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Long Island (Shelter)</a:t>
              </a:r>
            </a:p>
          </p:txBody>
        </p:sp>
        <p:cxnSp>
          <p:nvCxnSpPr>
            <p:cNvPr id="104" name="Straight Arrow Connector 103"/>
            <p:cNvCxnSpPr>
              <a:stCxn id="11" idx="2"/>
              <a:endCxn id="67" idx="0"/>
            </p:cNvCxnSpPr>
            <p:nvPr/>
          </p:nvCxnSpPr>
          <p:spPr>
            <a:xfrm flipH="1">
              <a:off x="3063875" y="2312988"/>
              <a:ext cx="946150" cy="307975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5" name="TextBox 17"/>
            <p:cNvSpPr txBox="1">
              <a:spLocks noChangeArrowheads="1"/>
            </p:cNvSpPr>
            <p:nvPr/>
          </p:nvSpPr>
          <p:spPr bwMode="auto">
            <a:xfrm>
              <a:off x="2657476" y="3678239"/>
              <a:ext cx="1228725" cy="319762"/>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DV Shelters</a:t>
              </a:r>
            </a:p>
          </p:txBody>
        </p:sp>
        <p:sp>
          <p:nvSpPr>
            <p:cNvPr id="106" name="TextBox 14"/>
            <p:cNvSpPr txBox="1">
              <a:spLocks noChangeArrowheads="1"/>
            </p:cNvSpPr>
            <p:nvPr/>
          </p:nvSpPr>
          <p:spPr bwMode="auto">
            <a:xfrm>
              <a:off x="1855788" y="4373564"/>
              <a:ext cx="1676400" cy="319762"/>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DMH Safe Haven</a:t>
              </a:r>
            </a:p>
          </p:txBody>
        </p:sp>
        <p:cxnSp>
          <p:nvCxnSpPr>
            <p:cNvPr id="107" name="Straight Arrow Connector 106"/>
            <p:cNvCxnSpPr>
              <a:stCxn id="122" idx="2"/>
              <a:endCxn id="64" idx="0"/>
            </p:cNvCxnSpPr>
            <p:nvPr/>
          </p:nvCxnSpPr>
          <p:spPr>
            <a:xfrm flipH="1">
              <a:off x="5395913" y="4975900"/>
              <a:ext cx="585787" cy="424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22" idx="2"/>
              <a:endCxn id="65" idx="0"/>
            </p:cNvCxnSpPr>
            <p:nvPr/>
          </p:nvCxnSpPr>
          <p:spPr>
            <a:xfrm>
              <a:off x="5981700" y="4975900"/>
              <a:ext cx="1480344" cy="424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5" idx="2"/>
              <a:endCxn id="105" idx="0"/>
            </p:cNvCxnSpPr>
            <p:nvPr/>
          </p:nvCxnSpPr>
          <p:spPr>
            <a:xfrm flipH="1">
              <a:off x="3271838" y="2316164"/>
              <a:ext cx="5562600" cy="1362075"/>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613526" y="3014664"/>
              <a:ext cx="1884363" cy="543594"/>
            </a:xfrm>
            <a:prstGeom prst="rect">
              <a:avLst/>
            </a:prstGeom>
            <a:solidFill>
              <a:srgbClr val="FFFF00"/>
            </a:solidFill>
            <a:ln>
              <a:solidFill>
                <a:schemeClr val="accent5">
                  <a:lumMod val="75000"/>
                </a:schemeClr>
              </a:solidFill>
            </a:ln>
          </p:spPr>
          <p:txBody>
            <a:bodyPr>
              <a:spAutoFit/>
            </a:bodyPr>
            <a:lstStyle/>
            <a:p>
              <a:pPr algn="ctr">
                <a:defRPr/>
              </a:pPr>
              <a:r>
                <a:rPr lang="en-US" sz="1400" dirty="0">
                  <a:solidFill>
                    <a:schemeClr val="bg2"/>
                  </a:solidFill>
                  <a:latin typeface="Arial" charset="0"/>
                  <a:cs typeface="Arial" charset="0"/>
                </a:rPr>
                <a:t>New England Center</a:t>
              </a:r>
            </a:p>
            <a:p>
              <a:pPr algn="ctr">
                <a:defRPr/>
              </a:pPr>
              <a:r>
                <a:rPr lang="en-US" sz="1400" dirty="0">
                  <a:solidFill>
                    <a:schemeClr val="bg2"/>
                  </a:solidFill>
                  <a:latin typeface="Arial" charset="0"/>
                  <a:cs typeface="Arial" charset="0"/>
                </a:rPr>
                <a:t>(Shelter) </a:t>
              </a:r>
            </a:p>
          </p:txBody>
        </p:sp>
        <p:sp>
          <p:nvSpPr>
            <p:cNvPr id="111" name="TextBox 110"/>
            <p:cNvSpPr txBox="1"/>
            <p:nvPr/>
          </p:nvSpPr>
          <p:spPr>
            <a:xfrm rot="5400000">
              <a:off x="5847678" y="253603"/>
              <a:ext cx="639523" cy="4777582"/>
            </a:xfrm>
            <a:prstGeom prst="rect">
              <a:avLst/>
            </a:prstGeom>
            <a:noFill/>
          </p:spPr>
          <p:txBody>
            <a:bodyPr vert="vert270">
              <a:spAutoFit/>
            </a:bodyPr>
            <a:lstStyle/>
            <a:p>
              <a:pPr algn="ctr">
                <a:defRPr/>
              </a:pPr>
              <a:r>
                <a:rPr lang="en-US" sz="2800" b="1" dirty="0">
                  <a:ln w="12700">
                    <a:solidFill>
                      <a:schemeClr val="tx1"/>
                    </a:solidFill>
                  </a:ln>
                  <a:latin typeface="Arial" charset="0"/>
                  <a:cs typeface="Arial" charset="0"/>
                </a:rPr>
                <a:t>Emergency shelters</a:t>
              </a:r>
            </a:p>
          </p:txBody>
        </p:sp>
        <p:sp>
          <p:nvSpPr>
            <p:cNvPr id="112" name="TextBox 3"/>
            <p:cNvSpPr txBox="1">
              <a:spLocks noChangeArrowheads="1"/>
            </p:cNvSpPr>
            <p:nvPr/>
          </p:nvSpPr>
          <p:spPr bwMode="auto">
            <a:xfrm>
              <a:off x="4052889" y="3857626"/>
              <a:ext cx="2289175" cy="543594"/>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St. Francis House (Day and Overflow Shelter)</a:t>
              </a:r>
            </a:p>
          </p:txBody>
        </p:sp>
        <p:cxnSp>
          <p:nvCxnSpPr>
            <p:cNvPr id="113" name="Straight Arrow Connector 112"/>
            <p:cNvCxnSpPr>
              <a:endCxn id="112" idx="0"/>
            </p:cNvCxnSpPr>
            <p:nvPr/>
          </p:nvCxnSpPr>
          <p:spPr>
            <a:xfrm>
              <a:off x="4010025" y="2441575"/>
              <a:ext cx="1187451" cy="141605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112" idx="0"/>
            </p:cNvCxnSpPr>
            <p:nvPr/>
          </p:nvCxnSpPr>
          <p:spPr>
            <a:xfrm flipH="1">
              <a:off x="5197476" y="2441575"/>
              <a:ext cx="765175" cy="141605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 idx="2"/>
              <a:endCxn id="112" idx="0"/>
            </p:cNvCxnSpPr>
            <p:nvPr/>
          </p:nvCxnSpPr>
          <p:spPr>
            <a:xfrm>
              <a:off x="3057525" y="2312989"/>
              <a:ext cx="2139951" cy="154463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6" name="TextBox 3"/>
            <p:cNvSpPr txBox="1">
              <a:spLocks noChangeArrowheads="1"/>
            </p:cNvSpPr>
            <p:nvPr/>
          </p:nvSpPr>
          <p:spPr bwMode="auto">
            <a:xfrm>
              <a:off x="4543426" y="3021014"/>
              <a:ext cx="1362075" cy="543594"/>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Pine Street Inn (Shelter)</a:t>
              </a:r>
            </a:p>
          </p:txBody>
        </p:sp>
        <p:sp>
          <p:nvSpPr>
            <p:cNvPr id="117" name="TextBox 18"/>
            <p:cNvSpPr txBox="1">
              <a:spLocks noChangeArrowheads="1"/>
            </p:cNvSpPr>
            <p:nvPr/>
          </p:nvSpPr>
          <p:spPr bwMode="auto">
            <a:xfrm>
              <a:off x="2571751" y="2947989"/>
              <a:ext cx="1635125" cy="319762"/>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Pilgrim (Shelter)</a:t>
              </a:r>
            </a:p>
          </p:txBody>
        </p:sp>
        <p:cxnSp>
          <p:nvCxnSpPr>
            <p:cNvPr id="118" name="Straight Arrow Connector 117"/>
            <p:cNvCxnSpPr>
              <a:stCxn id="112" idx="2"/>
              <a:endCxn id="67" idx="0"/>
            </p:cNvCxnSpPr>
            <p:nvPr/>
          </p:nvCxnSpPr>
          <p:spPr>
            <a:xfrm flipH="1">
              <a:off x="3063875" y="4401220"/>
              <a:ext cx="2133601" cy="99151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12" idx="2"/>
              <a:endCxn id="64" idx="0"/>
            </p:cNvCxnSpPr>
            <p:nvPr/>
          </p:nvCxnSpPr>
          <p:spPr>
            <a:xfrm>
              <a:off x="5197476" y="4401220"/>
              <a:ext cx="198437" cy="99945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2" idx="2"/>
              <a:endCxn id="65" idx="0"/>
            </p:cNvCxnSpPr>
            <p:nvPr/>
          </p:nvCxnSpPr>
          <p:spPr>
            <a:xfrm>
              <a:off x="5197476" y="4401220"/>
              <a:ext cx="2264567" cy="99945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2" idx="2"/>
              <a:endCxn id="66" idx="0"/>
            </p:cNvCxnSpPr>
            <p:nvPr/>
          </p:nvCxnSpPr>
          <p:spPr>
            <a:xfrm>
              <a:off x="5197476" y="4401220"/>
              <a:ext cx="4420393" cy="991517"/>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2" name="TextBox 20"/>
            <p:cNvSpPr txBox="1">
              <a:spLocks noChangeArrowheads="1"/>
            </p:cNvSpPr>
            <p:nvPr/>
          </p:nvSpPr>
          <p:spPr bwMode="auto">
            <a:xfrm>
              <a:off x="4994275" y="4656139"/>
              <a:ext cx="1974850" cy="319762"/>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Transitional Housing</a:t>
              </a:r>
            </a:p>
          </p:txBody>
        </p:sp>
      </p:grpSp>
      <p:sp>
        <p:nvSpPr>
          <p:cNvPr id="3" name="Rectangle 2"/>
          <p:cNvSpPr/>
          <p:nvPr/>
        </p:nvSpPr>
        <p:spPr>
          <a:xfrm rot="16200000">
            <a:off x="6727195" y="2772846"/>
            <a:ext cx="4572000" cy="261610"/>
          </a:xfrm>
          <a:prstGeom prst="rect">
            <a:avLst/>
          </a:prstGeom>
        </p:spPr>
        <p:txBody>
          <a:bodyPr>
            <a:spAutoFit/>
          </a:bodyPr>
          <a:lstStyle/>
          <a:p>
            <a:pPr algn="ctr">
              <a:defRPr/>
            </a:pPr>
            <a:r>
              <a:rPr lang="en-US" sz="1100" dirty="0">
                <a:solidFill>
                  <a:prstClr val="black"/>
                </a:solidFill>
                <a:latin typeface="Open Sans" panose="020B0604020202020204" charset="0"/>
                <a:ea typeface="Open Sans" panose="020B0604020202020204" charset="0"/>
                <a:cs typeface="Open Sans" panose="020B0604020202020204" charset="0"/>
              </a:rPr>
              <a:t>Source: Boston Mayors Task Force on Individual Homelessness</a:t>
            </a:r>
          </a:p>
        </p:txBody>
      </p:sp>
    </p:spTree>
    <p:extLst>
      <p:ext uri="{BB962C8B-B14F-4D97-AF65-F5344CB8AC3E}">
        <p14:creationId xmlns:p14="http://schemas.microsoft.com/office/powerpoint/2010/main" val="1738368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Emergency Shelter &amp; Coordinated Entry</a:t>
            </a:r>
          </a:p>
        </p:txBody>
      </p:sp>
      <p:sp>
        <p:nvSpPr>
          <p:cNvPr id="194" name="Shape 194"/>
          <p:cNvSpPr txBox="1">
            <a:spLocks noGrp="1"/>
          </p:cNvSpPr>
          <p:nvPr>
            <p:ph type="body" idx="1"/>
          </p:nvPr>
        </p:nvSpPr>
        <p:spPr>
          <a:xfrm>
            <a:off x="495300" y="1266324"/>
            <a:ext cx="8336999" cy="3686675"/>
          </a:xfrm>
          <a:prstGeom prst="rect">
            <a:avLst/>
          </a:prstGeom>
        </p:spPr>
        <p:txBody>
          <a:bodyPr wrap="square" lIns="91425" tIns="91425" rIns="91425" bIns="91425" anchor="t" anchorCtr="0">
            <a:noAutofit/>
          </a:bodyPr>
          <a:lstStyle/>
          <a:p>
            <a:pPr marL="114300">
              <a:lnSpc>
                <a:spcPct val="100000"/>
              </a:lnSpc>
              <a:spcBef>
                <a:spcPts val="600"/>
              </a:spcBef>
              <a:spcAft>
                <a:spcPts val="600"/>
              </a:spcAft>
              <a:buNone/>
            </a:pPr>
            <a:r>
              <a:rPr lang="en" sz="2500" b="1" i="1" u="sng" dirty="0">
                <a:solidFill>
                  <a:srgbClr val="E76D09"/>
                </a:solidFill>
                <a:latin typeface="Calibri" panose="020F0502020204030204" pitchFamily="34" charset="0"/>
              </a:rPr>
              <a:t>Coordinated Entry does not interfere with current process for </a:t>
            </a:r>
            <a:br>
              <a:rPr lang="en" sz="2500" b="1" i="1" u="sng" dirty="0">
                <a:solidFill>
                  <a:srgbClr val="E76D09"/>
                </a:solidFill>
                <a:latin typeface="Calibri" panose="020F0502020204030204" pitchFamily="34" charset="0"/>
              </a:rPr>
            </a:br>
            <a:r>
              <a:rPr lang="en" sz="2500" b="1" i="1" u="sng" dirty="0">
                <a:solidFill>
                  <a:srgbClr val="E76D09"/>
                </a:solidFill>
                <a:latin typeface="Calibri" panose="020F0502020204030204" pitchFamily="34" charset="0"/>
              </a:rPr>
              <a:t>people seeking emergency shelter.</a:t>
            </a:r>
          </a:p>
          <a:p>
            <a:pPr marL="114300" lvl="0" rtl="0">
              <a:lnSpc>
                <a:spcPct val="100000"/>
              </a:lnSpc>
              <a:spcBef>
                <a:spcPts val="600"/>
              </a:spcBef>
              <a:spcAft>
                <a:spcPts val="600"/>
              </a:spcAft>
              <a:buNone/>
            </a:pPr>
            <a:r>
              <a:rPr lang="en-US" sz="2200" dirty="0">
                <a:latin typeface="Calibri" panose="020F0502020204030204" pitchFamily="34" charset="0"/>
              </a:rPr>
              <a:t>Require w</a:t>
            </a:r>
            <a:r>
              <a:rPr lang="en" sz="2200" dirty="0">
                <a:latin typeface="Calibri" panose="020F0502020204030204" pitchFamily="34" charset="0"/>
              </a:rPr>
              <a:t>ritten protocol for coordination &amp; communication between shelter providers, </a:t>
            </a:r>
            <a:r>
              <a:rPr lang="en-US" sz="2200" dirty="0">
                <a:latin typeface="Calibri" panose="020F0502020204030204" pitchFamily="34" charset="0"/>
              </a:rPr>
              <a:t>Economic Services</a:t>
            </a:r>
            <a:r>
              <a:rPr lang="en" sz="2200" dirty="0">
                <a:latin typeface="Calibri" panose="020F0502020204030204" pitchFamily="34" charset="0"/>
              </a:rPr>
              <a:t> and 2-1-1 to streamline access:</a:t>
            </a:r>
          </a:p>
          <a:p>
            <a:pPr marL="914400" lvl="1" indent="-317500" rtl="0">
              <a:lnSpc>
                <a:spcPct val="100000"/>
              </a:lnSpc>
              <a:spcBef>
                <a:spcPts val="600"/>
              </a:spcBef>
              <a:spcAft>
                <a:spcPts val="600"/>
              </a:spcAft>
            </a:pPr>
            <a:r>
              <a:rPr lang="en" sz="1800" dirty="0">
                <a:latin typeface="Calibri" panose="020F0502020204030204" pitchFamily="34" charset="0"/>
              </a:rPr>
              <a:t>Emphasize ease of access</a:t>
            </a:r>
          </a:p>
          <a:p>
            <a:pPr marL="914400" lvl="1" indent="-317500" rtl="0">
              <a:lnSpc>
                <a:spcPct val="100000"/>
              </a:lnSpc>
              <a:spcBef>
                <a:spcPts val="600"/>
              </a:spcBef>
              <a:spcAft>
                <a:spcPts val="600"/>
              </a:spcAft>
            </a:pPr>
            <a:r>
              <a:rPr lang="en" sz="1800" dirty="0">
                <a:latin typeface="Calibri" panose="020F0502020204030204" pitchFamily="34" charset="0"/>
              </a:rPr>
              <a:t>Include: contact info for each agency, intake hours and process, shelter hours, population(s) served</a:t>
            </a:r>
          </a:p>
          <a:p>
            <a:pPr marL="914400" lvl="1" indent="-317500" rtl="0">
              <a:lnSpc>
                <a:spcPct val="100000"/>
              </a:lnSpc>
              <a:spcBef>
                <a:spcPts val="600"/>
              </a:spcBef>
              <a:spcAft>
                <a:spcPts val="600"/>
              </a:spcAft>
            </a:pPr>
            <a:r>
              <a:rPr lang="en" sz="1800" dirty="0">
                <a:latin typeface="Calibri" panose="020F0502020204030204" pitchFamily="34" charset="0"/>
              </a:rPr>
              <a:t>Protocols reviewed by </a:t>
            </a:r>
            <a:r>
              <a:rPr lang="en-US" sz="1800" dirty="0">
                <a:latin typeface="Calibri" panose="020F0502020204030204" pitchFamily="34" charset="0"/>
              </a:rPr>
              <a:t>VCEH Coordinated Entry</a:t>
            </a:r>
            <a:r>
              <a:rPr lang="en" sz="1800" dirty="0">
                <a:latin typeface="Calibri" panose="020F0502020204030204" pitchFamily="34" charset="0"/>
              </a:rPr>
              <a:t> Committee</a:t>
            </a:r>
          </a:p>
          <a:p>
            <a:pPr lvl="0" rtl="0">
              <a:lnSpc>
                <a:spcPct val="100000"/>
              </a:lnSpc>
              <a:spcBef>
                <a:spcPts val="600"/>
              </a:spcBef>
              <a:spcAft>
                <a:spcPts val="600"/>
              </a:spcAft>
              <a:buNone/>
            </a:pPr>
            <a:endParaRPr dirty="0">
              <a:latin typeface="Calibri" panose="020F0502020204030204" pitchFamily="34" charset="0"/>
            </a:endParaRPr>
          </a:p>
        </p:txBody>
      </p:sp>
      <p:pic>
        <p:nvPicPr>
          <p:cNvPr id="4" name="Shape 89" descr="vceh-logo1.jpg">
            <a:extLst>
              <a:ext uri="{FF2B5EF4-FFF2-40B4-BE49-F238E27FC236}">
                <a16:creationId xmlns:a16="http://schemas.microsoft.com/office/drawing/2014/main" xmlns="" id="{59ECF5D4-6746-40A1-8AD3-A43D9725F83B}"/>
              </a:ext>
            </a:extLst>
          </p:cNvPr>
          <p:cNvPicPr preferRelativeResize="0"/>
          <p:nvPr/>
        </p:nvPicPr>
        <p:blipFill>
          <a:blip r:embed="rId3">
            <a:alphaModFix/>
          </a:blip>
          <a:stretch>
            <a:fillRect/>
          </a:stretch>
        </p:blipFill>
        <p:spPr>
          <a:xfrm>
            <a:off x="7759554" y="4252175"/>
            <a:ext cx="1218375" cy="7582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Emergency Shelter &amp; Coordinated Entry</a:t>
            </a:r>
          </a:p>
        </p:txBody>
      </p:sp>
      <p:sp>
        <p:nvSpPr>
          <p:cNvPr id="200" name="Shape 200"/>
          <p:cNvSpPr txBox="1">
            <a:spLocks noGrp="1"/>
          </p:cNvSpPr>
          <p:nvPr>
            <p:ph type="body" idx="1"/>
          </p:nvPr>
        </p:nvSpPr>
        <p:spPr>
          <a:xfrm>
            <a:off x="476250" y="1371599"/>
            <a:ext cx="8356050" cy="3197425"/>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2500" b="1" u="sng" dirty="0">
                <a:solidFill>
                  <a:srgbClr val="E76D09"/>
                </a:solidFill>
                <a:latin typeface="Calibri" panose="020F0502020204030204" pitchFamily="34" charset="0"/>
              </a:rPr>
              <a:t>If Emergency Shelter is a Referral Partner: </a:t>
            </a:r>
          </a:p>
          <a:p>
            <a:pPr marL="457200" indent="-342900">
              <a:lnSpc>
                <a:spcPct val="100000"/>
              </a:lnSpc>
              <a:spcBef>
                <a:spcPts val="600"/>
              </a:spcBef>
              <a:spcAft>
                <a:spcPts val="600"/>
              </a:spcAft>
            </a:pPr>
            <a:r>
              <a:rPr lang="en" sz="2500" dirty="0">
                <a:latin typeface="Calibri" panose="020F0502020204030204" pitchFamily="34" charset="0"/>
              </a:rPr>
              <a:t>Refer to Lead Agency within </a:t>
            </a:r>
            <a:r>
              <a:rPr lang="en" sz="2500" b="1" dirty="0">
                <a:latin typeface="Calibri" panose="020F0502020204030204" pitchFamily="34" charset="0"/>
              </a:rPr>
              <a:t>3 calendar days</a:t>
            </a:r>
          </a:p>
          <a:p>
            <a:pPr marR="0" lvl="0" algn="l" rtl="0">
              <a:lnSpc>
                <a:spcPct val="100000"/>
              </a:lnSpc>
              <a:spcBef>
                <a:spcPts val="600"/>
              </a:spcBef>
              <a:spcAft>
                <a:spcPts val="600"/>
              </a:spcAft>
              <a:buNone/>
            </a:pPr>
            <a:r>
              <a:rPr lang="en" sz="2500" b="1" u="sng" dirty="0">
                <a:solidFill>
                  <a:srgbClr val="E76D09"/>
                </a:solidFill>
                <a:latin typeface="Calibri" panose="020F0502020204030204" pitchFamily="34" charset="0"/>
              </a:rPr>
              <a:t>If Emergency Shelter is an Assessment Partner:</a:t>
            </a:r>
          </a:p>
          <a:p>
            <a:pPr marL="457200" lvl="0" indent="-342900" rtl="0">
              <a:lnSpc>
                <a:spcPct val="100000"/>
              </a:lnSpc>
              <a:spcBef>
                <a:spcPts val="600"/>
              </a:spcBef>
              <a:spcAft>
                <a:spcPts val="600"/>
              </a:spcAft>
              <a:buChar char="●"/>
            </a:pPr>
            <a:r>
              <a:rPr lang="en" sz="2500" dirty="0">
                <a:latin typeface="Calibri" panose="020F0502020204030204" pitchFamily="34" charset="0"/>
              </a:rPr>
              <a:t>Provide client with an opportunity to complete Housing Assessment within </a:t>
            </a:r>
            <a:r>
              <a:rPr lang="en" sz="2500" b="1" dirty="0">
                <a:latin typeface="Calibri" panose="020F0502020204030204" pitchFamily="34" charset="0"/>
              </a:rPr>
              <a:t>1 week of entry</a:t>
            </a:r>
          </a:p>
          <a:p>
            <a:pPr lvl="0" rtl="0">
              <a:lnSpc>
                <a:spcPct val="100000"/>
              </a:lnSpc>
              <a:spcBef>
                <a:spcPts val="600"/>
              </a:spcBef>
              <a:spcAft>
                <a:spcPts val="600"/>
              </a:spcAft>
              <a:buNone/>
            </a:pPr>
            <a:endParaRPr sz="2500" dirty="0">
              <a:latin typeface="Calibri" panose="020F0502020204030204" pitchFamily="34" charset="0"/>
            </a:endParaRPr>
          </a:p>
        </p:txBody>
      </p:sp>
      <p:pic>
        <p:nvPicPr>
          <p:cNvPr id="4"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Shape 212"/>
          <p:cNvSpPr txBox="1">
            <a:spLocks noGrp="1"/>
          </p:cNvSpPr>
          <p:nvPr>
            <p:ph type="body" idx="1"/>
          </p:nvPr>
        </p:nvSpPr>
        <p:spPr>
          <a:xfrm>
            <a:off x="495300" y="1362075"/>
            <a:ext cx="8337000" cy="3016850"/>
          </a:xfrm>
          <a:prstGeom prst="rect">
            <a:avLst/>
          </a:prstGeom>
        </p:spPr>
        <p:txBody>
          <a:bodyPr wrap="square" lIns="91425" tIns="91425" rIns="91425" bIns="91425" anchor="t" anchorCtr="0">
            <a:noAutofit/>
          </a:bodyPr>
          <a:lstStyle/>
          <a:p>
            <a:pPr>
              <a:lnSpc>
                <a:spcPct val="100000"/>
              </a:lnSpc>
              <a:spcBef>
                <a:spcPts val="600"/>
              </a:spcBef>
              <a:spcAft>
                <a:spcPts val="0"/>
              </a:spcAft>
              <a:buNone/>
            </a:pPr>
            <a:r>
              <a:rPr lang="en-US" sz="2500" b="1" dirty="0">
                <a:latin typeface="Calibri" panose="020F0502020204030204" pitchFamily="34" charset="0"/>
              </a:rPr>
              <a:t>Coordinated Entry Overview for all CE Partners</a:t>
            </a:r>
          </a:p>
          <a:p>
            <a:pPr marL="57150" indent="-342900">
              <a:lnSpc>
                <a:spcPct val="100000"/>
              </a:lnSpc>
              <a:spcBef>
                <a:spcPts val="600"/>
              </a:spcBef>
              <a:spcAft>
                <a:spcPts val="0"/>
              </a:spcAft>
              <a:buFont typeface="Wingdings" panose="05000000000000000000" pitchFamily="2" charset="2"/>
              <a:buChar char="Ø"/>
            </a:pPr>
            <a:r>
              <a:rPr lang="en-US" sz="2000" dirty="0">
                <a:latin typeface="Calibri" panose="020F0502020204030204" pitchFamily="34" charset="0"/>
              </a:rPr>
              <a:t>Recorded webinar and available in person, by request</a:t>
            </a:r>
          </a:p>
          <a:p>
            <a:pPr marL="57150" indent="-342900">
              <a:lnSpc>
                <a:spcPct val="100000"/>
              </a:lnSpc>
              <a:spcBef>
                <a:spcPts val="600"/>
              </a:spcBef>
              <a:spcAft>
                <a:spcPts val="0"/>
              </a:spcAft>
              <a:buFont typeface="Wingdings" panose="05000000000000000000" pitchFamily="2" charset="2"/>
              <a:buChar char="Ø"/>
            </a:pPr>
            <a:r>
              <a:rPr lang="en-US" sz="2000" dirty="0">
                <a:latin typeface="Calibri" panose="020F0502020204030204" pitchFamily="34" charset="0"/>
              </a:rPr>
              <a:t>Train the trainer for Lead Agencies</a:t>
            </a:r>
          </a:p>
          <a:p>
            <a:pPr>
              <a:lnSpc>
                <a:spcPct val="100000"/>
              </a:lnSpc>
              <a:spcBef>
                <a:spcPts val="600"/>
              </a:spcBef>
              <a:spcAft>
                <a:spcPts val="0"/>
              </a:spcAft>
              <a:buNone/>
            </a:pPr>
            <a:r>
              <a:rPr lang="en-US" sz="2500" b="1" dirty="0">
                <a:latin typeface="Calibri" panose="020F0502020204030204" pitchFamily="34" charset="0"/>
              </a:rPr>
              <a:t>Housing Assessment for all assessors</a:t>
            </a:r>
          </a:p>
          <a:p>
            <a:pPr marL="57150" indent="-342900">
              <a:lnSpc>
                <a:spcPct val="100000"/>
              </a:lnSpc>
              <a:spcBef>
                <a:spcPts val="600"/>
              </a:spcBef>
              <a:spcAft>
                <a:spcPts val="0"/>
              </a:spcAft>
              <a:buFont typeface="Wingdings" panose="05000000000000000000" pitchFamily="2" charset="2"/>
              <a:buChar char="Ø"/>
            </a:pPr>
            <a:r>
              <a:rPr lang="en-US" sz="2000" dirty="0">
                <a:latin typeface="Calibri" panose="020F0502020204030204" pitchFamily="34" charset="0"/>
              </a:rPr>
              <a:t>Recorded webinar and one annual in-person training</a:t>
            </a:r>
          </a:p>
          <a:p>
            <a:pPr marL="57150" indent="-342900">
              <a:lnSpc>
                <a:spcPct val="100000"/>
              </a:lnSpc>
              <a:spcBef>
                <a:spcPts val="600"/>
              </a:spcBef>
              <a:spcAft>
                <a:spcPts val="0"/>
              </a:spcAft>
              <a:buFont typeface="Wingdings" panose="05000000000000000000" pitchFamily="2" charset="2"/>
              <a:buChar char="Ø"/>
            </a:pPr>
            <a:r>
              <a:rPr lang="en-US" sz="2000" dirty="0">
                <a:latin typeface="Calibri" panose="020F0502020204030204" pitchFamily="34" charset="0"/>
              </a:rPr>
              <a:t>Train the trainer for Lead Agencies </a:t>
            </a:r>
          </a:p>
          <a:p>
            <a:pPr>
              <a:lnSpc>
                <a:spcPct val="100000"/>
              </a:lnSpc>
              <a:spcBef>
                <a:spcPts val="600"/>
              </a:spcBef>
              <a:spcAft>
                <a:spcPts val="0"/>
              </a:spcAft>
              <a:buNone/>
            </a:pPr>
            <a:r>
              <a:rPr lang="en-US" sz="2500" b="1" dirty="0">
                <a:latin typeface="Calibri" panose="020F0502020204030204" pitchFamily="34" charset="0"/>
              </a:rPr>
              <a:t>Service Point &amp; Coordinated Entry for all HMIS users</a:t>
            </a:r>
          </a:p>
          <a:p>
            <a:pPr marL="57150" indent="-342900">
              <a:lnSpc>
                <a:spcPct val="100000"/>
              </a:lnSpc>
              <a:spcBef>
                <a:spcPts val="600"/>
              </a:spcBef>
              <a:spcAft>
                <a:spcPts val="0"/>
              </a:spcAft>
              <a:buFont typeface="Wingdings" panose="05000000000000000000" pitchFamily="2" charset="2"/>
              <a:buChar char="Ø"/>
            </a:pPr>
            <a:r>
              <a:rPr lang="en-US" sz="2000" dirty="0">
                <a:latin typeface="Calibri" panose="020F0502020204030204" pitchFamily="34" charset="0"/>
              </a:rPr>
              <a:t>Provided by ICA to each region, as needed</a:t>
            </a:r>
            <a:endParaRPr sz="2000" dirty="0">
              <a:latin typeface="Calibri" panose="020F0502020204030204" pitchFamily="34" charset="0"/>
            </a:endParaRPr>
          </a:p>
        </p:txBody>
      </p:sp>
      <p:pic>
        <p:nvPicPr>
          <p:cNvPr id="4"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pic>
        <p:nvPicPr>
          <p:cNvPr id="6" name="Picture 5">
            <a:extLst>
              <a:ext uri="{FF2B5EF4-FFF2-40B4-BE49-F238E27FC236}">
                <a16:creationId xmlns:a16="http://schemas.microsoft.com/office/drawing/2014/main" xmlns="" id="{9947F819-CF76-437E-B8CB-9716E75804D3}"/>
              </a:ext>
            </a:extLst>
          </p:cNvPr>
          <p:cNvPicPr>
            <a:picLocks noChangeAspect="1"/>
          </p:cNvPicPr>
          <p:nvPr/>
        </p:nvPicPr>
        <p:blipFill>
          <a:blip r:embed="rId4"/>
          <a:stretch>
            <a:fillRect/>
          </a:stretch>
        </p:blipFill>
        <p:spPr>
          <a:xfrm>
            <a:off x="349671" y="276225"/>
            <a:ext cx="4210050" cy="1085850"/>
          </a:xfrm>
          <a:prstGeom prst="rect">
            <a:avLst/>
          </a:prstGeom>
        </p:spPr>
      </p:pic>
    </p:spTree>
    <p:extLst>
      <p:ext uri="{BB962C8B-B14F-4D97-AF65-F5344CB8AC3E}">
        <p14:creationId xmlns:p14="http://schemas.microsoft.com/office/powerpoint/2010/main" val="3996782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5" name="Picture 4">
            <a:extLst>
              <a:ext uri="{FF2B5EF4-FFF2-40B4-BE49-F238E27FC236}">
                <a16:creationId xmlns:a16="http://schemas.microsoft.com/office/drawing/2014/main" xmlns="" id="{80CE6F6E-8F15-4D34-890A-3E573342284B}"/>
              </a:ext>
            </a:extLst>
          </p:cNvPr>
          <p:cNvPicPr>
            <a:picLocks noChangeAspect="1"/>
          </p:cNvPicPr>
          <p:nvPr/>
        </p:nvPicPr>
        <p:blipFill>
          <a:blip r:embed="rId3"/>
          <a:stretch>
            <a:fillRect/>
          </a:stretch>
        </p:blipFill>
        <p:spPr>
          <a:xfrm>
            <a:off x="6819900" y="92800"/>
            <a:ext cx="2196129" cy="2196129"/>
          </a:xfrm>
          <a:prstGeom prst="rect">
            <a:avLst/>
          </a:prstGeom>
        </p:spPr>
      </p:pic>
      <p:sp>
        <p:nvSpPr>
          <p:cNvPr id="217" name="Shape 217"/>
          <p:cNvSpPr txBox="1">
            <a:spLocks noGrp="1"/>
          </p:cNvSpPr>
          <p:nvPr>
            <p:ph type="title"/>
          </p:nvPr>
        </p:nvSpPr>
        <p:spPr>
          <a:xfrm>
            <a:off x="311700" y="32310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Evaluation</a:t>
            </a:r>
          </a:p>
        </p:txBody>
      </p:sp>
      <p:sp>
        <p:nvSpPr>
          <p:cNvPr id="2" name="Text Placeholder 1"/>
          <p:cNvSpPr>
            <a:spLocks noGrp="1"/>
          </p:cNvSpPr>
          <p:nvPr>
            <p:ph type="body" idx="1"/>
          </p:nvPr>
        </p:nvSpPr>
        <p:spPr>
          <a:xfrm>
            <a:off x="487680" y="1257300"/>
            <a:ext cx="8344620" cy="3631692"/>
          </a:xfrm>
        </p:spPr>
        <p:txBody>
          <a:bodyPr/>
          <a:lstStyle/>
          <a:p>
            <a:pPr>
              <a:lnSpc>
                <a:spcPct val="100000"/>
              </a:lnSpc>
              <a:spcBef>
                <a:spcPts val="600"/>
              </a:spcBef>
              <a:spcAft>
                <a:spcPts val="600"/>
              </a:spcAft>
              <a:buNone/>
            </a:pPr>
            <a:r>
              <a:rPr lang="en-US" sz="2500" dirty="0">
                <a:latin typeface="Calibri" panose="020F0502020204030204" pitchFamily="34" charset="0"/>
              </a:rPr>
              <a:t>Annually, each Local Partnership: survey partners,              collect consumer feedback</a:t>
            </a:r>
          </a:p>
          <a:p>
            <a:pPr>
              <a:lnSpc>
                <a:spcPct val="100000"/>
              </a:lnSpc>
              <a:spcBef>
                <a:spcPts val="600"/>
              </a:spcBef>
              <a:spcAft>
                <a:spcPts val="600"/>
              </a:spcAft>
              <a:buNone/>
            </a:pPr>
            <a:r>
              <a:rPr lang="en-US" sz="2500" dirty="0">
                <a:latin typeface="Calibri" panose="020F0502020204030204" pitchFamily="34" charset="0"/>
              </a:rPr>
              <a:t>Every 6 months, review local </a:t>
            </a:r>
            <a:r>
              <a:rPr lang="en-US" sz="2500" dirty="0" err="1">
                <a:latin typeface="Calibri" panose="020F0502020204030204" pitchFamily="34" charset="0"/>
              </a:rPr>
              <a:t>CoC</a:t>
            </a:r>
            <a:r>
              <a:rPr lang="en-US" sz="2500" dirty="0">
                <a:latin typeface="Calibri" panose="020F0502020204030204" pitchFamily="34" charset="0"/>
              </a:rPr>
              <a:t> and aggregate data:</a:t>
            </a:r>
          </a:p>
          <a:p>
            <a:pPr marL="285750" indent="-285750">
              <a:lnSpc>
                <a:spcPct val="100000"/>
              </a:lnSpc>
              <a:spcBef>
                <a:spcPts val="600"/>
              </a:spcBef>
              <a:spcAft>
                <a:spcPts val="600"/>
              </a:spcAft>
              <a:buFont typeface="Arial" panose="020B0604020202020204" pitchFamily="34" charset="0"/>
              <a:buChar char="•"/>
            </a:pPr>
            <a:r>
              <a:rPr lang="en-US" sz="2000" dirty="0">
                <a:latin typeface="Calibri" panose="020F0502020204030204" pitchFamily="34" charset="0"/>
              </a:rPr>
              <a:t># of participating organizations</a:t>
            </a:r>
          </a:p>
          <a:p>
            <a:pPr marL="285750" indent="-285750">
              <a:lnSpc>
                <a:spcPct val="100000"/>
              </a:lnSpc>
              <a:spcBef>
                <a:spcPts val="600"/>
              </a:spcBef>
              <a:spcAft>
                <a:spcPts val="600"/>
              </a:spcAft>
              <a:buFont typeface="Arial" panose="020B0604020202020204" pitchFamily="34" charset="0"/>
              <a:buChar char="•"/>
            </a:pPr>
            <a:r>
              <a:rPr lang="en-US" sz="2000" dirty="0">
                <a:latin typeface="Calibri" panose="020F0502020204030204" pitchFamily="34" charset="0"/>
              </a:rPr>
              <a:t># of referrals to housing programs and # of housing placements (by type)</a:t>
            </a:r>
          </a:p>
          <a:p>
            <a:pPr marL="285750" indent="-285750">
              <a:lnSpc>
                <a:spcPct val="100000"/>
              </a:lnSpc>
              <a:spcBef>
                <a:spcPts val="600"/>
              </a:spcBef>
              <a:spcAft>
                <a:spcPts val="600"/>
              </a:spcAft>
              <a:buFont typeface="Arial" panose="020B0604020202020204" pitchFamily="34" charset="0"/>
              <a:buChar char="•"/>
            </a:pPr>
            <a:r>
              <a:rPr lang="en-US" sz="2000" dirty="0">
                <a:latin typeface="Calibri" panose="020F0502020204030204" pitchFamily="34" charset="0"/>
              </a:rPr>
              <a:t>Length of Master List, # of HH on the list &gt; 3 months, # of recurring HH</a:t>
            </a:r>
          </a:p>
          <a:p>
            <a:pPr marL="285750" indent="-285750">
              <a:lnSpc>
                <a:spcPct val="100000"/>
              </a:lnSpc>
              <a:spcBef>
                <a:spcPts val="600"/>
              </a:spcBef>
              <a:spcAft>
                <a:spcPts val="600"/>
              </a:spcAft>
              <a:buFont typeface="Arial" panose="020B0604020202020204" pitchFamily="34" charset="0"/>
              <a:buChar char="•"/>
            </a:pPr>
            <a:r>
              <a:rPr lang="en-US" sz="2000" dirty="0">
                <a:latin typeface="Calibri" panose="020F0502020204030204" pitchFamily="34" charset="0"/>
              </a:rPr>
              <a:t>Unmet needs based on the Master List (by type)</a:t>
            </a:r>
          </a:p>
          <a:p>
            <a:pPr marL="285750" indent="-285750">
              <a:lnSpc>
                <a:spcPct val="100000"/>
              </a:lnSpc>
              <a:spcBef>
                <a:spcPts val="600"/>
              </a:spcBef>
              <a:spcAft>
                <a:spcPts val="600"/>
              </a:spcAft>
              <a:buFont typeface="Arial" panose="020B0604020202020204" pitchFamily="34" charset="0"/>
              <a:buChar char="•"/>
            </a:pPr>
            <a:endParaRPr lang="en-US" sz="2500" dirty="0">
              <a:latin typeface="Calibri" panose="020F0502020204030204" pitchFamily="34" charset="0"/>
            </a:endParaRPr>
          </a:p>
          <a:p>
            <a:pPr marL="285750" indent="-285750">
              <a:lnSpc>
                <a:spcPct val="100000"/>
              </a:lnSpc>
              <a:spcBef>
                <a:spcPts val="600"/>
              </a:spcBef>
              <a:spcAft>
                <a:spcPts val="600"/>
              </a:spcAft>
              <a:buFont typeface="Arial" panose="020B0604020202020204" pitchFamily="34" charset="0"/>
              <a:buChar char="•"/>
            </a:pPr>
            <a:endParaRPr lang="en-US" sz="2500" dirty="0">
              <a:latin typeface="Calibri" panose="020F0502020204030204" pitchFamily="34" charset="0"/>
            </a:endParaRPr>
          </a:p>
        </p:txBody>
      </p:sp>
      <p:pic>
        <p:nvPicPr>
          <p:cNvPr id="4" name="Shape 89" descr="vceh-logo1.jpg"/>
          <p:cNvPicPr preferRelativeResize="0"/>
          <p:nvPr/>
        </p:nvPicPr>
        <p:blipFill>
          <a:blip r:embed="rId4">
            <a:alphaModFix/>
          </a:blip>
          <a:stretch>
            <a:fillRect/>
          </a:stretch>
        </p:blipFill>
        <p:spPr>
          <a:xfrm>
            <a:off x="7759554" y="4252175"/>
            <a:ext cx="1218375" cy="758275"/>
          </a:xfrm>
          <a:prstGeom prst="rect">
            <a:avLst/>
          </a:prstGeom>
          <a:noFill/>
          <a:ln>
            <a:noFill/>
          </a:ln>
        </p:spPr>
      </p:pic>
      <p:sp>
        <p:nvSpPr>
          <p:cNvPr id="7" name="AutoShape 4" descr="Image result for evaluation">
            <a:extLst>
              <a:ext uri="{FF2B5EF4-FFF2-40B4-BE49-F238E27FC236}">
                <a16:creationId xmlns:a16="http://schemas.microsoft.com/office/drawing/2014/main" xmlns="" id="{EEDEBE11-0FAA-4113-A687-F6184B791543}"/>
              </a:ext>
            </a:extLst>
          </p:cNvPr>
          <p:cNvSpPr>
            <a:spLocks noChangeAspect="1" noChangeArrowheads="1"/>
          </p:cNvSpPr>
          <p:nvPr/>
        </p:nvSpPr>
        <p:spPr bwMode="auto">
          <a:xfrm>
            <a:off x="1966913" y="733425"/>
            <a:ext cx="5210175" cy="3676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40508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600"/>
              </a:spcBef>
              <a:spcAft>
                <a:spcPts val="600"/>
              </a:spcAft>
            </a:pPr>
            <a:r>
              <a:rPr lang="en-US" sz="6000" dirty="0">
                <a:solidFill>
                  <a:srgbClr val="4C367E"/>
                </a:solidFill>
                <a:latin typeface="Calibri" panose="020F0502020204030204" pitchFamily="34" charset="0"/>
              </a:rPr>
              <a:t>Questions? </a:t>
            </a:r>
            <a:br>
              <a:rPr lang="en-US" sz="6000" dirty="0">
                <a:solidFill>
                  <a:srgbClr val="4C367E"/>
                </a:solidFill>
                <a:latin typeface="Calibri" panose="020F0502020204030204" pitchFamily="34" charset="0"/>
              </a:rPr>
            </a:br>
            <a:r>
              <a:rPr lang="en-US" sz="6000" dirty="0">
                <a:solidFill>
                  <a:srgbClr val="4C367E"/>
                </a:solidFill>
                <a:latin typeface="Calibri" panose="020F0502020204030204" pitchFamily="34" charset="0"/>
              </a:rPr>
              <a:t>Feedback?</a:t>
            </a:r>
          </a:p>
        </p:txBody>
      </p:sp>
    </p:spTree>
    <p:extLst>
      <p:ext uri="{BB962C8B-B14F-4D97-AF65-F5344CB8AC3E}">
        <p14:creationId xmlns:p14="http://schemas.microsoft.com/office/powerpoint/2010/main" val="116781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40866" y="341670"/>
            <a:ext cx="2604401"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Calibri" panose="020F0502020204030204" pitchFamily="34" charset="0"/>
              </a:rPr>
              <a:t>Crisis Response System </a:t>
            </a:r>
            <a:br>
              <a:rPr lang="en" dirty="0">
                <a:solidFill>
                  <a:srgbClr val="4C367E"/>
                </a:solidFill>
                <a:latin typeface="Calibri" panose="020F0502020204030204" pitchFamily="34" charset="0"/>
              </a:rPr>
            </a:br>
            <a:r>
              <a:rPr lang="en" dirty="0">
                <a:solidFill>
                  <a:srgbClr val="4C367E"/>
                </a:solidFill>
                <a:latin typeface="Calibri" panose="020F0502020204030204" pitchFamily="34" charset="0"/>
              </a:rPr>
              <a:t>with Coordinated Entry</a:t>
            </a:r>
            <a:endParaRPr lang="en" sz="1400" dirty="0">
              <a:solidFill>
                <a:srgbClr val="4C367E"/>
              </a:solidFill>
              <a:latin typeface="Calibri" panose="020F0502020204030204" pitchFamily="34" charset="0"/>
            </a:endParaRPr>
          </a:p>
        </p:txBody>
      </p:sp>
      <p:grpSp>
        <p:nvGrpSpPr>
          <p:cNvPr id="5" name="Group 4">
            <a:extLst>
              <a:ext uri="{FF2B5EF4-FFF2-40B4-BE49-F238E27FC236}">
                <a16:creationId xmlns:a16="http://schemas.microsoft.com/office/drawing/2014/main" xmlns="" id="{F310FAB4-2022-4D57-B03E-3E009E26FBD4}"/>
              </a:ext>
            </a:extLst>
          </p:cNvPr>
          <p:cNvGrpSpPr/>
          <p:nvPr/>
        </p:nvGrpSpPr>
        <p:grpSpPr>
          <a:xfrm>
            <a:off x="2279176" y="1"/>
            <a:ext cx="6698753" cy="5143500"/>
            <a:chOff x="836920" y="658595"/>
            <a:chExt cx="5934583" cy="4351855"/>
          </a:xfrm>
        </p:grpSpPr>
        <p:sp>
          <p:nvSpPr>
            <p:cNvPr id="3" name="Rectangle 2"/>
            <p:cNvSpPr/>
            <p:nvPr/>
          </p:nvSpPr>
          <p:spPr>
            <a:xfrm>
              <a:off x="836920" y="4748840"/>
              <a:ext cx="4572000" cy="261610"/>
            </a:xfrm>
            <a:prstGeom prst="rect">
              <a:avLst/>
            </a:prstGeom>
          </p:spPr>
          <p:txBody>
            <a:bodyPr>
              <a:spAutoFit/>
            </a:bodyPr>
            <a:lstStyle/>
            <a:p>
              <a:pPr algn="ctr">
                <a:defRPr/>
              </a:pPr>
              <a:r>
                <a:rPr lang="en-US" sz="1100" dirty="0">
                  <a:solidFill>
                    <a:prstClr val="black"/>
                  </a:solidFill>
                  <a:latin typeface="Open Sans" panose="020B0604020202020204" charset="0"/>
                  <a:ea typeface="Open Sans" panose="020B0604020202020204" charset="0"/>
                  <a:cs typeface="Open Sans" panose="020B0604020202020204" charset="0"/>
                </a:rPr>
                <a:t>Source: Focus Strategies Housing Crisis Resolution System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028" y="658595"/>
              <a:ext cx="5599475" cy="4130382"/>
            </a:xfrm>
            <a:prstGeom prst="rect">
              <a:avLst/>
            </a:prstGeom>
          </p:spPr>
        </p:pic>
        <p:sp>
          <p:nvSpPr>
            <p:cNvPr id="4" name="TextBox 3"/>
            <p:cNvSpPr txBox="1"/>
            <p:nvPr/>
          </p:nvSpPr>
          <p:spPr>
            <a:xfrm>
              <a:off x="1172028" y="739573"/>
              <a:ext cx="3029269" cy="307777"/>
            </a:xfrm>
            <a:prstGeom prst="rect">
              <a:avLst/>
            </a:prstGeom>
            <a:solidFill>
              <a:schemeClr val="bg1"/>
            </a:solidFill>
          </p:spPr>
          <p:txBody>
            <a:bodyPr wrap="square" rtlCol="0">
              <a:spAutoFit/>
            </a:bodyPr>
            <a:lstStyle/>
            <a:p>
              <a:endParaRPr lang="en-US" dirty="0"/>
            </a:p>
          </p:txBody>
        </p:sp>
      </p:grpSp>
      <p:pic>
        <p:nvPicPr>
          <p:cNvPr id="89" name="Shape 89" descr="vceh-logo1.jpg"/>
          <p:cNvPicPr preferRelativeResize="0"/>
          <p:nvPr/>
        </p:nvPicPr>
        <p:blipFill>
          <a:blip r:embed="rId4">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426335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51045"/>
            <a:ext cx="8520600" cy="707400"/>
          </a:xfrm>
        </p:spPr>
        <p:txBody>
          <a:bodyPr/>
          <a:lstStyle/>
          <a:p>
            <a:pPr>
              <a:lnSpc>
                <a:spcPct val="100000"/>
              </a:lnSpc>
              <a:spcBef>
                <a:spcPts val="600"/>
              </a:spcBef>
              <a:spcAft>
                <a:spcPts val="600"/>
              </a:spcAft>
            </a:pPr>
            <a:r>
              <a:rPr lang="en" dirty="0">
                <a:solidFill>
                  <a:srgbClr val="4C367E"/>
                </a:solidFill>
                <a:latin typeface="Calibri" panose="020F0502020204030204" pitchFamily="34" charset="0"/>
              </a:rPr>
              <a:t>With Coordinated Entry…</a:t>
            </a:r>
            <a:endParaRPr lang="en-US" dirty="0">
              <a:solidFill>
                <a:srgbClr val="4C367E"/>
              </a:solidFill>
              <a:latin typeface="Calibri" panose="020F0502020204030204" pitchFamily="34" charset="0"/>
            </a:endParaRPr>
          </a:p>
        </p:txBody>
      </p:sp>
      <p:sp>
        <p:nvSpPr>
          <p:cNvPr id="3" name="Text Placeholder 2"/>
          <p:cNvSpPr>
            <a:spLocks noGrp="1"/>
          </p:cNvSpPr>
          <p:nvPr>
            <p:ph type="body" idx="1"/>
          </p:nvPr>
        </p:nvSpPr>
        <p:spPr>
          <a:xfrm>
            <a:off x="441960" y="1179965"/>
            <a:ext cx="8390340" cy="3302700"/>
          </a:xfrm>
        </p:spPr>
        <p:txBody>
          <a:bodyPr/>
          <a:lstStyle/>
          <a:p>
            <a:pPr marL="342900" indent="-342900">
              <a:lnSpc>
                <a:spcPct val="100000"/>
              </a:lnSpc>
              <a:spcBef>
                <a:spcPts val="600"/>
              </a:spcBef>
              <a:spcAft>
                <a:spcPts val="600"/>
              </a:spcAft>
              <a:buFont typeface="Wingdings" panose="05000000000000000000" pitchFamily="2" charset="2"/>
              <a:buChar char="§"/>
            </a:pPr>
            <a:r>
              <a:rPr lang="en-US" sz="2200" dirty="0">
                <a:latin typeface="Calibri" panose="020F0502020204030204" pitchFamily="34" charset="0"/>
              </a:rPr>
              <a:t>What housing &amp; services are best for this household, and available?</a:t>
            </a:r>
          </a:p>
          <a:p>
            <a:pPr marL="342900" indent="-342900">
              <a:lnSpc>
                <a:spcPct val="100000"/>
              </a:lnSpc>
              <a:spcBef>
                <a:spcPts val="600"/>
              </a:spcBef>
              <a:spcAft>
                <a:spcPts val="600"/>
              </a:spcAft>
              <a:buFont typeface="Wingdings" panose="05000000000000000000" pitchFamily="2" charset="2"/>
              <a:buChar char="§"/>
            </a:pPr>
            <a:r>
              <a:rPr lang="en-US" sz="2200" dirty="0">
                <a:latin typeface="Calibri" panose="020F0502020204030204" pitchFamily="34" charset="0"/>
              </a:rPr>
              <a:t>Client accesses help through clear doors and carefully designed protocols</a:t>
            </a:r>
          </a:p>
          <a:p>
            <a:pPr marL="342900" indent="-342900">
              <a:lnSpc>
                <a:spcPct val="100000"/>
              </a:lnSpc>
              <a:spcBef>
                <a:spcPts val="600"/>
              </a:spcBef>
              <a:spcAft>
                <a:spcPts val="600"/>
              </a:spcAft>
              <a:buFont typeface="Wingdings" panose="05000000000000000000" pitchFamily="2" charset="2"/>
              <a:buChar char="§"/>
            </a:pPr>
            <a:r>
              <a:rPr lang="en-US" sz="2200" dirty="0">
                <a:latin typeface="Calibri" panose="020F0502020204030204" pitchFamily="34" charset="0"/>
              </a:rPr>
              <a:t>Consistent, clear communication to partners &amp; clients about what’s available</a:t>
            </a:r>
          </a:p>
          <a:p>
            <a:pPr marL="342900" indent="-342900">
              <a:lnSpc>
                <a:spcPct val="100000"/>
              </a:lnSpc>
              <a:spcBef>
                <a:spcPts val="600"/>
              </a:spcBef>
              <a:spcAft>
                <a:spcPts val="600"/>
              </a:spcAft>
              <a:buFont typeface="Wingdings" panose="05000000000000000000" pitchFamily="2" charset="2"/>
              <a:buChar char="§"/>
            </a:pPr>
            <a:r>
              <a:rPr lang="en-US" sz="2200" dirty="0">
                <a:latin typeface="Calibri" panose="020F0502020204030204" pitchFamily="34" charset="0"/>
              </a:rPr>
              <a:t>Standard forms and assessments for every client, no matter where they start</a:t>
            </a:r>
          </a:p>
          <a:p>
            <a:pPr marL="342900" indent="-342900">
              <a:lnSpc>
                <a:spcPct val="100000"/>
              </a:lnSpc>
              <a:spcBef>
                <a:spcPts val="600"/>
              </a:spcBef>
              <a:spcAft>
                <a:spcPts val="600"/>
              </a:spcAft>
              <a:buFont typeface="Wingdings" panose="05000000000000000000" pitchFamily="2" charset="2"/>
              <a:buChar char="§"/>
            </a:pPr>
            <a:r>
              <a:rPr lang="en-US" sz="2200" dirty="0">
                <a:latin typeface="Calibri" panose="020F0502020204030204" pitchFamily="34" charset="0"/>
              </a:rPr>
              <a:t>Community agreement on where to refer</a:t>
            </a:r>
          </a:p>
          <a:p>
            <a:pPr>
              <a:lnSpc>
                <a:spcPct val="100000"/>
              </a:lnSpc>
              <a:spcBef>
                <a:spcPts val="600"/>
              </a:spcBef>
              <a:spcAft>
                <a:spcPts val="600"/>
              </a:spcAft>
              <a:buNone/>
            </a:pPr>
            <a:endParaRPr lang="en-US" sz="2200" dirty="0">
              <a:latin typeface="Calibri" panose="020F0502020204030204" pitchFamily="34" charset="0"/>
            </a:endParaRPr>
          </a:p>
        </p:txBody>
      </p:sp>
      <p:pic>
        <p:nvPicPr>
          <p:cNvPr id="4"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300381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81525"/>
            <a:ext cx="8520600" cy="707400"/>
          </a:xfrm>
        </p:spPr>
        <p:txBody>
          <a:bodyPr/>
          <a:lstStyle/>
          <a:p>
            <a:pPr>
              <a:lnSpc>
                <a:spcPct val="100000"/>
              </a:lnSpc>
              <a:spcBef>
                <a:spcPts val="600"/>
              </a:spcBef>
              <a:spcAft>
                <a:spcPts val="600"/>
              </a:spcAft>
            </a:pPr>
            <a:r>
              <a:rPr lang="en-US" dirty="0">
                <a:solidFill>
                  <a:srgbClr val="4C367E"/>
                </a:solidFill>
                <a:latin typeface="Calibri" panose="020F0502020204030204" pitchFamily="34" charset="0"/>
              </a:rPr>
              <a:t>Why Coordinated Entry?</a:t>
            </a:r>
          </a:p>
        </p:txBody>
      </p:sp>
      <p:graphicFrame>
        <p:nvGraphicFramePr>
          <p:cNvPr id="4" name="Content Placeholder 4"/>
          <p:cNvGraphicFramePr>
            <a:graphicFrameLocks/>
          </p:cNvGraphicFramePr>
          <p:nvPr>
            <p:extLst>
              <p:ext uri="{D42A27DB-BD31-4B8C-83A1-F6EECF244321}">
                <p14:modId xmlns:p14="http://schemas.microsoft.com/office/powerpoint/2010/main" val="2493236408"/>
              </p:ext>
            </p:extLst>
          </p:nvPr>
        </p:nvGraphicFramePr>
        <p:xfrm>
          <a:off x="311700" y="1152425"/>
          <a:ext cx="8587946" cy="3534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9218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81525"/>
            <a:ext cx="8520600" cy="707400"/>
          </a:xfrm>
        </p:spPr>
        <p:txBody>
          <a:bodyPr/>
          <a:lstStyle/>
          <a:p>
            <a:pPr>
              <a:lnSpc>
                <a:spcPct val="100000"/>
              </a:lnSpc>
              <a:spcBef>
                <a:spcPts val="600"/>
              </a:spcBef>
              <a:spcAft>
                <a:spcPts val="600"/>
              </a:spcAft>
            </a:pPr>
            <a:r>
              <a:rPr lang="en-US" sz="3500" dirty="0">
                <a:solidFill>
                  <a:srgbClr val="4C367E"/>
                </a:solidFill>
                <a:latin typeface="Calibri" panose="020F0502020204030204" pitchFamily="34" charset="0"/>
              </a:rPr>
              <a:t>Where are we now with Coordinated Entry?</a:t>
            </a:r>
          </a:p>
        </p:txBody>
      </p:sp>
      <p:sp>
        <p:nvSpPr>
          <p:cNvPr id="3" name="Text Placeholder 2"/>
          <p:cNvSpPr>
            <a:spLocks noGrp="1"/>
          </p:cNvSpPr>
          <p:nvPr>
            <p:ph type="body" idx="1"/>
          </p:nvPr>
        </p:nvSpPr>
        <p:spPr>
          <a:xfrm>
            <a:off x="233130" y="1232078"/>
            <a:ext cx="8910870" cy="3431349"/>
          </a:xfrm>
        </p:spPr>
        <p:txBody>
          <a:bodyPr/>
          <a:lstStyle/>
          <a:p>
            <a:pPr marL="1023938">
              <a:lnSpc>
                <a:spcPct val="100000"/>
              </a:lnSpc>
              <a:spcBef>
                <a:spcPts val="800"/>
              </a:spcBef>
              <a:spcAft>
                <a:spcPts val="600"/>
              </a:spcAft>
              <a:buNone/>
            </a:pPr>
            <a:r>
              <a:rPr lang="en-US" sz="2200" dirty="0">
                <a:latin typeface="Calibri" panose="020F0502020204030204" pitchFamily="34" charset="0"/>
              </a:rPr>
              <a:t>Coordinated Entry Committee in place since 2014</a:t>
            </a:r>
          </a:p>
          <a:p>
            <a:pPr marL="1023938">
              <a:lnSpc>
                <a:spcPct val="100000"/>
              </a:lnSpc>
              <a:spcBef>
                <a:spcPts val="800"/>
              </a:spcBef>
              <a:spcAft>
                <a:spcPts val="600"/>
              </a:spcAft>
              <a:buNone/>
            </a:pPr>
            <a:r>
              <a:rPr lang="en-US" sz="2200" dirty="0">
                <a:latin typeface="Calibri" panose="020F0502020204030204" pitchFamily="34" charset="0"/>
              </a:rPr>
              <a:t>Lead Agencies identified for all local Continuums of Care (</a:t>
            </a:r>
            <a:r>
              <a:rPr lang="en-US" sz="2200" dirty="0" err="1">
                <a:latin typeface="Calibri" panose="020F0502020204030204" pitchFamily="34" charset="0"/>
              </a:rPr>
              <a:t>CoCs</a:t>
            </a:r>
            <a:r>
              <a:rPr lang="en-US" sz="2200" dirty="0">
                <a:latin typeface="Calibri" panose="020F0502020204030204" pitchFamily="34" charset="0"/>
              </a:rPr>
              <a:t>)</a:t>
            </a:r>
          </a:p>
          <a:p>
            <a:pPr marL="1023938">
              <a:lnSpc>
                <a:spcPct val="100000"/>
              </a:lnSpc>
              <a:spcBef>
                <a:spcPts val="800"/>
              </a:spcBef>
              <a:spcAft>
                <a:spcPts val="600"/>
              </a:spcAft>
              <a:buNone/>
            </a:pPr>
            <a:r>
              <a:rPr lang="en-US" sz="2200" dirty="0">
                <a:latin typeface="Calibri" panose="020F0502020204030204" pitchFamily="34" charset="0"/>
              </a:rPr>
              <a:t>Coordinated Entry Partnership Agreement approved, with Confidentiality Policies &amp; Principles</a:t>
            </a:r>
          </a:p>
          <a:p>
            <a:pPr marL="1023938">
              <a:lnSpc>
                <a:spcPct val="100000"/>
              </a:lnSpc>
              <a:spcBef>
                <a:spcPts val="800"/>
              </a:spcBef>
              <a:spcAft>
                <a:spcPts val="600"/>
              </a:spcAft>
              <a:buNone/>
            </a:pPr>
            <a:r>
              <a:rPr lang="en-US" sz="2200" dirty="0">
                <a:latin typeface="Calibri" panose="020F0502020204030204" pitchFamily="34" charset="0"/>
              </a:rPr>
              <a:t>Coordinated Entry Permanent Supportive Housing Policy approved</a:t>
            </a:r>
          </a:p>
          <a:p>
            <a:pPr marL="1023938">
              <a:lnSpc>
                <a:spcPct val="100000"/>
              </a:lnSpc>
              <a:spcBef>
                <a:spcPts val="800"/>
              </a:spcBef>
              <a:spcAft>
                <a:spcPts val="600"/>
              </a:spcAft>
              <a:buNone/>
            </a:pPr>
            <a:r>
              <a:rPr lang="en-US" sz="2200" dirty="0">
                <a:latin typeface="Calibri" panose="020F0502020204030204" pitchFamily="34" charset="0"/>
              </a:rPr>
              <a:t>Coordinated Entry Release of Information approved</a:t>
            </a:r>
          </a:p>
          <a:p>
            <a:pPr>
              <a:lnSpc>
                <a:spcPct val="100000"/>
              </a:lnSpc>
              <a:spcBef>
                <a:spcPts val="800"/>
              </a:spcBef>
              <a:spcAft>
                <a:spcPts val="600"/>
              </a:spcAft>
              <a:buNone/>
            </a:pPr>
            <a:endParaRPr lang="en-US" sz="2200" dirty="0">
              <a:latin typeface="Calibri" panose="020F0502020204030204" pitchFamily="34" charset="0"/>
            </a:endParaRPr>
          </a:p>
          <a:p>
            <a:pPr>
              <a:lnSpc>
                <a:spcPct val="100000"/>
              </a:lnSpc>
              <a:spcBef>
                <a:spcPts val="800"/>
              </a:spcBef>
              <a:spcAft>
                <a:spcPts val="600"/>
              </a:spcAft>
              <a:buNone/>
            </a:pPr>
            <a:r>
              <a:rPr lang="en-US" sz="2200" dirty="0">
                <a:latin typeface="Calibri" panose="020F0502020204030204" pitchFamily="34"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84" y="1306135"/>
            <a:ext cx="429706" cy="4277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84" y="1825654"/>
            <a:ext cx="429706" cy="4277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84" y="2345173"/>
            <a:ext cx="429706" cy="4277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84" y="3178823"/>
            <a:ext cx="429706" cy="427796"/>
          </a:xfrm>
          <a:prstGeom prst="rect">
            <a:avLst/>
          </a:prstGeom>
        </p:spPr>
      </p:pic>
      <p:pic>
        <p:nvPicPr>
          <p:cNvPr id="8" name="Shape 89" descr="vceh-logo1.jpg"/>
          <p:cNvPicPr preferRelativeResize="0"/>
          <p:nvPr/>
        </p:nvPicPr>
        <p:blipFill>
          <a:blip r:embed="rId4">
            <a:alphaModFix/>
          </a:blip>
          <a:stretch>
            <a:fillRect/>
          </a:stretch>
        </p:blipFill>
        <p:spPr>
          <a:xfrm>
            <a:off x="7759554" y="4252175"/>
            <a:ext cx="1218375" cy="758275"/>
          </a:xfrm>
          <a:prstGeom prst="rect">
            <a:avLst/>
          </a:prstGeom>
          <a:noFill/>
          <a:ln>
            <a:noFill/>
          </a:ln>
        </p:spPr>
      </p:pic>
      <p:pic>
        <p:nvPicPr>
          <p:cNvPr id="9" name="Picture 8">
            <a:extLst>
              <a:ext uri="{FF2B5EF4-FFF2-40B4-BE49-F238E27FC236}">
                <a16:creationId xmlns:a16="http://schemas.microsoft.com/office/drawing/2014/main" xmlns="" id="{DB334930-7E49-4B19-9A23-00677E3DF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84" y="3726501"/>
            <a:ext cx="429706" cy="427796"/>
          </a:xfrm>
          <a:prstGeom prst="rect">
            <a:avLst/>
          </a:prstGeom>
        </p:spPr>
      </p:pic>
      <p:sp>
        <p:nvSpPr>
          <p:cNvPr id="10" name="Rectangle 9">
            <a:extLst>
              <a:ext uri="{FF2B5EF4-FFF2-40B4-BE49-F238E27FC236}">
                <a16:creationId xmlns:a16="http://schemas.microsoft.com/office/drawing/2014/main" xmlns="" id="{5E0BD9F8-F1B7-4D91-9184-74C2DB2C6C7A}"/>
              </a:ext>
            </a:extLst>
          </p:cNvPr>
          <p:cNvSpPr/>
          <p:nvPr/>
        </p:nvSpPr>
        <p:spPr>
          <a:xfrm>
            <a:off x="311700" y="4438670"/>
            <a:ext cx="7235512" cy="338554"/>
          </a:xfrm>
          <a:prstGeom prst="rect">
            <a:avLst/>
          </a:prstGeom>
        </p:spPr>
        <p:txBody>
          <a:bodyPr wrap="square">
            <a:spAutoFit/>
          </a:bodyPr>
          <a:lstStyle/>
          <a:p>
            <a:r>
              <a:rPr lang="en-US" sz="1600" b="1" dirty="0">
                <a:solidFill>
                  <a:schemeClr val="accent1">
                    <a:lumMod val="60000"/>
                    <a:lumOff val="40000"/>
                  </a:schemeClr>
                </a:solidFill>
                <a:hlinkClick r:id="rId5"/>
              </a:rPr>
              <a:t>helpingtohousevt.org/</a:t>
            </a:r>
            <a:r>
              <a:rPr lang="en-US" sz="1600" b="1" dirty="0" err="1">
                <a:solidFill>
                  <a:schemeClr val="accent1">
                    <a:lumMod val="60000"/>
                    <a:lumOff val="40000"/>
                  </a:schemeClr>
                </a:solidFill>
                <a:hlinkClick r:id="rId5"/>
              </a:rPr>
              <a:t>whatwedo</a:t>
            </a:r>
            <a:r>
              <a:rPr lang="en-US" sz="1600" b="1" dirty="0">
                <a:solidFill>
                  <a:schemeClr val="accent1">
                    <a:lumMod val="60000"/>
                    <a:lumOff val="40000"/>
                  </a:schemeClr>
                </a:solidFill>
                <a:hlinkClick r:id="rId5"/>
              </a:rPr>
              <a:t>/</a:t>
            </a:r>
            <a:r>
              <a:rPr lang="en-US" sz="1600" b="1" dirty="0" err="1">
                <a:solidFill>
                  <a:schemeClr val="accent1">
                    <a:lumMod val="60000"/>
                    <a:lumOff val="40000"/>
                  </a:schemeClr>
                </a:solidFill>
                <a:hlinkClick r:id="rId5"/>
              </a:rPr>
              <a:t>coordinatedentry</a:t>
            </a:r>
            <a:r>
              <a:rPr lang="en-US" sz="1600" b="1" dirty="0">
                <a:solidFill>
                  <a:schemeClr val="accent1">
                    <a:lumMod val="60000"/>
                    <a:lumOff val="40000"/>
                  </a:schemeClr>
                </a:solidFill>
                <a:hlinkClick r:id="rId5"/>
              </a:rPr>
              <a:t>/</a:t>
            </a:r>
            <a:r>
              <a:rPr lang="en-US" sz="1600" b="1" dirty="0" err="1">
                <a:solidFill>
                  <a:schemeClr val="accent1">
                    <a:lumMod val="60000"/>
                    <a:lumOff val="40000"/>
                  </a:schemeClr>
                </a:solidFill>
                <a:hlinkClick r:id="rId5"/>
              </a:rPr>
              <a:t>formsandtools</a:t>
            </a:r>
            <a:endParaRPr lang="en-US" sz="1600" b="1" dirty="0">
              <a:solidFill>
                <a:schemeClr val="accent1">
                  <a:lumMod val="60000"/>
                  <a:lumOff val="40000"/>
                </a:schemeClr>
              </a:solidFill>
            </a:endParaRPr>
          </a:p>
        </p:txBody>
      </p:sp>
    </p:spTree>
    <p:extLst>
      <p:ext uri="{BB962C8B-B14F-4D97-AF65-F5344CB8AC3E}">
        <p14:creationId xmlns:p14="http://schemas.microsoft.com/office/powerpoint/2010/main" val="373659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81525"/>
            <a:ext cx="8520600" cy="707400"/>
          </a:xfrm>
        </p:spPr>
        <p:txBody>
          <a:bodyPr/>
          <a:lstStyle/>
          <a:p>
            <a:pPr>
              <a:lnSpc>
                <a:spcPct val="100000"/>
              </a:lnSpc>
              <a:spcBef>
                <a:spcPts val="600"/>
              </a:spcBef>
              <a:spcAft>
                <a:spcPts val="600"/>
              </a:spcAft>
            </a:pPr>
            <a:r>
              <a:rPr lang="en-US" sz="3500" dirty="0">
                <a:solidFill>
                  <a:srgbClr val="4C367E"/>
                </a:solidFill>
                <a:latin typeface="Calibri" panose="020F0502020204030204" pitchFamily="34" charset="0"/>
              </a:rPr>
              <a:t>Where are we now with Coordinated Entry?</a:t>
            </a:r>
          </a:p>
        </p:txBody>
      </p:sp>
      <p:sp>
        <p:nvSpPr>
          <p:cNvPr id="3" name="Text Placeholder 2"/>
          <p:cNvSpPr>
            <a:spLocks noGrp="1"/>
          </p:cNvSpPr>
          <p:nvPr>
            <p:ph type="body" idx="1"/>
          </p:nvPr>
        </p:nvSpPr>
        <p:spPr>
          <a:xfrm>
            <a:off x="623400" y="1139725"/>
            <a:ext cx="8520600" cy="3302700"/>
          </a:xfrm>
        </p:spPr>
        <p:txBody>
          <a:bodyPr/>
          <a:lstStyle/>
          <a:p>
            <a:pPr>
              <a:lnSpc>
                <a:spcPct val="100000"/>
              </a:lnSpc>
              <a:spcBef>
                <a:spcPts val="600"/>
              </a:spcBef>
              <a:spcAft>
                <a:spcPts val="600"/>
              </a:spcAft>
              <a:buNone/>
            </a:pPr>
            <a:r>
              <a:rPr lang="en-US" sz="2500" dirty="0">
                <a:latin typeface="Calibri" panose="020F0502020204030204" pitchFamily="34" charset="0"/>
              </a:rPr>
              <a:t>Preliminary drafts for review: </a:t>
            </a:r>
          </a:p>
          <a:p>
            <a:pPr marL="285750" indent="-285750">
              <a:lnSpc>
                <a:spcPct val="100000"/>
              </a:lnSpc>
              <a:spcAft>
                <a:spcPts val="400"/>
              </a:spcAft>
            </a:pPr>
            <a:r>
              <a:rPr lang="en-US" sz="2000" dirty="0">
                <a:latin typeface="Calibri" panose="020F0502020204030204" pitchFamily="34" charset="0"/>
              </a:rPr>
              <a:t>Policies &amp; Procedures</a:t>
            </a:r>
          </a:p>
          <a:p>
            <a:pPr marL="285750" indent="-285750">
              <a:lnSpc>
                <a:spcPct val="100000"/>
              </a:lnSpc>
              <a:spcAft>
                <a:spcPts val="400"/>
              </a:spcAft>
            </a:pPr>
            <a:r>
              <a:rPr lang="en-US" sz="2000" dirty="0">
                <a:latin typeface="Calibri" panose="020F0502020204030204" pitchFamily="34" charset="0"/>
              </a:rPr>
              <a:t>Housing Crisis Referral Form</a:t>
            </a:r>
          </a:p>
          <a:p>
            <a:pPr marL="285750" indent="-285750">
              <a:lnSpc>
                <a:spcPct val="100000"/>
              </a:lnSpc>
              <a:spcAft>
                <a:spcPts val="400"/>
              </a:spcAft>
            </a:pPr>
            <a:r>
              <a:rPr lang="en-US" sz="2000" dirty="0">
                <a:latin typeface="Calibri" panose="020F0502020204030204" pitchFamily="34" charset="0"/>
              </a:rPr>
              <a:t>Housing Assessment	</a:t>
            </a:r>
          </a:p>
          <a:p>
            <a:pPr>
              <a:lnSpc>
                <a:spcPct val="100000"/>
              </a:lnSpc>
              <a:spcBef>
                <a:spcPts val="600"/>
              </a:spcBef>
              <a:spcAft>
                <a:spcPts val="600"/>
              </a:spcAft>
              <a:buNone/>
            </a:pPr>
            <a:r>
              <a:rPr lang="en-US" sz="2000" dirty="0">
                <a:latin typeface="Calibri" panose="020F0502020204030204" pitchFamily="34" charset="0"/>
                <a:hlinkClick r:id="rId3"/>
              </a:rPr>
              <a:t>helpingtohousevt.org/</a:t>
            </a:r>
            <a:r>
              <a:rPr lang="en-US" sz="2000" dirty="0" err="1">
                <a:latin typeface="Calibri" panose="020F0502020204030204" pitchFamily="34" charset="0"/>
                <a:hlinkClick r:id="rId3"/>
              </a:rPr>
              <a:t>whatwedo</a:t>
            </a:r>
            <a:r>
              <a:rPr lang="en-US" sz="2000" dirty="0">
                <a:latin typeface="Calibri" panose="020F0502020204030204" pitchFamily="34" charset="0"/>
                <a:hlinkClick r:id="rId3"/>
              </a:rPr>
              <a:t>/</a:t>
            </a:r>
            <a:r>
              <a:rPr lang="en-US" sz="2000" dirty="0" err="1">
                <a:latin typeface="Calibri" panose="020F0502020204030204" pitchFamily="34" charset="0"/>
                <a:hlinkClick r:id="rId3"/>
              </a:rPr>
              <a:t>coordinatedentry</a:t>
            </a:r>
            <a:r>
              <a:rPr lang="en-US" sz="2000" dirty="0">
                <a:latin typeface="Calibri" panose="020F0502020204030204" pitchFamily="34" charset="0"/>
                <a:hlinkClick r:id="rId3"/>
              </a:rPr>
              <a:t>/</a:t>
            </a:r>
            <a:r>
              <a:rPr lang="en-US" sz="2000" dirty="0" err="1">
                <a:latin typeface="Calibri" panose="020F0502020204030204" pitchFamily="34" charset="0"/>
                <a:hlinkClick r:id="rId3"/>
              </a:rPr>
              <a:t>formsandtools</a:t>
            </a:r>
            <a:endParaRPr lang="en-US" sz="2000" dirty="0">
              <a:latin typeface="Calibri" panose="020F0502020204030204" pitchFamily="34" charset="0"/>
            </a:endParaRPr>
          </a:p>
          <a:p>
            <a:pPr>
              <a:lnSpc>
                <a:spcPct val="100000"/>
              </a:lnSpc>
              <a:spcBef>
                <a:spcPts val="600"/>
              </a:spcBef>
              <a:spcAft>
                <a:spcPts val="600"/>
              </a:spcAft>
              <a:buNone/>
            </a:pPr>
            <a:r>
              <a:rPr lang="en-US" sz="2000" dirty="0">
                <a:latin typeface="Calibri" panose="020F0502020204030204" pitchFamily="34" charset="0"/>
              </a:rPr>
              <a:t>Feedback due: </a:t>
            </a:r>
            <a:r>
              <a:rPr lang="en-US" sz="2000" b="1" u="sng" dirty="0">
                <a:latin typeface="Calibri" panose="020F0502020204030204" pitchFamily="34" charset="0"/>
              </a:rPr>
              <a:t>November 21, 2017</a:t>
            </a:r>
          </a:p>
          <a:p>
            <a:pPr>
              <a:lnSpc>
                <a:spcPct val="100000"/>
              </a:lnSpc>
              <a:spcBef>
                <a:spcPts val="600"/>
              </a:spcBef>
              <a:spcAft>
                <a:spcPts val="600"/>
              </a:spcAft>
              <a:buNone/>
            </a:pPr>
            <a:r>
              <a:rPr lang="en-US" sz="2000" dirty="0">
                <a:latin typeface="Calibri" panose="020F0502020204030204" pitchFamily="34" charset="0"/>
              </a:rPr>
              <a:t>Final drafts presented: December VCEH board meeting</a:t>
            </a:r>
          </a:p>
          <a:p>
            <a:pPr>
              <a:lnSpc>
                <a:spcPct val="100000"/>
              </a:lnSpc>
              <a:spcBef>
                <a:spcPts val="600"/>
              </a:spcBef>
              <a:spcAft>
                <a:spcPts val="600"/>
              </a:spcAft>
              <a:buNone/>
            </a:pPr>
            <a:r>
              <a:rPr lang="en-US" sz="2000" dirty="0">
                <a:latin typeface="Calibri" panose="020F0502020204030204" pitchFamily="34" charset="0"/>
              </a:rPr>
              <a:t>Final vote on materials: January VCEH board meeting</a:t>
            </a:r>
          </a:p>
        </p:txBody>
      </p:sp>
      <p:pic>
        <p:nvPicPr>
          <p:cNvPr id="4" name="Shape 89" descr="vceh-logo1.jpg"/>
          <p:cNvPicPr preferRelativeResize="0"/>
          <p:nvPr/>
        </p:nvPicPr>
        <p:blipFill>
          <a:blip r:embed="rId4">
            <a:alphaModFix/>
          </a:blip>
          <a:stretch>
            <a:fillRect/>
          </a:stretch>
        </p:blipFill>
        <p:spPr>
          <a:xfrm>
            <a:off x="7759554" y="4252175"/>
            <a:ext cx="1218375" cy="758275"/>
          </a:xfrm>
          <a:prstGeom prst="rect">
            <a:avLst/>
          </a:prstGeom>
          <a:noFill/>
          <a:ln>
            <a:noFill/>
          </a:ln>
        </p:spPr>
      </p:pic>
    </p:spTree>
    <p:extLst>
      <p:ext uri="{BB962C8B-B14F-4D97-AF65-F5344CB8AC3E}">
        <p14:creationId xmlns:p14="http://schemas.microsoft.com/office/powerpoint/2010/main" val="2118488384"/>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TotalTime>
  <Words>6303</Words>
  <Application>Microsoft Office PowerPoint</Application>
  <PresentationFormat>On-screen Show (16:9)</PresentationFormat>
  <Paragraphs>676</Paragraphs>
  <Slides>44</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Times New Roman</vt:lpstr>
      <vt:lpstr>PT Sans Narrow</vt:lpstr>
      <vt:lpstr>MS Gothic</vt:lpstr>
      <vt:lpstr>ArialMT</vt:lpstr>
      <vt:lpstr>Segoe UI Symbol</vt:lpstr>
      <vt:lpstr>Roboto</vt:lpstr>
      <vt:lpstr>Calibri</vt:lpstr>
      <vt:lpstr>Wingdings</vt:lpstr>
      <vt:lpstr>Open Sans</vt:lpstr>
      <vt:lpstr>Arial</vt:lpstr>
      <vt:lpstr>Tropic</vt:lpstr>
      <vt:lpstr>Coordinated Entry</vt:lpstr>
      <vt:lpstr>Today’s Agenda</vt:lpstr>
      <vt:lpstr>What is Coordinated Entry?</vt:lpstr>
      <vt:lpstr>Current Crisis Response System (Boston example)</vt:lpstr>
      <vt:lpstr>Crisis Response System  with Coordinated Entry</vt:lpstr>
      <vt:lpstr>With Coordinated Entry…</vt:lpstr>
      <vt:lpstr>Why Coordinated Entry?</vt:lpstr>
      <vt:lpstr>Where are we now with Coordinated Entry?</vt:lpstr>
      <vt:lpstr>Where are we now with Coordinated Entry?</vt:lpstr>
      <vt:lpstr>Coordinated Entry Policies &amp; Procedures</vt:lpstr>
      <vt:lpstr>Geographic Area &amp; Population</vt:lpstr>
      <vt:lpstr>Local Coordinated Entry Partnership</vt:lpstr>
      <vt:lpstr>Lead Agencies</vt:lpstr>
      <vt:lpstr>Shared Responsibilities</vt:lpstr>
      <vt:lpstr>Outreach &amp; Advertisement</vt:lpstr>
      <vt:lpstr>Coordinated Entry Steps</vt:lpstr>
      <vt:lpstr>Coordinated Entry Steps</vt:lpstr>
      <vt:lpstr>PowerPoint Presentation</vt:lpstr>
      <vt:lpstr>PowerPoint Presentation</vt:lpstr>
      <vt:lpstr>Level of Assistance Section</vt:lpstr>
      <vt:lpstr>Master List</vt:lpstr>
      <vt:lpstr>Local Master List</vt:lpstr>
      <vt:lpstr>Order of Priority on the Master List</vt:lpstr>
      <vt:lpstr>Definition of Chronic Homelessness</vt:lpstr>
      <vt:lpstr>Order of Priority on the Master List</vt:lpstr>
      <vt:lpstr>Referral to Participating Housing Programs</vt:lpstr>
      <vt:lpstr>Referral to Participating Housing Programs</vt:lpstr>
      <vt:lpstr>Referral to Participating Housing Programs</vt:lpstr>
      <vt:lpstr>Example</vt:lpstr>
      <vt:lpstr>Example</vt:lpstr>
      <vt:lpstr>Example</vt:lpstr>
      <vt:lpstr>Declined Referrals</vt:lpstr>
      <vt:lpstr>Confidentiality, Information &amp; Data Sharing in Coordinated Entry</vt:lpstr>
      <vt:lpstr>Information &amp; Data Sharing</vt:lpstr>
      <vt:lpstr>Referral Form – Client Permission</vt:lpstr>
      <vt:lpstr>Housing Assessment – Client Permission</vt:lpstr>
      <vt:lpstr>Domestic Violence, Sexual Violence, Dating Violence and Stalking </vt:lpstr>
      <vt:lpstr>Domestic Violence…</vt:lpstr>
      <vt:lpstr>PowerPoint Presentation</vt:lpstr>
      <vt:lpstr>Emergency Shelter &amp; Coordinated Entry</vt:lpstr>
      <vt:lpstr>Emergency Shelter &amp; Coordinated Entry</vt:lpstr>
      <vt:lpstr>PowerPoint Presentation</vt:lpstr>
      <vt:lpstr>Evaluation</vt:lpstr>
      <vt:lpstr>Questions?  Feedback?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Coordinated Entry</dc:title>
  <dc:creator>Laurel Chen</dc:creator>
  <cp:lastModifiedBy>Laurel Chen</cp:lastModifiedBy>
  <cp:revision>115</cp:revision>
  <cp:lastPrinted>2017-11-03T19:26:05Z</cp:lastPrinted>
  <dcterms:modified xsi:type="dcterms:W3CDTF">2017-11-08T16:43:20Z</dcterms:modified>
</cp:coreProperties>
</file>