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0" autoAdjust="0"/>
    <p:restoredTop sz="94660"/>
  </p:normalViewPr>
  <p:slideViewPr>
    <p:cSldViewPr snapToGrid="0">
      <p:cViewPr>
        <p:scale>
          <a:sx n="75" d="100"/>
          <a:sy n="75" d="100"/>
        </p:scale>
        <p:origin x="-2264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Shelter Type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999132788902466"/>
                  <c:y val="-0.006213907330364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Proxima Nova" panose="020B060402020202020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171653928671391"/>
                      <c:h val="0.2922515447654705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56903512956497"/>
                  <c:y val="-0.1902690802752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Proxima Nova" panose="020B060402020202020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182192235719001"/>
                      <c:h val="0.29225155826849503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Proxima Nova" panose="020B060402020202020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Youth-Specific Shelter</c:v>
                </c:pt>
                <c:pt idx="1">
                  <c:v>Mainstream Shelter</c:v>
                </c:pt>
                <c:pt idx="2">
                  <c:v>Mainstream Transitional Housing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45.0</c:v>
                </c:pt>
                <c:pt idx="1">
                  <c:v>255.0</c:v>
                </c:pt>
                <c:pt idx="2">
                  <c:v>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0.13661</cdr:x>
      <cdr:y>0</cdr:y>
    </cdr:from>
    <cdr:to>
      <cdr:x>0.70567</cdr:x>
      <cdr:y>0.40562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398" y="-3244148"/>
          <a:ext cx="1597122" cy="1179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latin typeface="Proxima Nova" panose="020B0604020202020204" charset="0"/>
            </a:rPr>
            <a:t>Mainstream Transitional Housing</a:t>
          </a:r>
        </a:p>
        <a:p xmlns:a="http://schemas.openxmlformats.org/drawingml/2006/main">
          <a:pPr algn="ctr"/>
          <a:r>
            <a:rPr lang="en-US" dirty="0" smtClean="0">
              <a:latin typeface="Proxima Nova" panose="020B0604020202020204" charset="0"/>
            </a:rPr>
            <a:t>15%</a:t>
          </a:r>
          <a:endParaRPr lang="en-US" sz="1100" dirty="0">
            <a:latin typeface="Proxima Nova" panose="020B060402020202020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4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5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8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3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0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8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2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9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8910-0FE0-4916-BDF0-BB62AA98BB57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4531-C8B7-4B1F-B795-B26EACF1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1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hyperlink" Target="https://www.google.com/imgres?imgurl=https://teambestbuddies.org/arizona/wp-content/uploads/sites/38/2015/05/calendar-01-150x150.png&amp;imgrefurl=https://teambestbuddies.org/arizona/event-overview/&amp;docid=ZzYRM61cMBnqQM&amp;tbnid=MtDYVoYsp2jKwM:&amp;vet=10ahUKEwjx25voltDYAhVL0YMKHQVAB9UQMwikAigHMAc..i&amp;w=150&amp;h=150&amp;itg=1&amp;bih=689&amp;biw=975&amp;q=calendar&amp;ved=0ahUKEwjx25voltDYAhVL0YMKHQVAB9UQMwikAigHMAc&amp;iact=mrc&amp;uact=8" TargetMode="Externa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69531"/>
              </p:ext>
            </p:extLst>
          </p:nvPr>
        </p:nvGraphicFramePr>
        <p:xfrm>
          <a:off x="309770" y="553038"/>
          <a:ext cx="6152320" cy="8152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160"/>
                <a:gridCol w="3076160"/>
              </a:tblGrid>
              <a:tr h="271760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Homelessness among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 Youth and Young Adults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in Vermont </a:t>
                      </a:r>
                    </a:p>
                    <a:p>
                      <a:r>
                        <a:rPr lang="en-US" sz="1800" i="1" dirty="0" smtClean="0">
                          <a:solidFill>
                            <a:schemeClr val="bg1"/>
                          </a:solidFill>
                          <a:latin typeface="Proxima Nova" panose="020B0604020202020204" charset="0"/>
                        </a:rPr>
                        <a:t>By the Numbers</a:t>
                      </a:r>
                      <a:r>
                        <a:rPr lang="en-US" sz="1800" i="0" baseline="0" dirty="0" smtClean="0">
                          <a:solidFill>
                            <a:schemeClr val="bg1"/>
                          </a:solidFill>
                          <a:latin typeface="Proxima Nova" panose="020B0604020202020204" charset="0"/>
                        </a:rPr>
                        <a:t> (SFY17)</a:t>
                      </a:r>
                      <a:endParaRPr lang="en-US" sz="1800" dirty="0" smtClean="0">
                        <a:solidFill>
                          <a:schemeClr val="bg1"/>
                        </a:solidFill>
                        <a:latin typeface="Proxima Nova" panose="020B0604020202020204" charset="0"/>
                      </a:endParaRPr>
                    </a:p>
                    <a:p>
                      <a:endParaRPr lang="en-US" sz="1800" dirty="0" smtClean="0">
                        <a:solidFill>
                          <a:schemeClr val="bg1"/>
                        </a:solidFill>
                        <a:latin typeface="Proxima Nova" panose="020B0604020202020204" charset="0"/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Youth: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12-17 year old unaccompanied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 minors.</a:t>
                      </a:r>
                    </a:p>
                    <a:p>
                      <a:endParaRPr lang="en-US" sz="1200" b="0" baseline="0" dirty="0" smtClean="0">
                        <a:solidFill>
                          <a:schemeClr val="tx1"/>
                        </a:solidFill>
                        <a:latin typeface="Proxima Nova" panose="020B0604020202020204" charset="0"/>
                      </a:endParaRPr>
                    </a:p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Young Adults: all clients 18-24 years old.</a:t>
                      </a:r>
                    </a:p>
                    <a:p>
                      <a:endParaRPr lang="en-US" sz="1200" b="0" baseline="0" dirty="0" smtClean="0">
                        <a:solidFill>
                          <a:schemeClr val="tx1"/>
                        </a:solidFill>
                        <a:latin typeface="Proxima Nova" panose="020B0604020202020204" charset="0"/>
                      </a:endParaRPr>
                    </a:p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Proxima Nova" panose="020B0604020202020204" charset="0"/>
                        </a:rPr>
                        <a:t>Young People: Youth &amp; Young Adults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Proxima Nova" panose="020B060402020202020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7604">
                <a:tc>
                  <a:txBody>
                    <a:bodyPr/>
                    <a:lstStyle/>
                    <a:p>
                      <a:endParaRPr lang="en-US" sz="1200" dirty="0">
                        <a:latin typeface="Proxima Nova" panose="020B060402020202020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7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1300" dirty="0" smtClean="0">
                          <a:latin typeface="Proxima Nova" panose="020B0604020202020204" charset="0"/>
                        </a:rPr>
                        <a:t>On</a:t>
                      </a:r>
                      <a:r>
                        <a:rPr lang="en-US" sz="1300" baseline="0" dirty="0" smtClean="0">
                          <a:latin typeface="Proxima Nova" panose="020B0604020202020204" charset="0"/>
                        </a:rPr>
                        <a:t> average, young people stayed </a:t>
                      </a:r>
                      <a:r>
                        <a:rPr lang="en-US" sz="1300" baseline="0" dirty="0" smtClean="0"/>
                        <a:t/>
                      </a:r>
                      <a:br>
                        <a:rPr lang="en-US" sz="1300" baseline="0" dirty="0" smtClean="0"/>
                      </a:br>
                      <a:endParaRPr lang="en-US" sz="1300" baseline="0" dirty="0" smtClean="0"/>
                    </a:p>
                    <a:p>
                      <a:pPr algn="ctr"/>
                      <a:r>
                        <a:rPr lang="en-US" sz="3200" baseline="0" dirty="0" smtClean="0"/>
                        <a:t>63 days</a:t>
                      </a:r>
                    </a:p>
                    <a:p>
                      <a:pPr algn="ctr"/>
                      <a:endParaRPr lang="en-US" sz="1300" baseline="0" dirty="0" smtClean="0"/>
                    </a:p>
                    <a:p>
                      <a:pPr algn="ctr"/>
                      <a:r>
                        <a:rPr lang="en-US" sz="1300" baseline="0" dirty="0" smtClean="0"/>
                        <a:t>In Emergency Shelter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7652" y="3338169"/>
            <a:ext cx="3133099" cy="25143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800" dirty="0" smtClean="0">
                <a:latin typeface="Proxima Nova" panose="020B0604020202020204" charset="0"/>
              </a:rPr>
              <a:t>38%</a:t>
            </a:r>
            <a:r>
              <a:rPr lang="en-US" sz="1400" dirty="0" smtClean="0">
                <a:latin typeface="Proxima Nova" panose="020B0604020202020204" charset="0"/>
              </a:rPr>
              <a:t/>
            </a:r>
            <a:br>
              <a:rPr lang="en-US" sz="1400" dirty="0" smtClean="0">
                <a:latin typeface="Proxima Nova" panose="020B0604020202020204" charset="0"/>
              </a:rPr>
            </a:br>
            <a:r>
              <a:rPr lang="en-US" sz="1400" dirty="0" smtClean="0">
                <a:latin typeface="Proxima Nova" panose="020B0604020202020204" charset="0"/>
              </a:rPr>
              <a:t>of youth staying in youth-specific shelter </a:t>
            </a:r>
            <a:r>
              <a:rPr lang="en-US" sz="1400" b="1" dirty="0" smtClean="0">
                <a:latin typeface="Proxima Nova" panose="020B0604020202020204" charset="0"/>
              </a:rPr>
              <a:t>identify as LGBQ</a:t>
            </a:r>
            <a:r>
              <a:rPr lang="en-US" sz="1400" dirty="0" smtClean="0">
                <a:latin typeface="Proxima Nova" panose="020B060402020202020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1400" dirty="0">
              <a:latin typeface="Proxima Nova" panose="020B060402020202020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smtClean="0">
                <a:latin typeface="Proxima Nova" panose="020B0604020202020204" charset="0"/>
              </a:rPr>
              <a:t>…despite only </a:t>
            </a:r>
          </a:p>
          <a:p>
            <a:pPr>
              <a:lnSpc>
                <a:spcPct val="110000"/>
              </a:lnSpc>
            </a:pPr>
            <a:endParaRPr lang="en-US" sz="1400" dirty="0" smtClean="0">
              <a:latin typeface="Proxima Nova" panose="020B060402020202020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smtClean="0">
                <a:latin typeface="Proxima Nova" panose="020B0604020202020204" charset="0"/>
              </a:rPr>
              <a:t>of Vermont’s general youth population identifying as LGBQ</a:t>
            </a:r>
            <a:br>
              <a:rPr lang="en-US" sz="1400" dirty="0" smtClean="0">
                <a:latin typeface="Proxima Nova" panose="020B0604020202020204" charset="0"/>
              </a:rPr>
            </a:br>
            <a:endParaRPr lang="en-US" sz="1400" dirty="0">
              <a:latin typeface="Proxima Nova" panose="020B060402020202020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9895" y="4862105"/>
            <a:ext cx="2821577" cy="2149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9895" y="4862105"/>
            <a:ext cx="379876" cy="214932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9771" y="4831071"/>
            <a:ext cx="781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Proxima Nova" panose="020B0604020202020204" charset="0"/>
              </a:rPr>
              <a:t>12%</a:t>
            </a:r>
            <a:endParaRPr lang="en-US" sz="1200" b="1" dirty="0">
              <a:latin typeface="Proxima Nova" panose="020B0604020202020204" charset="0"/>
            </a:endParaRP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295832537"/>
              </p:ext>
            </p:extLst>
          </p:nvPr>
        </p:nvGraphicFramePr>
        <p:xfrm>
          <a:off x="3468728" y="3310776"/>
          <a:ext cx="2806596" cy="290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946" y="615200"/>
            <a:ext cx="1045214" cy="10452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72" y="941273"/>
            <a:ext cx="685800" cy="68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60127" y="1509431"/>
            <a:ext cx="194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Proxima Nova" panose="020B0604020202020204"/>
              </a:rPr>
              <a:t>26% were </a:t>
            </a:r>
          </a:p>
          <a:p>
            <a:r>
              <a:rPr lang="en-US" sz="1200" b="1" dirty="0" smtClean="0">
                <a:latin typeface="Proxima Nova" panose="020B0604020202020204"/>
              </a:rPr>
              <a:t>parenting</a:t>
            </a:r>
            <a:endParaRPr lang="en-US" sz="1200" b="1" dirty="0">
              <a:latin typeface="Proxima Nova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0751" y="1513974"/>
            <a:ext cx="194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Proxima Nova" panose="020B0604020202020204"/>
              </a:rPr>
              <a:t>74% of young people were </a:t>
            </a:r>
            <a:r>
              <a:rPr lang="en-US" sz="1200" b="1" dirty="0" smtClean="0">
                <a:latin typeface="Proxima Nova" panose="020B0604020202020204"/>
              </a:rPr>
              <a:t>non-parenting</a:t>
            </a:r>
            <a:endParaRPr lang="en-US" sz="1200" b="1" dirty="0">
              <a:latin typeface="Proxima Nova" panose="020B0604020202020204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28" y="624044"/>
            <a:ext cx="1045214" cy="10452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9000" y="2529797"/>
            <a:ext cx="3429000" cy="8135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300" dirty="0" smtClean="0">
                <a:latin typeface="Proxima Nova" panose="020B0604020202020204" charset="0"/>
              </a:rPr>
              <a:t>141 </a:t>
            </a:r>
            <a:r>
              <a:rPr lang="en-US" sz="1300" dirty="0">
                <a:latin typeface="Proxima Nova" panose="020B0604020202020204" charset="0"/>
              </a:rPr>
              <a:t>Y</a:t>
            </a:r>
            <a:r>
              <a:rPr lang="en-US" sz="1300" dirty="0" smtClean="0">
                <a:latin typeface="Proxima Nova" panose="020B0604020202020204" charset="0"/>
              </a:rPr>
              <a:t>oung Adults stayed in </a:t>
            </a:r>
            <a:r>
              <a:rPr lang="en-US" sz="1300" b="1" dirty="0" smtClean="0">
                <a:latin typeface="Proxima Nova" panose="020B0604020202020204" charset="0"/>
              </a:rPr>
              <a:t>domestic violence shelters</a:t>
            </a:r>
          </a:p>
          <a:p>
            <a:pPr>
              <a:lnSpc>
                <a:spcPct val="110000"/>
              </a:lnSpc>
            </a:pPr>
            <a:endParaRPr lang="en-US" dirty="0">
              <a:latin typeface="Proxima Nova" panose="020B060402020202020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14" y="7251628"/>
            <a:ext cx="576371" cy="57637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0" y="7269890"/>
            <a:ext cx="527808" cy="5278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95" y="7273636"/>
            <a:ext cx="527808" cy="527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5" y="7271763"/>
            <a:ext cx="527808" cy="5278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42" y="7266727"/>
            <a:ext cx="527808" cy="5278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21" y="7273636"/>
            <a:ext cx="527808" cy="5278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141" y="7273636"/>
            <a:ext cx="527808" cy="5278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448" y="7269890"/>
            <a:ext cx="527808" cy="52780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076" y="7273636"/>
            <a:ext cx="527808" cy="5278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031" y="7271763"/>
            <a:ext cx="527808" cy="5278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493" y="7272232"/>
            <a:ext cx="527808" cy="527808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57747" y="6103400"/>
            <a:ext cx="2963820" cy="281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300" dirty="0" smtClean="0">
                <a:latin typeface="Proxima Nova" panose="020B0604020202020204" charset="0"/>
              </a:rPr>
              <a:t>Nearly 1 in 10 (9%) young people were in a system of care the night before they entered Emergency Shelter or Transitional Housing for homeless persons. </a:t>
            </a:r>
          </a:p>
          <a:p>
            <a:pPr>
              <a:lnSpc>
                <a:spcPct val="110000"/>
              </a:lnSpc>
            </a:pPr>
            <a:endParaRPr lang="en-US" sz="1300" b="1" dirty="0">
              <a:latin typeface="Proxima Nova" panose="020B0604020202020204" charset="0"/>
            </a:endParaRPr>
          </a:p>
          <a:p>
            <a:pPr>
              <a:lnSpc>
                <a:spcPct val="110000"/>
              </a:lnSpc>
            </a:pPr>
            <a:endParaRPr lang="en-US" sz="1300" b="1" dirty="0" smtClean="0">
              <a:latin typeface="Proxima Nova" panose="020B0604020202020204" charset="0"/>
            </a:endParaRPr>
          </a:p>
          <a:p>
            <a:pPr>
              <a:lnSpc>
                <a:spcPct val="110000"/>
              </a:lnSpc>
            </a:pPr>
            <a:endParaRPr lang="en-US" sz="1300" b="1" dirty="0">
              <a:latin typeface="Proxima Nova" panose="020B0604020202020204" charset="0"/>
            </a:endParaRPr>
          </a:p>
          <a:p>
            <a:pPr>
              <a:lnSpc>
                <a:spcPct val="110000"/>
              </a:lnSpc>
            </a:pPr>
            <a:r>
              <a:rPr lang="en-US" sz="1300" b="1" dirty="0" smtClean="0">
                <a:latin typeface="Proxima Nova" panose="020B0604020202020204" charset="0"/>
              </a:rPr>
              <a:t>Systems of Care: </a:t>
            </a:r>
            <a:r>
              <a:rPr lang="en-US" sz="1300" dirty="0" smtClean="0">
                <a:latin typeface="Proxima Nova" panose="020B0604020202020204" charset="0"/>
              </a:rPr>
              <a:t>Psychiatric Facility, Foster Care, Jail or Prison, or Substance Abuse Treatment Facility</a:t>
            </a:r>
            <a:endParaRPr lang="en-US" sz="1300" b="1" dirty="0" smtClean="0">
              <a:latin typeface="Proxima Nova" panose="020B0604020202020204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Proxima Nova" panose="020B0604020202020204" charset="0"/>
            </a:endParaRPr>
          </a:p>
        </p:txBody>
      </p:sp>
      <p:sp>
        <p:nvSpPr>
          <p:cNvPr id="12" name="AutoShape 2" descr="Image result for calendar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2686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733" y="7639184"/>
            <a:ext cx="706293" cy="72866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7627104"/>
            <a:ext cx="718002" cy="74074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233534" y="8690785"/>
            <a:ext cx="5114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Proxima Nova" panose="020B0604020202020204" charset="0"/>
              </a:rPr>
              <a:t>Created January 2018: Preliminary Data based on State Fiscal Year 2017</a:t>
            </a:r>
            <a:endParaRPr lang="en-US" sz="1000" dirty="0">
              <a:latin typeface="Proxima Nov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9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145</Words>
  <Application>Microsoft Macintosh PowerPoint</Application>
  <PresentationFormat>Letter Paper (8.5x11 in)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 Chen</dc:creator>
  <cp:lastModifiedBy>Laurel Chen</cp:lastModifiedBy>
  <cp:revision>18</cp:revision>
  <dcterms:created xsi:type="dcterms:W3CDTF">2018-01-10T18:22:48Z</dcterms:created>
  <dcterms:modified xsi:type="dcterms:W3CDTF">2018-01-16T00:10:44Z</dcterms:modified>
</cp:coreProperties>
</file>