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69" r:id="rId6"/>
    <p:sldId id="259" r:id="rId7"/>
    <p:sldId id="260" r:id="rId8"/>
    <p:sldId id="273" r:id="rId9"/>
    <p:sldId id="276" r:id="rId10"/>
    <p:sldId id="261" r:id="rId11"/>
    <p:sldId id="280" r:id="rId12"/>
    <p:sldId id="281" r:id="rId13"/>
    <p:sldId id="287" r:id="rId14"/>
    <p:sldId id="288" r:id="rId15"/>
    <p:sldId id="290" r:id="rId16"/>
    <p:sldId id="282" r:id="rId17"/>
    <p:sldId id="291" r:id="rId18"/>
    <p:sldId id="292" r:id="rId19"/>
    <p:sldId id="283" r:id="rId20"/>
    <p:sldId id="293" r:id="rId21"/>
    <p:sldId id="294" r:id="rId22"/>
    <p:sldId id="284" r:id="rId23"/>
    <p:sldId id="295" r:id="rId24"/>
    <p:sldId id="296" r:id="rId25"/>
    <p:sldId id="285" r:id="rId26"/>
    <p:sldId id="297" r:id="rId27"/>
    <p:sldId id="298" r:id="rId28"/>
    <p:sldId id="286" r:id="rId29"/>
    <p:sldId id="299" r:id="rId30"/>
    <p:sldId id="300" r:id="rId31"/>
    <p:sldId id="301" r:id="rId32"/>
    <p:sldId id="289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844E0B-3671-4127-9608-9D452DA30D83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4451075-F321-437A-808B-995560FEE5C6}">
      <dgm:prSet custT="1"/>
      <dgm:spPr/>
      <dgm:t>
        <a:bodyPr/>
        <a:lstStyle/>
        <a:p>
          <a:r>
            <a:rPr lang="en-US" sz="2000"/>
            <a:t>Permanent Housing</a:t>
          </a:r>
        </a:p>
      </dgm:t>
    </dgm:pt>
    <dgm:pt modelId="{E1DC80EE-EBA1-44B4-8E70-D4ADC312C432}" type="parTrans" cxnId="{73F17282-3FAE-4DA6-A5CD-84B1916B1A0D}">
      <dgm:prSet/>
      <dgm:spPr/>
      <dgm:t>
        <a:bodyPr/>
        <a:lstStyle/>
        <a:p>
          <a:endParaRPr lang="en-US"/>
        </a:p>
      </dgm:t>
    </dgm:pt>
    <dgm:pt modelId="{512BB65C-A71B-46F0-A036-2DC4B49DA4F8}" type="sibTrans" cxnId="{73F17282-3FAE-4DA6-A5CD-84B1916B1A0D}">
      <dgm:prSet/>
      <dgm:spPr/>
      <dgm:t>
        <a:bodyPr/>
        <a:lstStyle/>
        <a:p>
          <a:endParaRPr lang="en-US"/>
        </a:p>
      </dgm:t>
    </dgm:pt>
    <dgm:pt modelId="{BA3837E4-B3A7-4B34-9BD4-D1B908562530}">
      <dgm:prSet custT="1"/>
      <dgm:spPr/>
      <dgm:t>
        <a:bodyPr/>
        <a:lstStyle/>
        <a:p>
          <a:r>
            <a:rPr lang="en-US" sz="2000"/>
            <a:t>Permanent Supportive Housing (PSH)</a:t>
          </a:r>
        </a:p>
      </dgm:t>
    </dgm:pt>
    <dgm:pt modelId="{2A14F4E9-616D-4356-A508-8F653C4BA45D}" type="parTrans" cxnId="{7FA1B8D0-C334-4B1F-9C17-563C29AE8607}">
      <dgm:prSet/>
      <dgm:spPr/>
      <dgm:t>
        <a:bodyPr/>
        <a:lstStyle/>
        <a:p>
          <a:endParaRPr lang="en-US"/>
        </a:p>
      </dgm:t>
    </dgm:pt>
    <dgm:pt modelId="{4A70A660-4C1C-4EA3-AB48-2B1B894A3782}" type="sibTrans" cxnId="{7FA1B8D0-C334-4B1F-9C17-563C29AE8607}">
      <dgm:prSet/>
      <dgm:spPr/>
      <dgm:t>
        <a:bodyPr/>
        <a:lstStyle/>
        <a:p>
          <a:endParaRPr lang="en-US"/>
        </a:p>
      </dgm:t>
    </dgm:pt>
    <dgm:pt modelId="{413947A3-D9F1-4DB6-BD1A-CEF6C4F25F29}">
      <dgm:prSet custT="1"/>
      <dgm:spPr/>
      <dgm:t>
        <a:bodyPr/>
        <a:lstStyle/>
        <a:p>
          <a:r>
            <a:rPr lang="en-US" sz="2000"/>
            <a:t>Rapid Re-housing (RRH)</a:t>
          </a:r>
        </a:p>
      </dgm:t>
    </dgm:pt>
    <dgm:pt modelId="{B2B076FA-CFD2-4C76-8BC8-314ED4BE4D9C}" type="parTrans" cxnId="{E3281E6B-DCC5-4B13-86BD-B5FCC7BDAD7B}">
      <dgm:prSet/>
      <dgm:spPr/>
      <dgm:t>
        <a:bodyPr/>
        <a:lstStyle/>
        <a:p>
          <a:endParaRPr lang="en-US"/>
        </a:p>
      </dgm:t>
    </dgm:pt>
    <dgm:pt modelId="{5E06E2FD-9619-4E21-8217-AB08AD847D9E}" type="sibTrans" cxnId="{E3281E6B-DCC5-4B13-86BD-B5FCC7BDAD7B}">
      <dgm:prSet/>
      <dgm:spPr/>
      <dgm:t>
        <a:bodyPr/>
        <a:lstStyle/>
        <a:p>
          <a:endParaRPr lang="en-US"/>
        </a:p>
      </dgm:t>
    </dgm:pt>
    <dgm:pt modelId="{97DFBC0A-0AC5-4FAB-8F80-82B7C04562C9}">
      <dgm:prSet custT="1"/>
      <dgm:spPr/>
      <dgm:t>
        <a:bodyPr/>
        <a:lstStyle/>
        <a:p>
          <a:r>
            <a:rPr lang="en-US" sz="2000"/>
            <a:t>Joint Transitional Housing and Rapid Re-housing (TH-RRH)</a:t>
          </a:r>
        </a:p>
      </dgm:t>
    </dgm:pt>
    <dgm:pt modelId="{34A76F9F-90B1-4EFA-B6F5-DA726B037972}" type="parTrans" cxnId="{7A087BDD-E581-410B-B7F1-7D6F53B2D928}">
      <dgm:prSet/>
      <dgm:spPr/>
      <dgm:t>
        <a:bodyPr/>
        <a:lstStyle/>
        <a:p>
          <a:endParaRPr lang="en-US"/>
        </a:p>
      </dgm:t>
    </dgm:pt>
    <dgm:pt modelId="{F00B433D-9030-4B38-AEC5-87FB2EB164A7}" type="sibTrans" cxnId="{7A087BDD-E581-410B-B7F1-7D6F53B2D928}">
      <dgm:prSet/>
      <dgm:spPr/>
      <dgm:t>
        <a:bodyPr/>
        <a:lstStyle/>
        <a:p>
          <a:endParaRPr lang="en-US"/>
        </a:p>
      </dgm:t>
    </dgm:pt>
    <dgm:pt modelId="{57C3428C-D115-4C14-8711-B5E17E9FE78D}">
      <dgm:prSet custT="1"/>
      <dgm:spPr/>
      <dgm:t>
        <a:bodyPr/>
        <a:lstStyle/>
        <a:p>
          <a:r>
            <a:rPr lang="en-US" sz="2000"/>
            <a:t>Supportive Services Only (SSO)</a:t>
          </a:r>
        </a:p>
      </dgm:t>
    </dgm:pt>
    <dgm:pt modelId="{B0C3874A-DB64-4F11-8F2B-42CC961644B7}" type="parTrans" cxnId="{643115B1-D71D-4B78-BF52-5D8F241EC5A2}">
      <dgm:prSet/>
      <dgm:spPr/>
      <dgm:t>
        <a:bodyPr/>
        <a:lstStyle/>
        <a:p>
          <a:endParaRPr lang="en-US"/>
        </a:p>
      </dgm:t>
    </dgm:pt>
    <dgm:pt modelId="{C9971FFD-5CC3-4DF8-884E-AD7DF76C342D}" type="sibTrans" cxnId="{643115B1-D71D-4B78-BF52-5D8F241EC5A2}">
      <dgm:prSet/>
      <dgm:spPr/>
      <dgm:t>
        <a:bodyPr/>
        <a:lstStyle/>
        <a:p>
          <a:endParaRPr lang="en-US"/>
        </a:p>
      </dgm:t>
    </dgm:pt>
    <dgm:pt modelId="{7911B405-E198-4776-BBFF-738FBD4191BA}">
      <dgm:prSet custT="1"/>
      <dgm:spPr/>
      <dgm:t>
        <a:bodyPr/>
        <a:lstStyle/>
        <a:p>
          <a:r>
            <a:rPr lang="en-US" sz="2000"/>
            <a:t>Coordinated Entry (SSO-CE)</a:t>
          </a:r>
        </a:p>
      </dgm:t>
    </dgm:pt>
    <dgm:pt modelId="{11E77F7C-3C8D-4FCA-ACDF-E1C713E14FAB}" type="parTrans" cxnId="{2029E0A2-81CD-4958-ADA1-F08897D3D3ED}">
      <dgm:prSet/>
      <dgm:spPr/>
      <dgm:t>
        <a:bodyPr/>
        <a:lstStyle/>
        <a:p>
          <a:endParaRPr lang="en-US"/>
        </a:p>
      </dgm:t>
    </dgm:pt>
    <dgm:pt modelId="{33F83E24-6752-4473-90A3-F63B867F590B}" type="sibTrans" cxnId="{2029E0A2-81CD-4958-ADA1-F08897D3D3ED}">
      <dgm:prSet/>
      <dgm:spPr/>
      <dgm:t>
        <a:bodyPr/>
        <a:lstStyle/>
        <a:p>
          <a:endParaRPr lang="en-US"/>
        </a:p>
      </dgm:t>
    </dgm:pt>
    <dgm:pt modelId="{D20C7C36-500F-4641-A094-2ABE211A363B}">
      <dgm:prSet custT="1"/>
      <dgm:spPr/>
      <dgm:t>
        <a:bodyPr/>
        <a:lstStyle/>
        <a:p>
          <a:r>
            <a:rPr lang="en-US" sz="2000"/>
            <a:t>Street Outreach (SSO-SO)</a:t>
          </a:r>
        </a:p>
      </dgm:t>
    </dgm:pt>
    <dgm:pt modelId="{1A287381-40C2-4A86-AA27-9DE7F3D26256}" type="parTrans" cxnId="{68DD0CDE-341E-4CD0-824B-B7E8A0DFD353}">
      <dgm:prSet/>
      <dgm:spPr/>
      <dgm:t>
        <a:bodyPr/>
        <a:lstStyle/>
        <a:p>
          <a:endParaRPr lang="en-US"/>
        </a:p>
      </dgm:t>
    </dgm:pt>
    <dgm:pt modelId="{D7DDCBC4-AE2C-4A0A-9EC1-F7F679F21B01}" type="sibTrans" cxnId="{68DD0CDE-341E-4CD0-824B-B7E8A0DFD353}">
      <dgm:prSet/>
      <dgm:spPr/>
      <dgm:t>
        <a:bodyPr/>
        <a:lstStyle/>
        <a:p>
          <a:endParaRPr lang="en-US"/>
        </a:p>
      </dgm:t>
    </dgm:pt>
    <dgm:pt modelId="{CE74F7D3-5359-423A-9251-D5EB136AF738}">
      <dgm:prSet custT="1"/>
      <dgm:spPr/>
      <dgm:t>
        <a:bodyPr/>
        <a:lstStyle/>
        <a:p>
          <a:r>
            <a:rPr lang="en-US" sz="2000"/>
            <a:t>Standalone Services</a:t>
          </a:r>
        </a:p>
      </dgm:t>
    </dgm:pt>
    <dgm:pt modelId="{595E85C9-4749-4F29-98B6-773DF20DD949}" type="parTrans" cxnId="{36E4E851-DF34-467E-813E-C814A4F6C756}">
      <dgm:prSet/>
      <dgm:spPr/>
      <dgm:t>
        <a:bodyPr/>
        <a:lstStyle/>
        <a:p>
          <a:endParaRPr lang="en-US"/>
        </a:p>
      </dgm:t>
    </dgm:pt>
    <dgm:pt modelId="{4F9675E6-00BD-4CE4-A64E-20C913F0DD21}" type="sibTrans" cxnId="{36E4E851-DF34-467E-813E-C814A4F6C756}">
      <dgm:prSet/>
      <dgm:spPr/>
      <dgm:t>
        <a:bodyPr/>
        <a:lstStyle/>
        <a:p>
          <a:endParaRPr lang="en-US"/>
        </a:p>
      </dgm:t>
    </dgm:pt>
    <dgm:pt modelId="{CE27A4D3-6BDC-437B-B2FD-CF930DBDA82A}">
      <dgm:prSet custT="1"/>
      <dgm:spPr/>
      <dgm:t>
        <a:bodyPr/>
        <a:lstStyle/>
        <a:p>
          <a:r>
            <a:rPr lang="en-US" sz="2000"/>
            <a:t>HMIS</a:t>
          </a:r>
        </a:p>
      </dgm:t>
    </dgm:pt>
    <dgm:pt modelId="{F6F17C77-EE35-4CCE-9F27-8A7E6130847F}" type="parTrans" cxnId="{E1BB7C3E-76BE-4B11-AE36-5BB1BA397A8D}">
      <dgm:prSet/>
      <dgm:spPr/>
      <dgm:t>
        <a:bodyPr/>
        <a:lstStyle/>
        <a:p>
          <a:endParaRPr lang="en-US"/>
        </a:p>
      </dgm:t>
    </dgm:pt>
    <dgm:pt modelId="{7CE7A623-CFCD-4A44-95C5-CDC832FC9BBC}" type="sibTrans" cxnId="{E1BB7C3E-76BE-4B11-AE36-5BB1BA397A8D}">
      <dgm:prSet/>
      <dgm:spPr/>
      <dgm:t>
        <a:bodyPr/>
        <a:lstStyle/>
        <a:p>
          <a:endParaRPr lang="en-US"/>
        </a:p>
      </dgm:t>
    </dgm:pt>
    <dgm:pt modelId="{99369025-E081-415D-96A3-9ECBD1AECDC1}" type="pres">
      <dgm:prSet presAssocID="{62844E0B-3671-4127-9608-9D452DA30D83}" presName="linear" presStyleCnt="0">
        <dgm:presLayoutVars>
          <dgm:dir/>
          <dgm:animLvl val="lvl"/>
          <dgm:resizeHandles val="exact"/>
        </dgm:presLayoutVars>
      </dgm:prSet>
      <dgm:spPr/>
    </dgm:pt>
    <dgm:pt modelId="{681F7DCC-1033-4410-B8E0-47A4885DE5F7}" type="pres">
      <dgm:prSet presAssocID="{94451075-F321-437A-808B-995560FEE5C6}" presName="parentLin" presStyleCnt="0"/>
      <dgm:spPr/>
    </dgm:pt>
    <dgm:pt modelId="{72B47F9B-11B1-49D2-B319-83AE5FA6F7B5}" type="pres">
      <dgm:prSet presAssocID="{94451075-F321-437A-808B-995560FEE5C6}" presName="parentLeftMargin" presStyleLbl="node1" presStyleIdx="0" presStyleCnt="4"/>
      <dgm:spPr/>
    </dgm:pt>
    <dgm:pt modelId="{42EF587E-B28B-444A-862C-AF73AD876D93}" type="pres">
      <dgm:prSet presAssocID="{94451075-F321-437A-808B-995560FEE5C6}" presName="parentText" presStyleLbl="node1" presStyleIdx="0" presStyleCnt="4" custScaleX="122449">
        <dgm:presLayoutVars>
          <dgm:chMax val="0"/>
          <dgm:bulletEnabled val="1"/>
        </dgm:presLayoutVars>
      </dgm:prSet>
      <dgm:spPr/>
    </dgm:pt>
    <dgm:pt modelId="{9ECF242E-9346-41A4-9BE8-CA4BC9FA0E3B}" type="pres">
      <dgm:prSet presAssocID="{94451075-F321-437A-808B-995560FEE5C6}" presName="negativeSpace" presStyleCnt="0"/>
      <dgm:spPr/>
    </dgm:pt>
    <dgm:pt modelId="{D7B1B7F1-D452-4559-A319-EDF6F55FE55F}" type="pres">
      <dgm:prSet presAssocID="{94451075-F321-437A-808B-995560FEE5C6}" presName="childText" presStyleLbl="conFgAcc1" presStyleIdx="0" presStyleCnt="4">
        <dgm:presLayoutVars>
          <dgm:bulletEnabled val="1"/>
        </dgm:presLayoutVars>
      </dgm:prSet>
      <dgm:spPr/>
    </dgm:pt>
    <dgm:pt modelId="{E816A917-2EA2-4640-A93C-84BA3A8448C2}" type="pres">
      <dgm:prSet presAssocID="{512BB65C-A71B-46F0-A036-2DC4B49DA4F8}" presName="spaceBetweenRectangles" presStyleCnt="0"/>
      <dgm:spPr/>
    </dgm:pt>
    <dgm:pt modelId="{56B4E4FC-1D31-46C1-9110-64BBF6801CCC}" type="pres">
      <dgm:prSet presAssocID="{97DFBC0A-0AC5-4FAB-8F80-82B7C04562C9}" presName="parentLin" presStyleCnt="0"/>
      <dgm:spPr/>
    </dgm:pt>
    <dgm:pt modelId="{66775BAD-6E98-4283-9ABB-0C4B7173348F}" type="pres">
      <dgm:prSet presAssocID="{97DFBC0A-0AC5-4FAB-8F80-82B7C04562C9}" presName="parentLeftMargin" presStyleLbl="node1" presStyleIdx="0" presStyleCnt="4"/>
      <dgm:spPr/>
    </dgm:pt>
    <dgm:pt modelId="{98109B6D-5C76-4E14-A07E-C7EFE9C37A5D}" type="pres">
      <dgm:prSet presAssocID="{97DFBC0A-0AC5-4FAB-8F80-82B7C04562C9}" presName="parentText" presStyleLbl="node1" presStyleIdx="1" presStyleCnt="4" custScaleX="122449">
        <dgm:presLayoutVars>
          <dgm:chMax val="0"/>
          <dgm:bulletEnabled val="1"/>
        </dgm:presLayoutVars>
      </dgm:prSet>
      <dgm:spPr/>
    </dgm:pt>
    <dgm:pt modelId="{09A286F2-11DC-4D4C-A0AC-7B5F4E755968}" type="pres">
      <dgm:prSet presAssocID="{97DFBC0A-0AC5-4FAB-8F80-82B7C04562C9}" presName="negativeSpace" presStyleCnt="0"/>
      <dgm:spPr/>
    </dgm:pt>
    <dgm:pt modelId="{5E039309-C4B2-4A1C-BF1C-41A9ABF400FA}" type="pres">
      <dgm:prSet presAssocID="{97DFBC0A-0AC5-4FAB-8F80-82B7C04562C9}" presName="childText" presStyleLbl="conFgAcc1" presStyleIdx="1" presStyleCnt="4">
        <dgm:presLayoutVars>
          <dgm:bulletEnabled val="1"/>
        </dgm:presLayoutVars>
      </dgm:prSet>
      <dgm:spPr/>
    </dgm:pt>
    <dgm:pt modelId="{CB2ACDC5-FD75-4660-856F-2C6D952A2BA9}" type="pres">
      <dgm:prSet presAssocID="{F00B433D-9030-4B38-AEC5-87FB2EB164A7}" presName="spaceBetweenRectangles" presStyleCnt="0"/>
      <dgm:spPr/>
    </dgm:pt>
    <dgm:pt modelId="{025BEDE6-B810-4024-9CE8-D38D7C01C577}" type="pres">
      <dgm:prSet presAssocID="{57C3428C-D115-4C14-8711-B5E17E9FE78D}" presName="parentLin" presStyleCnt="0"/>
      <dgm:spPr/>
    </dgm:pt>
    <dgm:pt modelId="{E1A321AB-2098-42E4-AB75-25F01BA2A061}" type="pres">
      <dgm:prSet presAssocID="{57C3428C-D115-4C14-8711-B5E17E9FE78D}" presName="parentLeftMargin" presStyleLbl="node1" presStyleIdx="1" presStyleCnt="4"/>
      <dgm:spPr/>
    </dgm:pt>
    <dgm:pt modelId="{5416CB2F-F049-4607-BFCE-EFB5A6D6B880}" type="pres">
      <dgm:prSet presAssocID="{57C3428C-D115-4C14-8711-B5E17E9FE78D}" presName="parentText" presStyleLbl="node1" presStyleIdx="2" presStyleCnt="4" custScaleX="122449">
        <dgm:presLayoutVars>
          <dgm:chMax val="0"/>
          <dgm:bulletEnabled val="1"/>
        </dgm:presLayoutVars>
      </dgm:prSet>
      <dgm:spPr/>
    </dgm:pt>
    <dgm:pt modelId="{0DEF4287-ED3D-44D6-94F8-29BC522EEF2A}" type="pres">
      <dgm:prSet presAssocID="{57C3428C-D115-4C14-8711-B5E17E9FE78D}" presName="negativeSpace" presStyleCnt="0"/>
      <dgm:spPr/>
    </dgm:pt>
    <dgm:pt modelId="{DA4499FF-0EC7-4F27-BA06-66C487A2605F}" type="pres">
      <dgm:prSet presAssocID="{57C3428C-D115-4C14-8711-B5E17E9FE78D}" presName="childText" presStyleLbl="conFgAcc1" presStyleIdx="2" presStyleCnt="4">
        <dgm:presLayoutVars>
          <dgm:bulletEnabled val="1"/>
        </dgm:presLayoutVars>
      </dgm:prSet>
      <dgm:spPr/>
    </dgm:pt>
    <dgm:pt modelId="{B0C7FEAB-12E8-496F-A86D-EC925910644B}" type="pres">
      <dgm:prSet presAssocID="{C9971FFD-5CC3-4DF8-884E-AD7DF76C342D}" presName="spaceBetweenRectangles" presStyleCnt="0"/>
      <dgm:spPr/>
    </dgm:pt>
    <dgm:pt modelId="{71827475-1CA2-4DFB-8C90-0A234B9C6E12}" type="pres">
      <dgm:prSet presAssocID="{CE27A4D3-6BDC-437B-B2FD-CF930DBDA82A}" presName="parentLin" presStyleCnt="0"/>
      <dgm:spPr/>
    </dgm:pt>
    <dgm:pt modelId="{98210363-7561-4BD8-8A09-679CE4D04EE8}" type="pres">
      <dgm:prSet presAssocID="{CE27A4D3-6BDC-437B-B2FD-CF930DBDA82A}" presName="parentLeftMargin" presStyleLbl="node1" presStyleIdx="2" presStyleCnt="4"/>
      <dgm:spPr/>
    </dgm:pt>
    <dgm:pt modelId="{4F6D395B-5838-445E-8A36-105785687471}" type="pres">
      <dgm:prSet presAssocID="{CE27A4D3-6BDC-437B-B2FD-CF930DBDA82A}" presName="parentText" presStyleLbl="node1" presStyleIdx="3" presStyleCnt="4" custScaleX="122449">
        <dgm:presLayoutVars>
          <dgm:chMax val="0"/>
          <dgm:bulletEnabled val="1"/>
        </dgm:presLayoutVars>
      </dgm:prSet>
      <dgm:spPr/>
    </dgm:pt>
    <dgm:pt modelId="{1E43408B-F86C-4B78-AC77-BAA826B66B7C}" type="pres">
      <dgm:prSet presAssocID="{CE27A4D3-6BDC-437B-B2FD-CF930DBDA82A}" presName="negativeSpace" presStyleCnt="0"/>
      <dgm:spPr/>
    </dgm:pt>
    <dgm:pt modelId="{C9DA1FEA-9DD8-4AB3-B9DD-ED96D94B03DC}" type="pres">
      <dgm:prSet presAssocID="{CE27A4D3-6BDC-437B-B2FD-CF930DBDA82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AA7D428-9320-4188-8019-C907744BA1DE}" type="presOf" srcId="{97DFBC0A-0AC5-4FAB-8F80-82B7C04562C9}" destId="{98109B6D-5C76-4E14-A07E-C7EFE9C37A5D}" srcOrd="1" destOrd="0" presId="urn:microsoft.com/office/officeart/2005/8/layout/list1"/>
    <dgm:cxn modelId="{59D2342D-062D-49E4-A87F-4E3D0A672F02}" type="presOf" srcId="{D20C7C36-500F-4641-A094-2ABE211A363B}" destId="{DA4499FF-0EC7-4F27-BA06-66C487A2605F}" srcOrd="0" destOrd="1" presId="urn:microsoft.com/office/officeart/2005/8/layout/list1"/>
    <dgm:cxn modelId="{E1BB7C3E-76BE-4B11-AE36-5BB1BA397A8D}" srcId="{62844E0B-3671-4127-9608-9D452DA30D83}" destId="{CE27A4D3-6BDC-437B-B2FD-CF930DBDA82A}" srcOrd="3" destOrd="0" parTransId="{F6F17C77-EE35-4CCE-9F27-8A7E6130847F}" sibTransId="{7CE7A623-CFCD-4A44-95C5-CDC832FC9BBC}"/>
    <dgm:cxn modelId="{41881A67-A20E-43BA-9678-7E4AB6081AE3}" type="presOf" srcId="{94451075-F321-437A-808B-995560FEE5C6}" destId="{72B47F9B-11B1-49D2-B319-83AE5FA6F7B5}" srcOrd="0" destOrd="0" presId="urn:microsoft.com/office/officeart/2005/8/layout/list1"/>
    <dgm:cxn modelId="{9AA87F4A-9A1C-4B63-AB03-1C640B13CE76}" type="presOf" srcId="{BA3837E4-B3A7-4B34-9BD4-D1B908562530}" destId="{D7B1B7F1-D452-4559-A319-EDF6F55FE55F}" srcOrd="0" destOrd="0" presId="urn:microsoft.com/office/officeart/2005/8/layout/list1"/>
    <dgm:cxn modelId="{E3281E6B-DCC5-4B13-86BD-B5FCC7BDAD7B}" srcId="{94451075-F321-437A-808B-995560FEE5C6}" destId="{413947A3-D9F1-4DB6-BD1A-CEF6C4F25F29}" srcOrd="1" destOrd="0" parTransId="{B2B076FA-CFD2-4C76-8BC8-314ED4BE4D9C}" sibTransId="{5E06E2FD-9619-4E21-8217-AB08AD847D9E}"/>
    <dgm:cxn modelId="{36E4E851-DF34-467E-813E-C814A4F6C756}" srcId="{57C3428C-D115-4C14-8711-B5E17E9FE78D}" destId="{CE74F7D3-5359-423A-9251-D5EB136AF738}" srcOrd="2" destOrd="0" parTransId="{595E85C9-4749-4F29-98B6-773DF20DD949}" sibTransId="{4F9675E6-00BD-4CE4-A64E-20C913F0DD21}"/>
    <dgm:cxn modelId="{88A8A47B-9FDC-45EE-97A9-8AA6DA37B469}" type="presOf" srcId="{7911B405-E198-4776-BBFF-738FBD4191BA}" destId="{DA4499FF-0EC7-4F27-BA06-66C487A2605F}" srcOrd="0" destOrd="0" presId="urn:microsoft.com/office/officeart/2005/8/layout/list1"/>
    <dgm:cxn modelId="{73F17282-3FAE-4DA6-A5CD-84B1916B1A0D}" srcId="{62844E0B-3671-4127-9608-9D452DA30D83}" destId="{94451075-F321-437A-808B-995560FEE5C6}" srcOrd="0" destOrd="0" parTransId="{E1DC80EE-EBA1-44B4-8E70-D4ADC312C432}" sibTransId="{512BB65C-A71B-46F0-A036-2DC4B49DA4F8}"/>
    <dgm:cxn modelId="{43891A8B-B7C2-4D42-BDD2-D8CB62896455}" type="presOf" srcId="{94451075-F321-437A-808B-995560FEE5C6}" destId="{42EF587E-B28B-444A-862C-AF73AD876D93}" srcOrd="1" destOrd="0" presId="urn:microsoft.com/office/officeart/2005/8/layout/list1"/>
    <dgm:cxn modelId="{8A63B7A2-F1B0-4184-BA3F-EF82C65ADAE6}" type="presOf" srcId="{413947A3-D9F1-4DB6-BD1A-CEF6C4F25F29}" destId="{D7B1B7F1-D452-4559-A319-EDF6F55FE55F}" srcOrd="0" destOrd="1" presId="urn:microsoft.com/office/officeart/2005/8/layout/list1"/>
    <dgm:cxn modelId="{6273CAA2-8E77-4A35-A589-19CD923AFCEB}" type="presOf" srcId="{62844E0B-3671-4127-9608-9D452DA30D83}" destId="{99369025-E081-415D-96A3-9ECBD1AECDC1}" srcOrd="0" destOrd="0" presId="urn:microsoft.com/office/officeart/2005/8/layout/list1"/>
    <dgm:cxn modelId="{2029E0A2-81CD-4958-ADA1-F08897D3D3ED}" srcId="{57C3428C-D115-4C14-8711-B5E17E9FE78D}" destId="{7911B405-E198-4776-BBFF-738FBD4191BA}" srcOrd="0" destOrd="0" parTransId="{11E77F7C-3C8D-4FCA-ACDF-E1C713E14FAB}" sibTransId="{33F83E24-6752-4473-90A3-F63B867F590B}"/>
    <dgm:cxn modelId="{643115B1-D71D-4B78-BF52-5D8F241EC5A2}" srcId="{62844E0B-3671-4127-9608-9D452DA30D83}" destId="{57C3428C-D115-4C14-8711-B5E17E9FE78D}" srcOrd="2" destOrd="0" parTransId="{B0C3874A-DB64-4F11-8F2B-42CC961644B7}" sibTransId="{C9971FFD-5CC3-4DF8-884E-AD7DF76C342D}"/>
    <dgm:cxn modelId="{7FA1B8D0-C334-4B1F-9C17-563C29AE8607}" srcId="{94451075-F321-437A-808B-995560FEE5C6}" destId="{BA3837E4-B3A7-4B34-9BD4-D1B908562530}" srcOrd="0" destOrd="0" parTransId="{2A14F4E9-616D-4356-A508-8F653C4BA45D}" sibTransId="{4A70A660-4C1C-4EA3-AB48-2B1B894A3782}"/>
    <dgm:cxn modelId="{7A087BDD-E581-410B-B7F1-7D6F53B2D928}" srcId="{62844E0B-3671-4127-9608-9D452DA30D83}" destId="{97DFBC0A-0AC5-4FAB-8F80-82B7C04562C9}" srcOrd="1" destOrd="0" parTransId="{34A76F9F-90B1-4EFA-B6F5-DA726B037972}" sibTransId="{F00B433D-9030-4B38-AEC5-87FB2EB164A7}"/>
    <dgm:cxn modelId="{68DD0CDE-341E-4CD0-824B-B7E8A0DFD353}" srcId="{57C3428C-D115-4C14-8711-B5E17E9FE78D}" destId="{D20C7C36-500F-4641-A094-2ABE211A363B}" srcOrd="1" destOrd="0" parTransId="{1A287381-40C2-4A86-AA27-9DE7F3D26256}" sibTransId="{D7DDCBC4-AE2C-4A0A-9EC1-F7F679F21B01}"/>
    <dgm:cxn modelId="{35A1A3DF-D424-42A7-A388-BC80CF835501}" type="presOf" srcId="{97DFBC0A-0AC5-4FAB-8F80-82B7C04562C9}" destId="{66775BAD-6E98-4283-9ABB-0C4B7173348F}" srcOrd="0" destOrd="0" presId="urn:microsoft.com/office/officeart/2005/8/layout/list1"/>
    <dgm:cxn modelId="{E0B922E7-7D82-4CD2-B009-962A5F162377}" type="presOf" srcId="{57C3428C-D115-4C14-8711-B5E17E9FE78D}" destId="{5416CB2F-F049-4607-BFCE-EFB5A6D6B880}" srcOrd="1" destOrd="0" presId="urn:microsoft.com/office/officeart/2005/8/layout/list1"/>
    <dgm:cxn modelId="{7A8AA3E8-3CD6-410B-A461-FCF7D7AEE8CA}" type="presOf" srcId="{CE27A4D3-6BDC-437B-B2FD-CF930DBDA82A}" destId="{98210363-7561-4BD8-8A09-679CE4D04EE8}" srcOrd="0" destOrd="0" presId="urn:microsoft.com/office/officeart/2005/8/layout/list1"/>
    <dgm:cxn modelId="{ABDF9BEF-9F2E-4804-B931-84F946EE9E68}" type="presOf" srcId="{CE27A4D3-6BDC-437B-B2FD-CF930DBDA82A}" destId="{4F6D395B-5838-445E-8A36-105785687471}" srcOrd="1" destOrd="0" presId="urn:microsoft.com/office/officeart/2005/8/layout/list1"/>
    <dgm:cxn modelId="{B685AFF3-71AF-40D9-82CE-EA775E5CC143}" type="presOf" srcId="{CE74F7D3-5359-423A-9251-D5EB136AF738}" destId="{DA4499FF-0EC7-4F27-BA06-66C487A2605F}" srcOrd="0" destOrd="2" presId="urn:microsoft.com/office/officeart/2005/8/layout/list1"/>
    <dgm:cxn modelId="{2D33FAFC-5373-4C9E-89E6-F6130BE9D9AF}" type="presOf" srcId="{57C3428C-D115-4C14-8711-B5E17E9FE78D}" destId="{E1A321AB-2098-42E4-AB75-25F01BA2A061}" srcOrd="0" destOrd="0" presId="urn:microsoft.com/office/officeart/2005/8/layout/list1"/>
    <dgm:cxn modelId="{EFB66202-FAF2-47DF-A79C-BACC13571233}" type="presParOf" srcId="{99369025-E081-415D-96A3-9ECBD1AECDC1}" destId="{681F7DCC-1033-4410-B8E0-47A4885DE5F7}" srcOrd="0" destOrd="0" presId="urn:microsoft.com/office/officeart/2005/8/layout/list1"/>
    <dgm:cxn modelId="{CA4DDAC5-3DD6-4EB9-A70F-4A39E26CEAA7}" type="presParOf" srcId="{681F7DCC-1033-4410-B8E0-47A4885DE5F7}" destId="{72B47F9B-11B1-49D2-B319-83AE5FA6F7B5}" srcOrd="0" destOrd="0" presId="urn:microsoft.com/office/officeart/2005/8/layout/list1"/>
    <dgm:cxn modelId="{47E94055-C286-43C0-8846-7906FE2F923D}" type="presParOf" srcId="{681F7DCC-1033-4410-B8E0-47A4885DE5F7}" destId="{42EF587E-B28B-444A-862C-AF73AD876D93}" srcOrd="1" destOrd="0" presId="urn:microsoft.com/office/officeart/2005/8/layout/list1"/>
    <dgm:cxn modelId="{4259A580-037F-466E-B2AB-39B446C3FC86}" type="presParOf" srcId="{99369025-E081-415D-96A3-9ECBD1AECDC1}" destId="{9ECF242E-9346-41A4-9BE8-CA4BC9FA0E3B}" srcOrd="1" destOrd="0" presId="urn:microsoft.com/office/officeart/2005/8/layout/list1"/>
    <dgm:cxn modelId="{AC019C72-3E1F-4233-BCB5-0E17069AC9A1}" type="presParOf" srcId="{99369025-E081-415D-96A3-9ECBD1AECDC1}" destId="{D7B1B7F1-D452-4559-A319-EDF6F55FE55F}" srcOrd="2" destOrd="0" presId="urn:microsoft.com/office/officeart/2005/8/layout/list1"/>
    <dgm:cxn modelId="{57CA79C7-7071-4BA6-87B7-DD7A99F92DEB}" type="presParOf" srcId="{99369025-E081-415D-96A3-9ECBD1AECDC1}" destId="{E816A917-2EA2-4640-A93C-84BA3A8448C2}" srcOrd="3" destOrd="0" presId="urn:microsoft.com/office/officeart/2005/8/layout/list1"/>
    <dgm:cxn modelId="{B933A979-3B27-4DB9-9F27-2EC88E2D2F73}" type="presParOf" srcId="{99369025-E081-415D-96A3-9ECBD1AECDC1}" destId="{56B4E4FC-1D31-46C1-9110-64BBF6801CCC}" srcOrd="4" destOrd="0" presId="urn:microsoft.com/office/officeart/2005/8/layout/list1"/>
    <dgm:cxn modelId="{17E28B1D-7B20-4FE1-8E02-D42D72BB16C1}" type="presParOf" srcId="{56B4E4FC-1D31-46C1-9110-64BBF6801CCC}" destId="{66775BAD-6E98-4283-9ABB-0C4B7173348F}" srcOrd="0" destOrd="0" presId="urn:microsoft.com/office/officeart/2005/8/layout/list1"/>
    <dgm:cxn modelId="{C3DA8761-0BE3-4EAB-8C7C-EA13750F4B23}" type="presParOf" srcId="{56B4E4FC-1D31-46C1-9110-64BBF6801CCC}" destId="{98109B6D-5C76-4E14-A07E-C7EFE9C37A5D}" srcOrd="1" destOrd="0" presId="urn:microsoft.com/office/officeart/2005/8/layout/list1"/>
    <dgm:cxn modelId="{54A4475B-421A-408B-AEC7-E71C34001E44}" type="presParOf" srcId="{99369025-E081-415D-96A3-9ECBD1AECDC1}" destId="{09A286F2-11DC-4D4C-A0AC-7B5F4E755968}" srcOrd="5" destOrd="0" presId="urn:microsoft.com/office/officeart/2005/8/layout/list1"/>
    <dgm:cxn modelId="{FD43D867-7F9E-4C3A-B84A-AB83B5351926}" type="presParOf" srcId="{99369025-E081-415D-96A3-9ECBD1AECDC1}" destId="{5E039309-C4B2-4A1C-BF1C-41A9ABF400FA}" srcOrd="6" destOrd="0" presId="urn:microsoft.com/office/officeart/2005/8/layout/list1"/>
    <dgm:cxn modelId="{14D3CDD9-B407-4EB4-8FE9-FF0F7336ADEA}" type="presParOf" srcId="{99369025-E081-415D-96A3-9ECBD1AECDC1}" destId="{CB2ACDC5-FD75-4660-856F-2C6D952A2BA9}" srcOrd="7" destOrd="0" presId="urn:microsoft.com/office/officeart/2005/8/layout/list1"/>
    <dgm:cxn modelId="{709A3360-2411-48DA-8DE8-0925CB791176}" type="presParOf" srcId="{99369025-E081-415D-96A3-9ECBD1AECDC1}" destId="{025BEDE6-B810-4024-9CE8-D38D7C01C577}" srcOrd="8" destOrd="0" presId="urn:microsoft.com/office/officeart/2005/8/layout/list1"/>
    <dgm:cxn modelId="{0C7D8525-AB4F-46EC-979C-4FAEB6CB9469}" type="presParOf" srcId="{025BEDE6-B810-4024-9CE8-D38D7C01C577}" destId="{E1A321AB-2098-42E4-AB75-25F01BA2A061}" srcOrd="0" destOrd="0" presId="urn:microsoft.com/office/officeart/2005/8/layout/list1"/>
    <dgm:cxn modelId="{83D21A33-7CDA-4EB3-86F1-FABC973621BD}" type="presParOf" srcId="{025BEDE6-B810-4024-9CE8-D38D7C01C577}" destId="{5416CB2F-F049-4607-BFCE-EFB5A6D6B880}" srcOrd="1" destOrd="0" presId="urn:microsoft.com/office/officeart/2005/8/layout/list1"/>
    <dgm:cxn modelId="{05C74FF6-C3D4-457E-AABC-AA0AA43D4CAA}" type="presParOf" srcId="{99369025-E081-415D-96A3-9ECBD1AECDC1}" destId="{0DEF4287-ED3D-44D6-94F8-29BC522EEF2A}" srcOrd="9" destOrd="0" presId="urn:microsoft.com/office/officeart/2005/8/layout/list1"/>
    <dgm:cxn modelId="{2F29B55F-294B-4A80-9542-ABDB1C482E82}" type="presParOf" srcId="{99369025-E081-415D-96A3-9ECBD1AECDC1}" destId="{DA4499FF-0EC7-4F27-BA06-66C487A2605F}" srcOrd="10" destOrd="0" presId="urn:microsoft.com/office/officeart/2005/8/layout/list1"/>
    <dgm:cxn modelId="{F92E169F-1240-41A4-8DF8-1EDA25F9AE60}" type="presParOf" srcId="{99369025-E081-415D-96A3-9ECBD1AECDC1}" destId="{B0C7FEAB-12E8-496F-A86D-EC925910644B}" srcOrd="11" destOrd="0" presId="urn:microsoft.com/office/officeart/2005/8/layout/list1"/>
    <dgm:cxn modelId="{A588150B-2BB8-49EB-BA5D-3A2DF105680F}" type="presParOf" srcId="{99369025-E081-415D-96A3-9ECBD1AECDC1}" destId="{71827475-1CA2-4DFB-8C90-0A234B9C6E12}" srcOrd="12" destOrd="0" presId="urn:microsoft.com/office/officeart/2005/8/layout/list1"/>
    <dgm:cxn modelId="{B46FB14B-55BD-45F6-8D9F-594B800A7F5E}" type="presParOf" srcId="{71827475-1CA2-4DFB-8C90-0A234B9C6E12}" destId="{98210363-7561-4BD8-8A09-679CE4D04EE8}" srcOrd="0" destOrd="0" presId="urn:microsoft.com/office/officeart/2005/8/layout/list1"/>
    <dgm:cxn modelId="{2F77A239-FB61-4A8B-96D5-BF35EE74F211}" type="presParOf" srcId="{71827475-1CA2-4DFB-8C90-0A234B9C6E12}" destId="{4F6D395B-5838-445E-8A36-105785687471}" srcOrd="1" destOrd="0" presId="urn:microsoft.com/office/officeart/2005/8/layout/list1"/>
    <dgm:cxn modelId="{66DADB48-C031-48D9-A36B-6920A720589A}" type="presParOf" srcId="{99369025-E081-415D-96A3-9ECBD1AECDC1}" destId="{1E43408B-F86C-4B78-AC77-BAA826B66B7C}" srcOrd="13" destOrd="0" presId="urn:microsoft.com/office/officeart/2005/8/layout/list1"/>
    <dgm:cxn modelId="{6504D640-3B2B-464E-BFA8-A21694E71FEE}" type="presParOf" srcId="{99369025-E081-415D-96A3-9ECBD1AECDC1}" destId="{C9DA1FEA-9DD8-4AB3-B9DD-ED96D94B03D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6A91FA-0E78-496F-9F33-2E29D0DCB41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75C7874-9C1A-4C8F-A27F-F0BEB2790E7B}">
      <dgm:prSet/>
      <dgm:spPr/>
      <dgm:t>
        <a:bodyPr/>
        <a:lstStyle/>
        <a:p>
          <a:r>
            <a:rPr lang="en-US"/>
            <a:t>Letters of Interest (not required): Friday, August 19</a:t>
          </a:r>
          <a:r>
            <a:rPr lang="en-US" baseline="30000"/>
            <a:t>th</a:t>
          </a:r>
          <a:endParaRPr lang="en-US"/>
        </a:p>
      </dgm:t>
    </dgm:pt>
    <dgm:pt modelId="{5E217572-951E-4425-A1DD-F345AAED4FB5}" type="parTrans" cxnId="{959742ED-4C73-45A6-A882-7BB0BDB0B8FD}">
      <dgm:prSet/>
      <dgm:spPr/>
      <dgm:t>
        <a:bodyPr/>
        <a:lstStyle/>
        <a:p>
          <a:endParaRPr lang="en-US"/>
        </a:p>
      </dgm:t>
    </dgm:pt>
    <dgm:pt modelId="{8BE1C8C0-89F8-4CD0-9A1A-01FD60FC64CF}" type="sibTrans" cxnId="{959742ED-4C73-45A6-A882-7BB0BDB0B8FD}">
      <dgm:prSet/>
      <dgm:spPr/>
      <dgm:t>
        <a:bodyPr/>
        <a:lstStyle/>
        <a:p>
          <a:endParaRPr lang="en-US"/>
        </a:p>
      </dgm:t>
    </dgm:pt>
    <dgm:pt modelId="{B5E69582-1F47-4C8E-A9FF-CFA6FA5225FB}">
      <dgm:prSet/>
      <dgm:spPr/>
      <dgm:t>
        <a:bodyPr/>
        <a:lstStyle/>
        <a:p>
          <a:r>
            <a:rPr lang="en-US"/>
            <a:t>Special Meeting for potential project applicants (not required): Monday, August 22</a:t>
          </a:r>
          <a:r>
            <a:rPr lang="en-US" baseline="30000"/>
            <a:t>nd</a:t>
          </a:r>
          <a:endParaRPr lang="en-US"/>
        </a:p>
      </dgm:t>
    </dgm:pt>
    <dgm:pt modelId="{1C60A693-C3FF-4F84-A885-2388B7B4BCCE}" type="parTrans" cxnId="{469B0381-7074-4EF0-93FC-896D614D1883}">
      <dgm:prSet/>
      <dgm:spPr/>
      <dgm:t>
        <a:bodyPr/>
        <a:lstStyle/>
        <a:p>
          <a:endParaRPr lang="en-US"/>
        </a:p>
      </dgm:t>
    </dgm:pt>
    <dgm:pt modelId="{D7CCAEBF-6084-417F-BD13-0050A474BFF5}" type="sibTrans" cxnId="{469B0381-7074-4EF0-93FC-896D614D1883}">
      <dgm:prSet/>
      <dgm:spPr/>
      <dgm:t>
        <a:bodyPr/>
        <a:lstStyle/>
        <a:p>
          <a:endParaRPr lang="en-US"/>
        </a:p>
      </dgm:t>
    </dgm:pt>
    <dgm:pt modelId="{7690081A-45F3-4F0F-87CC-85A6EE35B409}">
      <dgm:prSet/>
      <dgm:spPr/>
      <dgm:t>
        <a:bodyPr/>
        <a:lstStyle/>
        <a:p>
          <a:r>
            <a:rPr lang="en-US"/>
            <a:t>Special NOFO Public Meeting: Monday, August 29</a:t>
          </a:r>
          <a:r>
            <a:rPr lang="en-US" baseline="30000"/>
            <a:t>th</a:t>
          </a:r>
          <a:endParaRPr lang="en-US"/>
        </a:p>
      </dgm:t>
    </dgm:pt>
    <dgm:pt modelId="{B02EC8E2-8CB9-4C9E-AFD1-8BD7BB7BA746}" type="parTrans" cxnId="{7B98AE0F-872F-419F-9CEF-2C361DBE2236}">
      <dgm:prSet/>
      <dgm:spPr/>
      <dgm:t>
        <a:bodyPr/>
        <a:lstStyle/>
        <a:p>
          <a:endParaRPr lang="en-US"/>
        </a:p>
      </dgm:t>
    </dgm:pt>
    <dgm:pt modelId="{08B46400-4627-4030-88B6-8A98A25D8947}" type="sibTrans" cxnId="{7B98AE0F-872F-419F-9CEF-2C361DBE2236}">
      <dgm:prSet/>
      <dgm:spPr/>
      <dgm:t>
        <a:bodyPr/>
        <a:lstStyle/>
        <a:p>
          <a:endParaRPr lang="en-US"/>
        </a:p>
      </dgm:t>
    </dgm:pt>
    <dgm:pt modelId="{EBAAEA13-A2E7-4F9C-8515-4CD95D5B633B}">
      <dgm:prSet/>
      <dgm:spPr/>
      <dgm:t>
        <a:bodyPr/>
        <a:lstStyle/>
        <a:p>
          <a:r>
            <a:rPr lang="en-US"/>
            <a:t>Draft Plan to Serve Individuals and Families with Severe Service Needs: Friday, September 9</a:t>
          </a:r>
          <a:r>
            <a:rPr lang="en-US" baseline="30000"/>
            <a:t>th</a:t>
          </a:r>
          <a:endParaRPr lang="en-US"/>
        </a:p>
      </dgm:t>
    </dgm:pt>
    <dgm:pt modelId="{25842453-EC7B-4E77-8E5D-0F000E0F68B4}" type="parTrans" cxnId="{E46EBE50-B7A2-42BF-8094-E3A0066084A2}">
      <dgm:prSet/>
      <dgm:spPr/>
      <dgm:t>
        <a:bodyPr/>
        <a:lstStyle/>
        <a:p>
          <a:endParaRPr lang="en-US"/>
        </a:p>
      </dgm:t>
    </dgm:pt>
    <dgm:pt modelId="{82419E6A-DB45-493A-B696-28E43B235C59}" type="sibTrans" cxnId="{E46EBE50-B7A2-42BF-8094-E3A0066084A2}">
      <dgm:prSet/>
      <dgm:spPr/>
      <dgm:t>
        <a:bodyPr/>
        <a:lstStyle/>
        <a:p>
          <a:endParaRPr lang="en-US"/>
        </a:p>
      </dgm:t>
    </dgm:pt>
    <dgm:pt modelId="{C5B8B29D-C13A-4419-B588-FF7943D5F14D}">
      <dgm:prSet/>
      <dgm:spPr/>
      <dgm:t>
        <a:bodyPr/>
        <a:lstStyle/>
        <a:p>
          <a:r>
            <a:rPr lang="en-US"/>
            <a:t>Request for Proposals &amp; Project Application Form: Friday, September 9</a:t>
          </a:r>
          <a:r>
            <a:rPr lang="en-US" baseline="30000"/>
            <a:t>th</a:t>
          </a:r>
          <a:endParaRPr lang="en-US"/>
        </a:p>
      </dgm:t>
    </dgm:pt>
    <dgm:pt modelId="{01A4A2C2-28D3-46D7-9598-22066F97B4BA}" type="parTrans" cxnId="{7419A5F4-9158-441B-979B-F2439DAE4200}">
      <dgm:prSet/>
      <dgm:spPr/>
      <dgm:t>
        <a:bodyPr/>
        <a:lstStyle/>
        <a:p>
          <a:endParaRPr lang="en-US"/>
        </a:p>
      </dgm:t>
    </dgm:pt>
    <dgm:pt modelId="{353431C1-F1FF-4519-8F90-02CD297111D3}" type="sibTrans" cxnId="{7419A5F4-9158-441B-979B-F2439DAE4200}">
      <dgm:prSet/>
      <dgm:spPr/>
      <dgm:t>
        <a:bodyPr/>
        <a:lstStyle/>
        <a:p>
          <a:endParaRPr lang="en-US"/>
        </a:p>
      </dgm:t>
    </dgm:pt>
    <dgm:pt modelId="{8C8A27BC-1BA9-448E-B2C9-2A90D5F1FA12}">
      <dgm:prSet/>
      <dgm:spPr/>
      <dgm:t>
        <a:bodyPr/>
        <a:lstStyle/>
        <a:p>
          <a:r>
            <a:rPr lang="en-US"/>
            <a:t>Project Applications due to VCEH: September 20, 2022</a:t>
          </a:r>
        </a:p>
      </dgm:t>
    </dgm:pt>
    <dgm:pt modelId="{CD0A8886-500C-46EB-9DB6-D1DE2F752F9E}" type="parTrans" cxnId="{D48BC205-F12E-4122-8060-E266DD07185A}">
      <dgm:prSet/>
      <dgm:spPr/>
      <dgm:t>
        <a:bodyPr/>
        <a:lstStyle/>
        <a:p>
          <a:endParaRPr lang="en-US"/>
        </a:p>
      </dgm:t>
    </dgm:pt>
    <dgm:pt modelId="{2C28D1B1-B366-462D-B4BD-02AB1B378DE2}" type="sibTrans" cxnId="{D48BC205-F12E-4122-8060-E266DD07185A}">
      <dgm:prSet/>
      <dgm:spPr/>
      <dgm:t>
        <a:bodyPr/>
        <a:lstStyle/>
        <a:p>
          <a:endParaRPr lang="en-US"/>
        </a:p>
      </dgm:t>
    </dgm:pt>
    <dgm:pt modelId="{E3C79EE7-E2B4-40AC-8814-E5D3974AC803}" type="pres">
      <dgm:prSet presAssocID="{FA6A91FA-0E78-496F-9F33-2E29D0DCB41D}" presName="root" presStyleCnt="0">
        <dgm:presLayoutVars>
          <dgm:dir/>
          <dgm:resizeHandles val="exact"/>
        </dgm:presLayoutVars>
      </dgm:prSet>
      <dgm:spPr/>
    </dgm:pt>
    <dgm:pt modelId="{4285A0E8-B08E-4162-B15D-F9C1BFE51147}" type="pres">
      <dgm:prSet presAssocID="{B75C7874-9C1A-4C8F-A27F-F0BEB2790E7B}" presName="compNode" presStyleCnt="0"/>
      <dgm:spPr/>
    </dgm:pt>
    <dgm:pt modelId="{983E348B-9E1C-40A4-9826-1686AD151217}" type="pres">
      <dgm:prSet presAssocID="{B75C7874-9C1A-4C8F-A27F-F0BEB2790E7B}" presName="bgRect" presStyleLbl="bgShp" presStyleIdx="0" presStyleCnt="6"/>
      <dgm:spPr/>
    </dgm:pt>
    <dgm:pt modelId="{F9F1B2DE-E974-455F-8941-00F5E18F8236}" type="pres">
      <dgm:prSet presAssocID="{B75C7874-9C1A-4C8F-A27F-F0BEB2790E7B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CCFBA648-9AA0-4288-AD18-4C539D4F9A09}" type="pres">
      <dgm:prSet presAssocID="{B75C7874-9C1A-4C8F-A27F-F0BEB2790E7B}" presName="spaceRect" presStyleCnt="0"/>
      <dgm:spPr/>
    </dgm:pt>
    <dgm:pt modelId="{46471DAE-9420-4C5B-9870-CFEBA4C78467}" type="pres">
      <dgm:prSet presAssocID="{B75C7874-9C1A-4C8F-A27F-F0BEB2790E7B}" presName="parTx" presStyleLbl="revTx" presStyleIdx="0" presStyleCnt="6">
        <dgm:presLayoutVars>
          <dgm:chMax val="0"/>
          <dgm:chPref val="0"/>
        </dgm:presLayoutVars>
      </dgm:prSet>
      <dgm:spPr/>
    </dgm:pt>
    <dgm:pt modelId="{1762BF89-88F2-486B-A3C2-8D04B2681405}" type="pres">
      <dgm:prSet presAssocID="{8BE1C8C0-89F8-4CD0-9A1A-01FD60FC64CF}" presName="sibTrans" presStyleCnt="0"/>
      <dgm:spPr/>
    </dgm:pt>
    <dgm:pt modelId="{36452D1E-DE71-4C1A-8374-9BB5D6B162C0}" type="pres">
      <dgm:prSet presAssocID="{B5E69582-1F47-4C8E-A9FF-CFA6FA5225FB}" presName="compNode" presStyleCnt="0"/>
      <dgm:spPr/>
    </dgm:pt>
    <dgm:pt modelId="{C9177263-491A-4FFC-A706-471F2DC4470F}" type="pres">
      <dgm:prSet presAssocID="{B5E69582-1F47-4C8E-A9FF-CFA6FA5225FB}" presName="bgRect" presStyleLbl="bgShp" presStyleIdx="1" presStyleCnt="6"/>
      <dgm:spPr/>
    </dgm:pt>
    <dgm:pt modelId="{CBC00908-AF9F-433D-B587-5D690A49E82F}" type="pres">
      <dgm:prSet presAssocID="{B5E69582-1F47-4C8E-A9FF-CFA6FA5225FB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5E780ADD-4EA9-42F9-8943-75A50C8787F0}" type="pres">
      <dgm:prSet presAssocID="{B5E69582-1F47-4C8E-A9FF-CFA6FA5225FB}" presName="spaceRect" presStyleCnt="0"/>
      <dgm:spPr/>
    </dgm:pt>
    <dgm:pt modelId="{1CE483E4-0521-47BF-A458-7D82193A36DB}" type="pres">
      <dgm:prSet presAssocID="{B5E69582-1F47-4C8E-A9FF-CFA6FA5225FB}" presName="parTx" presStyleLbl="revTx" presStyleIdx="1" presStyleCnt="6">
        <dgm:presLayoutVars>
          <dgm:chMax val="0"/>
          <dgm:chPref val="0"/>
        </dgm:presLayoutVars>
      </dgm:prSet>
      <dgm:spPr/>
    </dgm:pt>
    <dgm:pt modelId="{B248A86C-CAB2-4A3D-9C69-8B6B4E8138AA}" type="pres">
      <dgm:prSet presAssocID="{D7CCAEBF-6084-417F-BD13-0050A474BFF5}" presName="sibTrans" presStyleCnt="0"/>
      <dgm:spPr/>
    </dgm:pt>
    <dgm:pt modelId="{7C4974B8-3FA4-4370-BD68-B87DF3CCBCF3}" type="pres">
      <dgm:prSet presAssocID="{7690081A-45F3-4F0F-87CC-85A6EE35B409}" presName="compNode" presStyleCnt="0"/>
      <dgm:spPr/>
    </dgm:pt>
    <dgm:pt modelId="{A0493232-540D-4DB5-AC38-A61E5B7ADA12}" type="pres">
      <dgm:prSet presAssocID="{7690081A-45F3-4F0F-87CC-85A6EE35B409}" presName="bgRect" presStyleLbl="bgShp" presStyleIdx="2" presStyleCnt="6"/>
      <dgm:spPr/>
    </dgm:pt>
    <dgm:pt modelId="{B52DF5CC-7A12-4FAA-A562-687C157EAD69}" type="pres">
      <dgm:prSet presAssocID="{7690081A-45F3-4F0F-87CC-85A6EE35B409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6A699592-0D49-4157-A926-29596AB63568}" type="pres">
      <dgm:prSet presAssocID="{7690081A-45F3-4F0F-87CC-85A6EE35B409}" presName="spaceRect" presStyleCnt="0"/>
      <dgm:spPr/>
    </dgm:pt>
    <dgm:pt modelId="{019018B3-12A1-4E0A-A857-E3C36EC55984}" type="pres">
      <dgm:prSet presAssocID="{7690081A-45F3-4F0F-87CC-85A6EE35B409}" presName="parTx" presStyleLbl="revTx" presStyleIdx="2" presStyleCnt="6">
        <dgm:presLayoutVars>
          <dgm:chMax val="0"/>
          <dgm:chPref val="0"/>
        </dgm:presLayoutVars>
      </dgm:prSet>
      <dgm:spPr/>
    </dgm:pt>
    <dgm:pt modelId="{59527F91-C403-4ABF-A22A-BB47B7B89761}" type="pres">
      <dgm:prSet presAssocID="{08B46400-4627-4030-88B6-8A98A25D8947}" presName="sibTrans" presStyleCnt="0"/>
      <dgm:spPr/>
    </dgm:pt>
    <dgm:pt modelId="{D9A47D02-853C-4949-B550-CBF9E4B767E0}" type="pres">
      <dgm:prSet presAssocID="{EBAAEA13-A2E7-4F9C-8515-4CD95D5B633B}" presName="compNode" presStyleCnt="0"/>
      <dgm:spPr/>
    </dgm:pt>
    <dgm:pt modelId="{A949CA98-BE9B-46BE-A2B9-1535E8D4F36E}" type="pres">
      <dgm:prSet presAssocID="{EBAAEA13-A2E7-4F9C-8515-4CD95D5B633B}" presName="bgRect" presStyleLbl="bgShp" presStyleIdx="3" presStyleCnt="6"/>
      <dgm:spPr/>
    </dgm:pt>
    <dgm:pt modelId="{48FADBFC-EA6C-46B8-A65E-3B4A2DAC007F}" type="pres">
      <dgm:prSet presAssocID="{EBAAEA13-A2E7-4F9C-8515-4CD95D5B633B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urban scene"/>
        </a:ext>
      </dgm:extLst>
    </dgm:pt>
    <dgm:pt modelId="{C3C0FED7-87D1-4C36-955D-A196C9CFA269}" type="pres">
      <dgm:prSet presAssocID="{EBAAEA13-A2E7-4F9C-8515-4CD95D5B633B}" presName="spaceRect" presStyleCnt="0"/>
      <dgm:spPr/>
    </dgm:pt>
    <dgm:pt modelId="{639BE2AA-8823-4C6F-BD1E-2A0EA36A80A8}" type="pres">
      <dgm:prSet presAssocID="{EBAAEA13-A2E7-4F9C-8515-4CD95D5B633B}" presName="parTx" presStyleLbl="revTx" presStyleIdx="3" presStyleCnt="6">
        <dgm:presLayoutVars>
          <dgm:chMax val="0"/>
          <dgm:chPref val="0"/>
        </dgm:presLayoutVars>
      </dgm:prSet>
      <dgm:spPr/>
    </dgm:pt>
    <dgm:pt modelId="{7517C200-A386-4EDE-95DD-86138698E6F1}" type="pres">
      <dgm:prSet presAssocID="{82419E6A-DB45-493A-B696-28E43B235C59}" presName="sibTrans" presStyleCnt="0"/>
      <dgm:spPr/>
    </dgm:pt>
    <dgm:pt modelId="{5A07E90F-B19B-4A16-9341-2619B1ACE914}" type="pres">
      <dgm:prSet presAssocID="{C5B8B29D-C13A-4419-B588-FF7943D5F14D}" presName="compNode" presStyleCnt="0"/>
      <dgm:spPr/>
    </dgm:pt>
    <dgm:pt modelId="{B5CD4C54-B606-4407-8552-8025ECCFF9A9}" type="pres">
      <dgm:prSet presAssocID="{C5B8B29D-C13A-4419-B588-FF7943D5F14D}" presName="bgRect" presStyleLbl="bgShp" presStyleIdx="4" presStyleCnt="6"/>
      <dgm:spPr/>
    </dgm:pt>
    <dgm:pt modelId="{2E26358F-3E79-4BF8-B295-C9B3607B10E9}" type="pres">
      <dgm:prSet presAssocID="{C5B8B29D-C13A-4419-B588-FF7943D5F14D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per"/>
        </a:ext>
      </dgm:extLst>
    </dgm:pt>
    <dgm:pt modelId="{BDB306F2-0663-4513-BB83-D2C4B662AC31}" type="pres">
      <dgm:prSet presAssocID="{C5B8B29D-C13A-4419-B588-FF7943D5F14D}" presName="spaceRect" presStyleCnt="0"/>
      <dgm:spPr/>
    </dgm:pt>
    <dgm:pt modelId="{FED92ADB-F444-477E-8485-4DF48E2B9589}" type="pres">
      <dgm:prSet presAssocID="{C5B8B29D-C13A-4419-B588-FF7943D5F14D}" presName="parTx" presStyleLbl="revTx" presStyleIdx="4" presStyleCnt="6">
        <dgm:presLayoutVars>
          <dgm:chMax val="0"/>
          <dgm:chPref val="0"/>
        </dgm:presLayoutVars>
      </dgm:prSet>
      <dgm:spPr/>
    </dgm:pt>
    <dgm:pt modelId="{1388FB4C-9783-47D8-B198-504AA37500ED}" type="pres">
      <dgm:prSet presAssocID="{353431C1-F1FF-4519-8F90-02CD297111D3}" presName="sibTrans" presStyleCnt="0"/>
      <dgm:spPr/>
    </dgm:pt>
    <dgm:pt modelId="{197EA796-BAAC-4D03-8690-43BB33228FAF}" type="pres">
      <dgm:prSet presAssocID="{8C8A27BC-1BA9-448E-B2C9-2A90D5F1FA12}" presName="compNode" presStyleCnt="0"/>
      <dgm:spPr/>
    </dgm:pt>
    <dgm:pt modelId="{11E9381D-78D7-4EF6-8085-86EB9F1A44C1}" type="pres">
      <dgm:prSet presAssocID="{8C8A27BC-1BA9-448E-B2C9-2A90D5F1FA12}" presName="bgRect" presStyleLbl="bgShp" presStyleIdx="5" presStyleCnt="6"/>
      <dgm:spPr/>
    </dgm:pt>
    <dgm:pt modelId="{166D1A87-EB20-4900-9C99-AFF58419C417}" type="pres">
      <dgm:prSet presAssocID="{8C8A27BC-1BA9-448E-B2C9-2A90D5F1FA12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ud"/>
        </a:ext>
      </dgm:extLst>
    </dgm:pt>
    <dgm:pt modelId="{223DAE2E-44A7-4A68-BCD6-7643C24D80FC}" type="pres">
      <dgm:prSet presAssocID="{8C8A27BC-1BA9-448E-B2C9-2A90D5F1FA12}" presName="spaceRect" presStyleCnt="0"/>
      <dgm:spPr/>
    </dgm:pt>
    <dgm:pt modelId="{34E92946-ACDC-4B30-B62F-E8244214FD92}" type="pres">
      <dgm:prSet presAssocID="{8C8A27BC-1BA9-448E-B2C9-2A90D5F1FA12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D48BC205-F12E-4122-8060-E266DD07185A}" srcId="{FA6A91FA-0E78-496F-9F33-2E29D0DCB41D}" destId="{8C8A27BC-1BA9-448E-B2C9-2A90D5F1FA12}" srcOrd="5" destOrd="0" parTransId="{CD0A8886-500C-46EB-9DB6-D1DE2F752F9E}" sibTransId="{2C28D1B1-B366-462D-B4BD-02AB1B378DE2}"/>
    <dgm:cxn modelId="{7B98AE0F-872F-419F-9CEF-2C361DBE2236}" srcId="{FA6A91FA-0E78-496F-9F33-2E29D0DCB41D}" destId="{7690081A-45F3-4F0F-87CC-85A6EE35B409}" srcOrd="2" destOrd="0" parTransId="{B02EC8E2-8CB9-4C9E-AFD1-8BD7BB7BA746}" sibTransId="{08B46400-4627-4030-88B6-8A98A25D8947}"/>
    <dgm:cxn modelId="{79C7B625-85F3-40F7-831A-9D724309B922}" type="presOf" srcId="{7690081A-45F3-4F0F-87CC-85A6EE35B409}" destId="{019018B3-12A1-4E0A-A857-E3C36EC55984}" srcOrd="0" destOrd="0" presId="urn:microsoft.com/office/officeart/2018/2/layout/IconVerticalSolidList"/>
    <dgm:cxn modelId="{F1531D35-6C74-4737-883E-E11C5D8B2E06}" type="presOf" srcId="{FA6A91FA-0E78-496F-9F33-2E29D0DCB41D}" destId="{E3C79EE7-E2B4-40AC-8814-E5D3974AC803}" srcOrd="0" destOrd="0" presId="urn:microsoft.com/office/officeart/2018/2/layout/IconVerticalSolidList"/>
    <dgm:cxn modelId="{3A6F6F62-4CB3-4F80-83E1-70D89711833E}" type="presOf" srcId="{C5B8B29D-C13A-4419-B588-FF7943D5F14D}" destId="{FED92ADB-F444-477E-8485-4DF48E2B9589}" srcOrd="0" destOrd="0" presId="urn:microsoft.com/office/officeart/2018/2/layout/IconVerticalSolidList"/>
    <dgm:cxn modelId="{C59EF04D-D831-44B1-9B44-72812F6F5A7A}" type="presOf" srcId="{EBAAEA13-A2E7-4F9C-8515-4CD95D5B633B}" destId="{639BE2AA-8823-4C6F-BD1E-2A0EA36A80A8}" srcOrd="0" destOrd="0" presId="urn:microsoft.com/office/officeart/2018/2/layout/IconVerticalSolidList"/>
    <dgm:cxn modelId="{E46EBE50-B7A2-42BF-8094-E3A0066084A2}" srcId="{FA6A91FA-0E78-496F-9F33-2E29D0DCB41D}" destId="{EBAAEA13-A2E7-4F9C-8515-4CD95D5B633B}" srcOrd="3" destOrd="0" parTransId="{25842453-EC7B-4E77-8E5D-0F000E0F68B4}" sibTransId="{82419E6A-DB45-493A-B696-28E43B235C59}"/>
    <dgm:cxn modelId="{469B0381-7074-4EF0-93FC-896D614D1883}" srcId="{FA6A91FA-0E78-496F-9F33-2E29D0DCB41D}" destId="{B5E69582-1F47-4C8E-A9FF-CFA6FA5225FB}" srcOrd="1" destOrd="0" parTransId="{1C60A693-C3FF-4F84-A885-2388B7B4BCCE}" sibTransId="{D7CCAEBF-6084-417F-BD13-0050A474BFF5}"/>
    <dgm:cxn modelId="{7AFA5EB9-7631-4B19-B796-1FD7FA846626}" type="presOf" srcId="{8C8A27BC-1BA9-448E-B2C9-2A90D5F1FA12}" destId="{34E92946-ACDC-4B30-B62F-E8244214FD92}" srcOrd="0" destOrd="0" presId="urn:microsoft.com/office/officeart/2018/2/layout/IconVerticalSolidList"/>
    <dgm:cxn modelId="{4F0D4FCC-80B5-4B4F-8308-6BF8A6B10744}" type="presOf" srcId="{B5E69582-1F47-4C8E-A9FF-CFA6FA5225FB}" destId="{1CE483E4-0521-47BF-A458-7D82193A36DB}" srcOrd="0" destOrd="0" presId="urn:microsoft.com/office/officeart/2018/2/layout/IconVerticalSolidList"/>
    <dgm:cxn modelId="{AE5DBBE3-C31D-46C3-92E1-3997CB5A88D9}" type="presOf" srcId="{B75C7874-9C1A-4C8F-A27F-F0BEB2790E7B}" destId="{46471DAE-9420-4C5B-9870-CFEBA4C78467}" srcOrd="0" destOrd="0" presId="urn:microsoft.com/office/officeart/2018/2/layout/IconVerticalSolidList"/>
    <dgm:cxn modelId="{959742ED-4C73-45A6-A882-7BB0BDB0B8FD}" srcId="{FA6A91FA-0E78-496F-9F33-2E29D0DCB41D}" destId="{B75C7874-9C1A-4C8F-A27F-F0BEB2790E7B}" srcOrd="0" destOrd="0" parTransId="{5E217572-951E-4425-A1DD-F345AAED4FB5}" sibTransId="{8BE1C8C0-89F8-4CD0-9A1A-01FD60FC64CF}"/>
    <dgm:cxn modelId="{7419A5F4-9158-441B-979B-F2439DAE4200}" srcId="{FA6A91FA-0E78-496F-9F33-2E29D0DCB41D}" destId="{C5B8B29D-C13A-4419-B588-FF7943D5F14D}" srcOrd="4" destOrd="0" parTransId="{01A4A2C2-28D3-46D7-9598-22066F97B4BA}" sibTransId="{353431C1-F1FF-4519-8F90-02CD297111D3}"/>
    <dgm:cxn modelId="{49E2D7F4-EA1E-4703-8011-159D7EC68B6F}" type="presParOf" srcId="{E3C79EE7-E2B4-40AC-8814-E5D3974AC803}" destId="{4285A0E8-B08E-4162-B15D-F9C1BFE51147}" srcOrd="0" destOrd="0" presId="urn:microsoft.com/office/officeart/2018/2/layout/IconVerticalSolidList"/>
    <dgm:cxn modelId="{D4B1D477-ACA9-4776-82A2-71E78BF4DBB9}" type="presParOf" srcId="{4285A0E8-B08E-4162-B15D-F9C1BFE51147}" destId="{983E348B-9E1C-40A4-9826-1686AD151217}" srcOrd="0" destOrd="0" presId="urn:microsoft.com/office/officeart/2018/2/layout/IconVerticalSolidList"/>
    <dgm:cxn modelId="{6F7F28ED-8B26-4C44-95C4-E2288605D694}" type="presParOf" srcId="{4285A0E8-B08E-4162-B15D-F9C1BFE51147}" destId="{F9F1B2DE-E974-455F-8941-00F5E18F8236}" srcOrd="1" destOrd="0" presId="urn:microsoft.com/office/officeart/2018/2/layout/IconVerticalSolidList"/>
    <dgm:cxn modelId="{DE2714E4-CB74-4CD1-A3EB-00FD9E11785B}" type="presParOf" srcId="{4285A0E8-B08E-4162-B15D-F9C1BFE51147}" destId="{CCFBA648-9AA0-4288-AD18-4C539D4F9A09}" srcOrd="2" destOrd="0" presId="urn:microsoft.com/office/officeart/2018/2/layout/IconVerticalSolidList"/>
    <dgm:cxn modelId="{C7EB8876-B2F4-47C1-81E7-9E5DE09AB9FB}" type="presParOf" srcId="{4285A0E8-B08E-4162-B15D-F9C1BFE51147}" destId="{46471DAE-9420-4C5B-9870-CFEBA4C78467}" srcOrd="3" destOrd="0" presId="urn:microsoft.com/office/officeart/2018/2/layout/IconVerticalSolidList"/>
    <dgm:cxn modelId="{66EB9BDB-C10B-4793-8737-8A0B8C055EAE}" type="presParOf" srcId="{E3C79EE7-E2B4-40AC-8814-E5D3974AC803}" destId="{1762BF89-88F2-486B-A3C2-8D04B2681405}" srcOrd="1" destOrd="0" presId="urn:microsoft.com/office/officeart/2018/2/layout/IconVerticalSolidList"/>
    <dgm:cxn modelId="{E9882FDB-5A87-4D74-A308-EB4BCA5B492D}" type="presParOf" srcId="{E3C79EE7-E2B4-40AC-8814-E5D3974AC803}" destId="{36452D1E-DE71-4C1A-8374-9BB5D6B162C0}" srcOrd="2" destOrd="0" presId="urn:microsoft.com/office/officeart/2018/2/layout/IconVerticalSolidList"/>
    <dgm:cxn modelId="{AC49E2CF-71E4-4D92-A590-B0DB820FF681}" type="presParOf" srcId="{36452D1E-DE71-4C1A-8374-9BB5D6B162C0}" destId="{C9177263-491A-4FFC-A706-471F2DC4470F}" srcOrd="0" destOrd="0" presId="urn:microsoft.com/office/officeart/2018/2/layout/IconVerticalSolidList"/>
    <dgm:cxn modelId="{8C681505-F491-4F2D-A2FF-02368366C121}" type="presParOf" srcId="{36452D1E-DE71-4C1A-8374-9BB5D6B162C0}" destId="{CBC00908-AF9F-433D-B587-5D690A49E82F}" srcOrd="1" destOrd="0" presId="urn:microsoft.com/office/officeart/2018/2/layout/IconVerticalSolidList"/>
    <dgm:cxn modelId="{B7D73F2F-EE6A-4E7B-961F-CD85E7F4C48E}" type="presParOf" srcId="{36452D1E-DE71-4C1A-8374-9BB5D6B162C0}" destId="{5E780ADD-4EA9-42F9-8943-75A50C8787F0}" srcOrd="2" destOrd="0" presId="urn:microsoft.com/office/officeart/2018/2/layout/IconVerticalSolidList"/>
    <dgm:cxn modelId="{04185281-8D0A-4163-8174-20C454B2587A}" type="presParOf" srcId="{36452D1E-DE71-4C1A-8374-9BB5D6B162C0}" destId="{1CE483E4-0521-47BF-A458-7D82193A36DB}" srcOrd="3" destOrd="0" presId="urn:microsoft.com/office/officeart/2018/2/layout/IconVerticalSolidList"/>
    <dgm:cxn modelId="{76EE0D3A-61FD-4EE2-BF54-88D2EB391815}" type="presParOf" srcId="{E3C79EE7-E2B4-40AC-8814-E5D3974AC803}" destId="{B248A86C-CAB2-4A3D-9C69-8B6B4E8138AA}" srcOrd="3" destOrd="0" presId="urn:microsoft.com/office/officeart/2018/2/layout/IconVerticalSolidList"/>
    <dgm:cxn modelId="{FCBF87C9-2739-4BA6-B5B8-EB1D20201F2A}" type="presParOf" srcId="{E3C79EE7-E2B4-40AC-8814-E5D3974AC803}" destId="{7C4974B8-3FA4-4370-BD68-B87DF3CCBCF3}" srcOrd="4" destOrd="0" presId="urn:microsoft.com/office/officeart/2018/2/layout/IconVerticalSolidList"/>
    <dgm:cxn modelId="{31E06415-4BD0-4B86-A487-36A5B664E0D2}" type="presParOf" srcId="{7C4974B8-3FA4-4370-BD68-B87DF3CCBCF3}" destId="{A0493232-540D-4DB5-AC38-A61E5B7ADA12}" srcOrd="0" destOrd="0" presId="urn:microsoft.com/office/officeart/2018/2/layout/IconVerticalSolidList"/>
    <dgm:cxn modelId="{EC352C91-129D-4C7B-861F-3D068919C6A6}" type="presParOf" srcId="{7C4974B8-3FA4-4370-BD68-B87DF3CCBCF3}" destId="{B52DF5CC-7A12-4FAA-A562-687C157EAD69}" srcOrd="1" destOrd="0" presId="urn:microsoft.com/office/officeart/2018/2/layout/IconVerticalSolidList"/>
    <dgm:cxn modelId="{03E17F69-F864-4177-83CB-6F6C2A50340D}" type="presParOf" srcId="{7C4974B8-3FA4-4370-BD68-B87DF3CCBCF3}" destId="{6A699592-0D49-4157-A926-29596AB63568}" srcOrd="2" destOrd="0" presId="urn:microsoft.com/office/officeart/2018/2/layout/IconVerticalSolidList"/>
    <dgm:cxn modelId="{3827DB25-9E7E-4A80-BA04-AC7129EF4510}" type="presParOf" srcId="{7C4974B8-3FA4-4370-BD68-B87DF3CCBCF3}" destId="{019018B3-12A1-4E0A-A857-E3C36EC55984}" srcOrd="3" destOrd="0" presId="urn:microsoft.com/office/officeart/2018/2/layout/IconVerticalSolidList"/>
    <dgm:cxn modelId="{065DC46B-C665-49DF-B0EC-8BAB53A5EE2E}" type="presParOf" srcId="{E3C79EE7-E2B4-40AC-8814-E5D3974AC803}" destId="{59527F91-C403-4ABF-A22A-BB47B7B89761}" srcOrd="5" destOrd="0" presId="urn:microsoft.com/office/officeart/2018/2/layout/IconVerticalSolidList"/>
    <dgm:cxn modelId="{5ACA8C0E-7576-407E-9C61-9AF2F9301F3E}" type="presParOf" srcId="{E3C79EE7-E2B4-40AC-8814-E5D3974AC803}" destId="{D9A47D02-853C-4949-B550-CBF9E4B767E0}" srcOrd="6" destOrd="0" presId="urn:microsoft.com/office/officeart/2018/2/layout/IconVerticalSolidList"/>
    <dgm:cxn modelId="{0099A4E0-394C-45B4-8C57-0D9C82AD055A}" type="presParOf" srcId="{D9A47D02-853C-4949-B550-CBF9E4B767E0}" destId="{A949CA98-BE9B-46BE-A2B9-1535E8D4F36E}" srcOrd="0" destOrd="0" presId="urn:microsoft.com/office/officeart/2018/2/layout/IconVerticalSolidList"/>
    <dgm:cxn modelId="{C72CB2B2-E06A-476F-B978-69A15D549552}" type="presParOf" srcId="{D9A47D02-853C-4949-B550-CBF9E4B767E0}" destId="{48FADBFC-EA6C-46B8-A65E-3B4A2DAC007F}" srcOrd="1" destOrd="0" presId="urn:microsoft.com/office/officeart/2018/2/layout/IconVerticalSolidList"/>
    <dgm:cxn modelId="{C9613B88-56F9-42E0-A2A7-EDDFE3719F5F}" type="presParOf" srcId="{D9A47D02-853C-4949-B550-CBF9E4B767E0}" destId="{C3C0FED7-87D1-4C36-955D-A196C9CFA269}" srcOrd="2" destOrd="0" presId="urn:microsoft.com/office/officeart/2018/2/layout/IconVerticalSolidList"/>
    <dgm:cxn modelId="{E9F672BB-63D2-4D00-8410-4F52E9D0307A}" type="presParOf" srcId="{D9A47D02-853C-4949-B550-CBF9E4B767E0}" destId="{639BE2AA-8823-4C6F-BD1E-2A0EA36A80A8}" srcOrd="3" destOrd="0" presId="urn:microsoft.com/office/officeart/2018/2/layout/IconVerticalSolidList"/>
    <dgm:cxn modelId="{883B40FC-1E68-4924-B388-2B689D95AD0B}" type="presParOf" srcId="{E3C79EE7-E2B4-40AC-8814-E5D3974AC803}" destId="{7517C200-A386-4EDE-95DD-86138698E6F1}" srcOrd="7" destOrd="0" presId="urn:microsoft.com/office/officeart/2018/2/layout/IconVerticalSolidList"/>
    <dgm:cxn modelId="{CC48C947-57CA-4059-9E6E-E48BBFE28F06}" type="presParOf" srcId="{E3C79EE7-E2B4-40AC-8814-E5D3974AC803}" destId="{5A07E90F-B19B-4A16-9341-2619B1ACE914}" srcOrd="8" destOrd="0" presId="urn:microsoft.com/office/officeart/2018/2/layout/IconVerticalSolidList"/>
    <dgm:cxn modelId="{D00A9906-BBEF-4CCE-9D0E-526C96F9D01A}" type="presParOf" srcId="{5A07E90F-B19B-4A16-9341-2619B1ACE914}" destId="{B5CD4C54-B606-4407-8552-8025ECCFF9A9}" srcOrd="0" destOrd="0" presId="urn:microsoft.com/office/officeart/2018/2/layout/IconVerticalSolidList"/>
    <dgm:cxn modelId="{33F27820-7261-42FC-8E5B-D0440757AB11}" type="presParOf" srcId="{5A07E90F-B19B-4A16-9341-2619B1ACE914}" destId="{2E26358F-3E79-4BF8-B295-C9B3607B10E9}" srcOrd="1" destOrd="0" presId="urn:microsoft.com/office/officeart/2018/2/layout/IconVerticalSolidList"/>
    <dgm:cxn modelId="{DC7F5E23-2178-4BD9-B3D9-B3B0CD25A580}" type="presParOf" srcId="{5A07E90F-B19B-4A16-9341-2619B1ACE914}" destId="{BDB306F2-0663-4513-BB83-D2C4B662AC31}" srcOrd="2" destOrd="0" presId="urn:microsoft.com/office/officeart/2018/2/layout/IconVerticalSolidList"/>
    <dgm:cxn modelId="{56BAEFA0-4030-471A-B2B3-30AC3A4F6FA3}" type="presParOf" srcId="{5A07E90F-B19B-4A16-9341-2619B1ACE914}" destId="{FED92ADB-F444-477E-8485-4DF48E2B9589}" srcOrd="3" destOrd="0" presId="urn:microsoft.com/office/officeart/2018/2/layout/IconVerticalSolidList"/>
    <dgm:cxn modelId="{D958EAD0-6661-44C9-AABC-7F02D7AD7C7A}" type="presParOf" srcId="{E3C79EE7-E2B4-40AC-8814-E5D3974AC803}" destId="{1388FB4C-9783-47D8-B198-504AA37500ED}" srcOrd="9" destOrd="0" presId="urn:microsoft.com/office/officeart/2018/2/layout/IconVerticalSolidList"/>
    <dgm:cxn modelId="{F86A58E1-9B1F-490F-BBE3-04DE4695DB97}" type="presParOf" srcId="{E3C79EE7-E2B4-40AC-8814-E5D3974AC803}" destId="{197EA796-BAAC-4D03-8690-43BB33228FAF}" srcOrd="10" destOrd="0" presId="urn:microsoft.com/office/officeart/2018/2/layout/IconVerticalSolidList"/>
    <dgm:cxn modelId="{E57A3C40-62C2-46E9-B4A9-7ED86E922B7A}" type="presParOf" srcId="{197EA796-BAAC-4D03-8690-43BB33228FAF}" destId="{11E9381D-78D7-4EF6-8085-86EB9F1A44C1}" srcOrd="0" destOrd="0" presId="urn:microsoft.com/office/officeart/2018/2/layout/IconVerticalSolidList"/>
    <dgm:cxn modelId="{843DFFCF-E7CC-4057-BB62-F00530F0F3A0}" type="presParOf" srcId="{197EA796-BAAC-4D03-8690-43BB33228FAF}" destId="{166D1A87-EB20-4900-9C99-AFF58419C417}" srcOrd="1" destOrd="0" presId="urn:microsoft.com/office/officeart/2018/2/layout/IconVerticalSolidList"/>
    <dgm:cxn modelId="{11745F57-1896-4A1F-866E-3FE8E26AF8AB}" type="presParOf" srcId="{197EA796-BAAC-4D03-8690-43BB33228FAF}" destId="{223DAE2E-44A7-4A68-BCD6-7643C24D80FC}" srcOrd="2" destOrd="0" presId="urn:microsoft.com/office/officeart/2018/2/layout/IconVerticalSolidList"/>
    <dgm:cxn modelId="{539391F0-EB2F-4BB8-9F1C-DD1BD6D81E1E}" type="presParOf" srcId="{197EA796-BAAC-4D03-8690-43BB33228FAF}" destId="{34E92946-ACDC-4B30-B62F-E8244214FD9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1B7F1-D452-4559-A319-EDF6F55FE55F}">
      <dsp:nvSpPr>
        <dsp:cNvPr id="0" name=""/>
        <dsp:cNvSpPr/>
      </dsp:nvSpPr>
      <dsp:spPr>
        <a:xfrm>
          <a:off x="0" y="454319"/>
          <a:ext cx="8636000" cy="1318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250" tIns="562356" rIns="67025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Permanent Supportive Housing (PSH)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Rapid Re-housing (RRH)</a:t>
          </a:r>
        </a:p>
      </dsp:txBody>
      <dsp:txXfrm>
        <a:off x="0" y="454319"/>
        <a:ext cx="8636000" cy="1318275"/>
      </dsp:txXfrm>
    </dsp:sp>
    <dsp:sp modelId="{42EF587E-B28B-444A-862C-AF73AD876D93}">
      <dsp:nvSpPr>
        <dsp:cNvPr id="0" name=""/>
        <dsp:cNvSpPr/>
      </dsp:nvSpPr>
      <dsp:spPr>
        <a:xfrm>
          <a:off x="431800" y="55799"/>
          <a:ext cx="7402286" cy="797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494" tIns="0" rIns="22849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Permanent Housing</a:t>
          </a:r>
        </a:p>
      </dsp:txBody>
      <dsp:txXfrm>
        <a:off x="470708" y="94707"/>
        <a:ext cx="7324470" cy="719224"/>
      </dsp:txXfrm>
    </dsp:sp>
    <dsp:sp modelId="{5E039309-C4B2-4A1C-BF1C-41A9ABF400FA}">
      <dsp:nvSpPr>
        <dsp:cNvPr id="0" name=""/>
        <dsp:cNvSpPr/>
      </dsp:nvSpPr>
      <dsp:spPr>
        <a:xfrm>
          <a:off x="0" y="2316914"/>
          <a:ext cx="8636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2122154"/>
              <a:satOff val="3600"/>
              <a:lumOff val="-1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09B6D-5C76-4E14-A07E-C7EFE9C37A5D}">
      <dsp:nvSpPr>
        <dsp:cNvPr id="0" name=""/>
        <dsp:cNvSpPr/>
      </dsp:nvSpPr>
      <dsp:spPr>
        <a:xfrm>
          <a:off x="431800" y="1918394"/>
          <a:ext cx="7402286" cy="797040"/>
        </a:xfrm>
        <a:prstGeom prst="roundRect">
          <a:avLst/>
        </a:prstGeom>
        <a:solidFill>
          <a:schemeClr val="accent2">
            <a:hueOff val="2122154"/>
            <a:satOff val="3600"/>
            <a:lumOff val="-1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494" tIns="0" rIns="22849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Joint Transitional Housing and Rapid Re-housing (TH-RRH)</a:t>
          </a:r>
        </a:p>
      </dsp:txBody>
      <dsp:txXfrm>
        <a:off x="470708" y="1957302"/>
        <a:ext cx="7324470" cy="719224"/>
      </dsp:txXfrm>
    </dsp:sp>
    <dsp:sp modelId="{DA4499FF-0EC7-4F27-BA06-66C487A2605F}">
      <dsp:nvSpPr>
        <dsp:cNvPr id="0" name=""/>
        <dsp:cNvSpPr/>
      </dsp:nvSpPr>
      <dsp:spPr>
        <a:xfrm>
          <a:off x="0" y="3541634"/>
          <a:ext cx="8636000" cy="16584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4244308"/>
              <a:satOff val="7200"/>
              <a:lumOff val="-2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250" tIns="562356" rIns="67025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Coordinated Entry (SSO-CE)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Street Outreach (SSO-SO)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Standalone Services</a:t>
          </a:r>
        </a:p>
      </dsp:txBody>
      <dsp:txXfrm>
        <a:off x="0" y="3541634"/>
        <a:ext cx="8636000" cy="1658474"/>
      </dsp:txXfrm>
    </dsp:sp>
    <dsp:sp modelId="{5416CB2F-F049-4607-BFCE-EFB5A6D6B880}">
      <dsp:nvSpPr>
        <dsp:cNvPr id="0" name=""/>
        <dsp:cNvSpPr/>
      </dsp:nvSpPr>
      <dsp:spPr>
        <a:xfrm>
          <a:off x="431800" y="3143114"/>
          <a:ext cx="7402286" cy="797040"/>
        </a:xfrm>
        <a:prstGeom prst="roundRect">
          <a:avLst/>
        </a:prstGeom>
        <a:solidFill>
          <a:schemeClr val="accent2">
            <a:hueOff val="4244308"/>
            <a:satOff val="7200"/>
            <a:lumOff val="-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494" tIns="0" rIns="22849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Supportive Services Only (SSO)</a:t>
          </a:r>
        </a:p>
      </dsp:txBody>
      <dsp:txXfrm>
        <a:off x="470708" y="3182022"/>
        <a:ext cx="7324470" cy="719224"/>
      </dsp:txXfrm>
    </dsp:sp>
    <dsp:sp modelId="{C9DA1FEA-9DD8-4AB3-B9DD-ED96D94B03DC}">
      <dsp:nvSpPr>
        <dsp:cNvPr id="0" name=""/>
        <dsp:cNvSpPr/>
      </dsp:nvSpPr>
      <dsp:spPr>
        <a:xfrm>
          <a:off x="0" y="5744429"/>
          <a:ext cx="8636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6366461"/>
              <a:satOff val="10800"/>
              <a:lumOff val="-3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6D395B-5838-445E-8A36-105785687471}">
      <dsp:nvSpPr>
        <dsp:cNvPr id="0" name=""/>
        <dsp:cNvSpPr/>
      </dsp:nvSpPr>
      <dsp:spPr>
        <a:xfrm>
          <a:off x="431800" y="5345909"/>
          <a:ext cx="7402286" cy="797040"/>
        </a:xfrm>
        <a:prstGeom prst="roundRect">
          <a:avLst/>
        </a:prstGeom>
        <a:solidFill>
          <a:schemeClr val="accent2">
            <a:hueOff val="6366461"/>
            <a:satOff val="10800"/>
            <a:lumOff val="-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494" tIns="0" rIns="22849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HMIS</a:t>
          </a:r>
        </a:p>
      </dsp:txBody>
      <dsp:txXfrm>
        <a:off x="470708" y="5384817"/>
        <a:ext cx="7324470" cy="719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3E348B-9E1C-40A4-9826-1686AD151217}">
      <dsp:nvSpPr>
        <dsp:cNvPr id="0" name=""/>
        <dsp:cNvSpPr/>
      </dsp:nvSpPr>
      <dsp:spPr>
        <a:xfrm>
          <a:off x="0" y="1780"/>
          <a:ext cx="6263640" cy="7587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F1B2DE-E974-455F-8941-00F5E18F8236}">
      <dsp:nvSpPr>
        <dsp:cNvPr id="0" name=""/>
        <dsp:cNvSpPr/>
      </dsp:nvSpPr>
      <dsp:spPr>
        <a:xfrm>
          <a:off x="229529" y="172505"/>
          <a:ext cx="417326" cy="417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471DAE-9420-4C5B-9870-CFEBA4C78467}">
      <dsp:nvSpPr>
        <dsp:cNvPr id="0" name=""/>
        <dsp:cNvSpPr/>
      </dsp:nvSpPr>
      <dsp:spPr>
        <a:xfrm>
          <a:off x="876386" y="1780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Letters of Interest (not required): Friday, August 19</a:t>
          </a:r>
          <a:r>
            <a:rPr lang="en-US" sz="1900" kern="1200" baseline="30000"/>
            <a:t>th</a:t>
          </a:r>
          <a:endParaRPr lang="en-US" sz="1900" kern="1200"/>
        </a:p>
      </dsp:txBody>
      <dsp:txXfrm>
        <a:off x="876386" y="1780"/>
        <a:ext cx="5387253" cy="758776"/>
      </dsp:txXfrm>
    </dsp:sp>
    <dsp:sp modelId="{C9177263-491A-4FFC-A706-471F2DC4470F}">
      <dsp:nvSpPr>
        <dsp:cNvPr id="0" name=""/>
        <dsp:cNvSpPr/>
      </dsp:nvSpPr>
      <dsp:spPr>
        <a:xfrm>
          <a:off x="0" y="950250"/>
          <a:ext cx="6263640" cy="7587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C00908-AF9F-433D-B587-5D690A49E82F}">
      <dsp:nvSpPr>
        <dsp:cNvPr id="0" name=""/>
        <dsp:cNvSpPr/>
      </dsp:nvSpPr>
      <dsp:spPr>
        <a:xfrm>
          <a:off x="229529" y="1120975"/>
          <a:ext cx="417326" cy="417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483E4-0521-47BF-A458-7D82193A36DB}">
      <dsp:nvSpPr>
        <dsp:cNvPr id="0" name=""/>
        <dsp:cNvSpPr/>
      </dsp:nvSpPr>
      <dsp:spPr>
        <a:xfrm>
          <a:off x="876386" y="950250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Special Meeting for potential project applicants (not required): Monday, August 22</a:t>
          </a:r>
          <a:r>
            <a:rPr lang="en-US" sz="1900" kern="1200" baseline="30000"/>
            <a:t>nd</a:t>
          </a:r>
          <a:endParaRPr lang="en-US" sz="1900" kern="1200"/>
        </a:p>
      </dsp:txBody>
      <dsp:txXfrm>
        <a:off x="876386" y="950250"/>
        <a:ext cx="5387253" cy="758776"/>
      </dsp:txXfrm>
    </dsp:sp>
    <dsp:sp modelId="{A0493232-540D-4DB5-AC38-A61E5B7ADA12}">
      <dsp:nvSpPr>
        <dsp:cNvPr id="0" name=""/>
        <dsp:cNvSpPr/>
      </dsp:nvSpPr>
      <dsp:spPr>
        <a:xfrm>
          <a:off x="0" y="1898720"/>
          <a:ext cx="6263640" cy="7587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2DF5CC-7A12-4FAA-A562-687C157EAD69}">
      <dsp:nvSpPr>
        <dsp:cNvPr id="0" name=""/>
        <dsp:cNvSpPr/>
      </dsp:nvSpPr>
      <dsp:spPr>
        <a:xfrm>
          <a:off x="229529" y="2069445"/>
          <a:ext cx="417326" cy="417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018B3-12A1-4E0A-A857-E3C36EC55984}">
      <dsp:nvSpPr>
        <dsp:cNvPr id="0" name=""/>
        <dsp:cNvSpPr/>
      </dsp:nvSpPr>
      <dsp:spPr>
        <a:xfrm>
          <a:off x="876386" y="1898720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Special NOFO Public Meeting: Monday, August 29</a:t>
          </a:r>
          <a:r>
            <a:rPr lang="en-US" sz="1900" kern="1200" baseline="30000"/>
            <a:t>th</a:t>
          </a:r>
          <a:endParaRPr lang="en-US" sz="1900" kern="1200"/>
        </a:p>
      </dsp:txBody>
      <dsp:txXfrm>
        <a:off x="876386" y="1898720"/>
        <a:ext cx="5387253" cy="758776"/>
      </dsp:txXfrm>
    </dsp:sp>
    <dsp:sp modelId="{A949CA98-BE9B-46BE-A2B9-1535E8D4F36E}">
      <dsp:nvSpPr>
        <dsp:cNvPr id="0" name=""/>
        <dsp:cNvSpPr/>
      </dsp:nvSpPr>
      <dsp:spPr>
        <a:xfrm>
          <a:off x="0" y="2847191"/>
          <a:ext cx="6263640" cy="7587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FADBFC-EA6C-46B8-A65E-3B4A2DAC007F}">
      <dsp:nvSpPr>
        <dsp:cNvPr id="0" name=""/>
        <dsp:cNvSpPr/>
      </dsp:nvSpPr>
      <dsp:spPr>
        <a:xfrm>
          <a:off x="229529" y="3017915"/>
          <a:ext cx="417326" cy="417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BE2AA-8823-4C6F-BD1E-2A0EA36A80A8}">
      <dsp:nvSpPr>
        <dsp:cNvPr id="0" name=""/>
        <dsp:cNvSpPr/>
      </dsp:nvSpPr>
      <dsp:spPr>
        <a:xfrm>
          <a:off x="876386" y="2847191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Draft Plan to Serve Individuals and Families with Severe Service Needs: Friday, September 9</a:t>
          </a:r>
          <a:r>
            <a:rPr lang="en-US" sz="1900" kern="1200" baseline="30000"/>
            <a:t>th</a:t>
          </a:r>
          <a:endParaRPr lang="en-US" sz="1900" kern="1200"/>
        </a:p>
      </dsp:txBody>
      <dsp:txXfrm>
        <a:off x="876386" y="2847191"/>
        <a:ext cx="5387253" cy="758776"/>
      </dsp:txXfrm>
    </dsp:sp>
    <dsp:sp modelId="{B5CD4C54-B606-4407-8552-8025ECCFF9A9}">
      <dsp:nvSpPr>
        <dsp:cNvPr id="0" name=""/>
        <dsp:cNvSpPr/>
      </dsp:nvSpPr>
      <dsp:spPr>
        <a:xfrm>
          <a:off x="0" y="3795661"/>
          <a:ext cx="6263640" cy="7587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26358F-3E79-4BF8-B295-C9B3607B10E9}">
      <dsp:nvSpPr>
        <dsp:cNvPr id="0" name=""/>
        <dsp:cNvSpPr/>
      </dsp:nvSpPr>
      <dsp:spPr>
        <a:xfrm>
          <a:off x="229529" y="3966385"/>
          <a:ext cx="417326" cy="41732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92ADB-F444-477E-8485-4DF48E2B9589}">
      <dsp:nvSpPr>
        <dsp:cNvPr id="0" name=""/>
        <dsp:cNvSpPr/>
      </dsp:nvSpPr>
      <dsp:spPr>
        <a:xfrm>
          <a:off x="876386" y="3795661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Request for Proposals &amp; Project Application Form: Friday, September 9</a:t>
          </a:r>
          <a:r>
            <a:rPr lang="en-US" sz="1900" kern="1200" baseline="30000"/>
            <a:t>th</a:t>
          </a:r>
          <a:endParaRPr lang="en-US" sz="1900" kern="1200"/>
        </a:p>
      </dsp:txBody>
      <dsp:txXfrm>
        <a:off x="876386" y="3795661"/>
        <a:ext cx="5387253" cy="758776"/>
      </dsp:txXfrm>
    </dsp:sp>
    <dsp:sp modelId="{11E9381D-78D7-4EF6-8085-86EB9F1A44C1}">
      <dsp:nvSpPr>
        <dsp:cNvPr id="0" name=""/>
        <dsp:cNvSpPr/>
      </dsp:nvSpPr>
      <dsp:spPr>
        <a:xfrm>
          <a:off x="0" y="4744131"/>
          <a:ext cx="6263640" cy="7587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6D1A87-EB20-4900-9C99-AFF58419C417}">
      <dsp:nvSpPr>
        <dsp:cNvPr id="0" name=""/>
        <dsp:cNvSpPr/>
      </dsp:nvSpPr>
      <dsp:spPr>
        <a:xfrm>
          <a:off x="229529" y="4914855"/>
          <a:ext cx="417326" cy="41732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E92946-ACDC-4B30-B62F-E8244214FD92}">
      <dsp:nvSpPr>
        <dsp:cNvPr id="0" name=""/>
        <dsp:cNvSpPr/>
      </dsp:nvSpPr>
      <dsp:spPr>
        <a:xfrm>
          <a:off x="876386" y="4744131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Project Applications due to VCEH: September 20, 2022</a:t>
          </a:r>
        </a:p>
      </dsp:txBody>
      <dsp:txXfrm>
        <a:off x="876386" y="4744131"/>
        <a:ext cx="5387253" cy="758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C3B1-D91B-4AFD-BA7F-039693360A2C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E1A41-B64E-4F31-900E-DCF430848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83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C3B1-D91B-4AFD-BA7F-039693360A2C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E1A41-B64E-4F31-900E-DCF430848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75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C3B1-D91B-4AFD-BA7F-039693360A2C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E1A41-B64E-4F31-900E-DCF430848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0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C3B1-D91B-4AFD-BA7F-039693360A2C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E1A41-B64E-4F31-900E-DCF430848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3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C3B1-D91B-4AFD-BA7F-039693360A2C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E1A41-B64E-4F31-900E-DCF430848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0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C3B1-D91B-4AFD-BA7F-039693360A2C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E1A41-B64E-4F31-900E-DCF430848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7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C3B1-D91B-4AFD-BA7F-039693360A2C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E1A41-B64E-4F31-900E-DCF430848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3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C3B1-D91B-4AFD-BA7F-039693360A2C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E1A41-B64E-4F31-900E-DCF430848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3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C3B1-D91B-4AFD-BA7F-039693360A2C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E1A41-B64E-4F31-900E-DCF430848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0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C3B1-D91B-4AFD-BA7F-039693360A2C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E1A41-B64E-4F31-900E-DCF430848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1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C3B1-D91B-4AFD-BA7F-039693360A2C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E1A41-B64E-4F31-900E-DCF430848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5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FC3B1-D91B-4AFD-BA7F-039693360A2C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E1A41-B64E-4F31-900E-DCF430848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6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ingtohousevt.org/wp-content/uploads/2022/04/VCEH-Housing-Assessment-12.2021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dhomelessness.org/event/understanding-the-special-nofo-to-address-unsheltered-and-rural-homelessness/" TargetMode="External"/><Relationship Id="rId2" Type="http://schemas.openxmlformats.org/officeDocument/2006/relationships/hyperlink" Target="https://www.hud.gov/program_offices/comm_planning/coc/specialCoCNOF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elpingtohousevt.org/special-nofo-to-address-unsheltered-and-rural-homelessness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35F458-C714-0339-C694-9022E1841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0" y="869227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5500" b="1" dirty="0">
                <a:latin typeface="Calibri body"/>
              </a:rPr>
              <a:t>HUD Continuum of Care Supplemental to Address Unsheltered and Rural Homelessness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A1F16-D03A-8400-CC4D-6B8712049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0" y="4657224"/>
            <a:ext cx="8481612" cy="1438776"/>
          </a:xfrm>
        </p:spPr>
        <p:txBody>
          <a:bodyPr anchor="t"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600" dirty="0"/>
              <a:t>Vermont Coalition to End Homelessness</a:t>
            </a:r>
          </a:p>
          <a:p>
            <a:pPr algn="l">
              <a:spcBef>
                <a:spcPts val="0"/>
              </a:spcBef>
            </a:pPr>
            <a:r>
              <a:rPr lang="en-US" sz="2600" dirty="0"/>
              <a:t>Public Meeting on the Special Notice of Funding Opportunity (“Special NOFO”) </a:t>
            </a:r>
          </a:p>
        </p:txBody>
      </p:sp>
    </p:spTree>
    <p:extLst>
      <p:ext uri="{BB962C8B-B14F-4D97-AF65-F5344CB8AC3E}">
        <p14:creationId xmlns:p14="http://schemas.microsoft.com/office/powerpoint/2010/main" val="4025254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514B03-DA05-891E-6E40-DA298CF5B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8000" b="1" dirty="0">
                <a:solidFill>
                  <a:srgbClr val="FFFFFF"/>
                </a:solidFill>
              </a:rPr>
              <a:t>Severe Service Needs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24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C8953-E86E-C8AC-121E-A856BD4F8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815" y="725667"/>
            <a:ext cx="5628318" cy="5837949"/>
          </a:xfrm>
        </p:spPr>
        <p:txBody>
          <a:bodyPr anchor="ctr">
            <a:noAutofit/>
          </a:bodyPr>
          <a:lstStyle/>
          <a:p>
            <a:pPr lvl="1">
              <a:spcBef>
                <a:spcPts val="1200"/>
              </a:spcBef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facing significant challenges or functional impairments, including any physical, mental, developmental or behavioral health disabilities, which require a significant level of support in order to maintain permanent housing; </a:t>
            </a:r>
          </a:p>
          <a:p>
            <a:pPr lvl="1">
              <a:spcBef>
                <a:spcPts val="1200"/>
              </a:spcBef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high utilization of crisis or emergency services, including but not limited to emergency rooms, jails, and psychiatric facilities; </a:t>
            </a:r>
          </a:p>
          <a:p>
            <a:pPr lvl="1">
              <a:spcBef>
                <a:spcPts val="1200"/>
              </a:spcBef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currently unsheltered or having a history of living in an unsheltered situation; </a:t>
            </a:r>
          </a:p>
          <a:p>
            <a:pPr lvl="1">
              <a:spcBef>
                <a:spcPts val="1200"/>
              </a:spcBef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experiencing a vulnerability to illness or death; </a:t>
            </a:r>
          </a:p>
          <a:p>
            <a:pPr lvl="1">
              <a:spcBef>
                <a:spcPts val="1200"/>
              </a:spcBef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having a risk of continued or repeated homelessness; </a:t>
            </a:r>
          </a:p>
          <a:p>
            <a:pPr lvl="1">
              <a:spcBef>
                <a:spcPts val="1200"/>
              </a:spcBef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and having a vulnerability to victimization, including physical assault, trafficking or sex work.</a:t>
            </a:r>
          </a:p>
          <a:p>
            <a:pPr marL="457200" lvl="1" indent="0">
              <a:buNone/>
            </a:pPr>
            <a:endParaRPr lang="en-US" sz="2000" b="1" dirty="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637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514B03-DA05-891E-6E40-DA298CF5B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8000" b="1">
                <a:solidFill>
                  <a:srgbClr val="FFFFFF"/>
                </a:solidFill>
              </a:rPr>
              <a:t>Severe Service Needs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C8953-E86E-C8AC-121E-A856BD4F8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5020123" cy="5837949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We propose to use the VCEH Coordinated Entry “Complex Service Need Score” to identify and prioritize serving individuals and families with “Severe Service Needs”</a:t>
            </a:r>
          </a:p>
          <a:p>
            <a:pPr marL="457200" lvl="1" indent="0">
              <a:buNone/>
            </a:pPr>
            <a:endParaRPr lang="en-US" dirty="0">
              <a:solidFill>
                <a:schemeClr val="tx1">
                  <a:alpha val="8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>
                    <a:alpha val="80000"/>
                  </a:schemeClr>
                </a:solidFill>
                <a:hlinkClick r:id="rId2"/>
              </a:rPr>
              <a:t>https://helpingtohousevt.org/wp-content/uploads/2022/04/VCEH-Housing-Assessment-12.2021.pdf</a:t>
            </a:r>
            <a:endParaRPr lang="en-US" dirty="0">
              <a:solidFill>
                <a:schemeClr val="tx1">
                  <a:alpha val="80000"/>
                </a:schemeClr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tx1">
                  <a:alpha val="80000"/>
                </a:schemeClr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711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AB2F-F5C1-689E-0FA2-8E6245AD3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 body"/>
              </a:rPr>
              <a:t>Leveraging Housing – 18 Possible Pts</a:t>
            </a:r>
            <a:endParaRPr lang="en-US" sz="2400" dirty="0">
              <a:latin typeface="Calibri body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3C33-854E-0343-E024-C6A606867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Most points for:</a:t>
            </a:r>
          </a:p>
          <a:p>
            <a:r>
              <a:rPr lang="en-US" dirty="0"/>
              <a:t>Increasing the # of permanent housing units for people experiencing homelessness</a:t>
            </a:r>
          </a:p>
          <a:p>
            <a:r>
              <a:rPr lang="en-US" dirty="0"/>
              <a:t>Supplementing assistance with other housing resources</a:t>
            </a:r>
          </a:p>
          <a:p>
            <a:r>
              <a:rPr lang="en-US" dirty="0"/>
              <a:t>Landlord engagement and incentives</a:t>
            </a:r>
          </a:p>
          <a:p>
            <a:r>
              <a:rPr lang="en-US" dirty="0"/>
              <a:t>Specific MOUs/Letters of Commitment for Permanent Housing Projects with #/% of units using housing subsidizes or subsidized housing units</a:t>
            </a:r>
          </a:p>
          <a:p>
            <a:r>
              <a:rPr lang="en-US" dirty="0"/>
              <a:t>Commitment from Public Housing Authorities</a:t>
            </a:r>
          </a:p>
        </p:txBody>
      </p:sp>
    </p:spTree>
    <p:extLst>
      <p:ext uri="{BB962C8B-B14F-4D97-AF65-F5344CB8AC3E}">
        <p14:creationId xmlns:p14="http://schemas.microsoft.com/office/powerpoint/2010/main" val="2382209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AB2F-F5C1-689E-0FA2-8E6245AD3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 body"/>
              </a:rPr>
              <a:t>Leveraging Housing – Plan Highlights</a:t>
            </a:r>
            <a:endParaRPr lang="en-US" sz="2400" dirty="0">
              <a:latin typeface="Calibri body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3C33-854E-0343-E024-C6A606867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Examples of Commitment: 15% Executive Order, PHA Move-on Preferences </a:t>
            </a:r>
          </a:p>
          <a:p>
            <a:r>
              <a:rPr lang="en-US" dirty="0"/>
              <a:t>Examples of Effective Partnerships: A Way Home (VSHA CoC PSH Project), CARES Housing Voucher Program, Emergency Housing Vouchers, Landlord Liaisons (HOP, ERAP-HSS, YHDP)</a:t>
            </a:r>
          </a:p>
          <a:p>
            <a:r>
              <a:rPr lang="en-US" dirty="0"/>
              <a:t>Newly constructed units with VHCB funds, use of Coordinated Entry (CE) and use of project-based vouchers</a:t>
            </a:r>
          </a:p>
          <a:p>
            <a:r>
              <a:rPr lang="en-US" dirty="0"/>
              <a:t>Vermont Housing Improvement Program, commitment to use CE</a:t>
            </a:r>
          </a:p>
          <a:p>
            <a:r>
              <a:rPr lang="en-US" dirty="0"/>
              <a:t> VHFA LIHTC 9% – commitment to use CE</a:t>
            </a:r>
          </a:p>
          <a:p>
            <a:r>
              <a:rPr lang="en-US" dirty="0"/>
              <a:t>VSHA and other PHA Commitments to partner on use of new Housing Stability Vouchers (if awarded)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32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AB2F-F5C1-689E-0FA2-8E6245AD3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 body"/>
              </a:rPr>
              <a:t>Leveraging Housing – Ranking Tool Ideas</a:t>
            </a:r>
            <a:endParaRPr lang="en-US" sz="2400" dirty="0">
              <a:latin typeface="Calibri body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3C33-854E-0343-E024-C6A606867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958"/>
          </a:xfrm>
        </p:spPr>
        <p:txBody>
          <a:bodyPr>
            <a:normAutofit/>
          </a:bodyPr>
          <a:lstStyle/>
          <a:p>
            <a:r>
              <a:rPr lang="en-US" dirty="0"/>
              <a:t>PSH, RRH and TH-RRH Projects require an MOU/Letter of Commitment to leverage new subsidized units or subsidizes</a:t>
            </a:r>
          </a:p>
          <a:p>
            <a:pPr lvl="1"/>
            <a:r>
              <a:rPr lang="en-US" dirty="0"/>
              <a:t>Points for those not funded by CoC, ESG, HCV, HOME-ARPA or HOPWA</a:t>
            </a:r>
          </a:p>
          <a:p>
            <a:pPr lvl="1"/>
            <a:r>
              <a:rPr lang="en-US" dirty="0"/>
              <a:t>Increased Points based on higher % of units in project (10-24%, 25-49%, 50+%)</a:t>
            </a:r>
          </a:p>
          <a:p>
            <a:pPr lvl="1"/>
            <a:r>
              <a:rPr lang="en-US" dirty="0"/>
              <a:t>Points for specifically leveraging VHIP or VHCB units</a:t>
            </a:r>
          </a:p>
          <a:p>
            <a:pPr lvl="1"/>
            <a:endParaRPr lang="en-US" dirty="0"/>
          </a:p>
          <a:p>
            <a:r>
              <a:rPr lang="en-US" dirty="0"/>
              <a:t>For RRH and TH-RRH Projects, points for commitment from PHA for a “move-on” preference</a:t>
            </a:r>
          </a:p>
        </p:txBody>
      </p:sp>
    </p:spTree>
    <p:extLst>
      <p:ext uri="{BB962C8B-B14F-4D97-AF65-F5344CB8AC3E}">
        <p14:creationId xmlns:p14="http://schemas.microsoft.com/office/powerpoint/2010/main" val="3386708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AB2F-F5C1-689E-0FA2-8E6245AD3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 body"/>
              </a:rPr>
              <a:t>Leveraging Housing – Ranking Tool Ideas</a:t>
            </a:r>
            <a:endParaRPr lang="en-US" sz="2400" dirty="0">
              <a:latin typeface="Calibri body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3C33-854E-0343-E024-C6A606867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958"/>
          </a:xfrm>
        </p:spPr>
        <p:txBody>
          <a:bodyPr>
            <a:normAutofit/>
          </a:bodyPr>
          <a:lstStyle/>
          <a:p>
            <a:r>
              <a:rPr lang="en-US" dirty="0"/>
              <a:t>For SSO projects, points</a:t>
            </a:r>
          </a:p>
          <a:p>
            <a:pPr lvl="1"/>
            <a:r>
              <a:rPr lang="en-US" dirty="0"/>
              <a:t>If project will conduct CE Assessment with participants </a:t>
            </a:r>
          </a:p>
          <a:p>
            <a:pPr lvl="1"/>
            <a:r>
              <a:rPr lang="en-US" dirty="0"/>
              <a:t>for one or more letters of support from permanent housing providers</a:t>
            </a:r>
          </a:p>
          <a:p>
            <a:pPr lvl="1"/>
            <a:r>
              <a:rPr lang="en-US" dirty="0"/>
              <a:t>If project will provide flexible and all-encompassing services from unsheltered to temporary housing to permanent housing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Pts for projects with specific landlord recruitment/engagements strategies (e.g., landlord liaison)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442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AB2F-F5C1-689E-0FA2-8E6245AD3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 body"/>
              </a:rPr>
              <a:t>Leveraging Health Care Resources (10 pts)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3C33-854E-0343-E024-C6A606867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Permanent Housing projects that use health care resources</a:t>
            </a:r>
          </a:p>
          <a:p>
            <a:pPr lvl="1"/>
            <a:r>
              <a:rPr lang="en-US" dirty="0"/>
              <a:t>Medicaid or insurance billing</a:t>
            </a:r>
          </a:p>
          <a:p>
            <a:pPr lvl="1"/>
            <a:r>
              <a:rPr lang="en-US" dirty="0"/>
              <a:t>Leveraged resources TAILORED to the project (</a:t>
            </a:r>
            <a:r>
              <a:rPr lang="en-US" dirty="0" err="1"/>
              <a:t>e.g</a:t>
            </a:r>
            <a:r>
              <a:rPr lang="en-US" dirty="0"/>
              <a:t>, Free Clinic, FHQC, VDH)</a:t>
            </a:r>
          </a:p>
          <a:p>
            <a:pPr lvl="1"/>
            <a:r>
              <a:rPr lang="en-US" dirty="0"/>
              <a:t>Partnerships with organizations providing services (</a:t>
            </a:r>
            <a:r>
              <a:rPr lang="en-US" dirty="0" err="1"/>
              <a:t>e.g</a:t>
            </a:r>
            <a:r>
              <a:rPr lang="en-US" dirty="0"/>
              <a:t>, Community Mental Health Agencies, HUBs for SUD)</a:t>
            </a:r>
          </a:p>
          <a:p>
            <a:pPr lvl="1"/>
            <a:endParaRPr lang="en-US" dirty="0"/>
          </a:p>
          <a:p>
            <a:r>
              <a:rPr lang="en-US" dirty="0"/>
              <a:t>Project Eligibility not restricted by eligibility of Health Care services</a:t>
            </a:r>
          </a:p>
          <a:p>
            <a:r>
              <a:rPr lang="en-US" dirty="0"/>
              <a:t>If SUD services, available to all participants</a:t>
            </a:r>
          </a:p>
          <a:p>
            <a:r>
              <a:rPr lang="en-US" dirty="0"/>
              <a:t>All Services must be voluntary</a:t>
            </a:r>
          </a:p>
          <a:p>
            <a:r>
              <a:rPr lang="en-US" dirty="0"/>
              <a:t>Up to 50% of total project budget</a:t>
            </a:r>
          </a:p>
        </p:txBody>
      </p:sp>
    </p:spTree>
    <p:extLst>
      <p:ext uri="{BB962C8B-B14F-4D97-AF65-F5344CB8AC3E}">
        <p14:creationId xmlns:p14="http://schemas.microsoft.com/office/powerpoint/2010/main" val="223708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AB2F-F5C1-689E-0FA2-8E6245AD3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 body"/>
              </a:rPr>
              <a:t>Leveraging Health Care – Plan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3C33-854E-0343-E024-C6A606867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973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Vermont’s use of Medicaid:</a:t>
            </a:r>
          </a:p>
          <a:p>
            <a:pPr lvl="1"/>
            <a:r>
              <a:rPr lang="en-US" dirty="0"/>
              <a:t>AHS’s waiver plan for approved for new PSH benefit</a:t>
            </a:r>
          </a:p>
          <a:p>
            <a:pPr lvl="1"/>
            <a:r>
              <a:rPr lang="en-US" dirty="0"/>
              <a:t>Family Supportive Housing</a:t>
            </a:r>
          </a:p>
          <a:p>
            <a:pPr lvl="1"/>
            <a:r>
              <a:rPr lang="en-US" dirty="0"/>
              <a:t>DMH – Pathways Housing First</a:t>
            </a:r>
          </a:p>
          <a:p>
            <a:r>
              <a:rPr lang="en-US" dirty="0"/>
              <a:t>Examples of Vermont housing/homeless + health care resources/partnerships:</a:t>
            </a:r>
          </a:p>
          <a:p>
            <a:pPr lvl="1"/>
            <a:r>
              <a:rPr lang="en-US" dirty="0"/>
              <a:t>Vermont Chronic Care Initiative</a:t>
            </a:r>
          </a:p>
          <a:p>
            <a:pPr lvl="1"/>
            <a:r>
              <a:rPr lang="en-US" dirty="0"/>
              <a:t>Homeless Health Care Capacity Building Project (VDH)</a:t>
            </a:r>
          </a:p>
          <a:p>
            <a:pPr lvl="1"/>
            <a:r>
              <a:rPr lang="en-US" dirty="0"/>
              <a:t>HOPWA</a:t>
            </a:r>
          </a:p>
          <a:p>
            <a:pPr lvl="1"/>
            <a:r>
              <a:rPr lang="en-US" dirty="0"/>
              <a:t>DMH Subsidy + CARE </a:t>
            </a:r>
          </a:p>
          <a:p>
            <a:pPr lvl="1"/>
            <a:r>
              <a:rPr lang="en-US" dirty="0"/>
              <a:t>SASH</a:t>
            </a:r>
          </a:p>
          <a:p>
            <a:r>
              <a:rPr lang="en-US" dirty="0"/>
              <a:t>Other highlights: Hub &amp; Spoke SUD Treatment system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36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AB2F-F5C1-689E-0FA2-8E6245AD3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 body"/>
              </a:rPr>
              <a:t>Leveraging Health Care – Ranking Tool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3C33-854E-0343-E024-C6A606867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projects encouraged to Health Care Services committed to project with an MOU/Letters of Commitment </a:t>
            </a:r>
          </a:p>
          <a:p>
            <a:pPr lvl="1"/>
            <a:r>
              <a:rPr lang="en-US" dirty="0"/>
              <a:t>Points based on the value of health care services compared to budget request (most points if at least 50% of budget request)</a:t>
            </a:r>
          </a:p>
          <a:p>
            <a:pPr lvl="1"/>
            <a:r>
              <a:rPr lang="en-US" dirty="0"/>
              <a:t>Points where SUD treatment/recovery services are leveraged and available to all project participants</a:t>
            </a:r>
          </a:p>
          <a:p>
            <a:pPr lvl="1"/>
            <a:r>
              <a:rPr lang="en-US" dirty="0"/>
              <a:t>Points if project eligibility is not restricted by health care service provider (for example, not limited to CRT-eligible participants only, or not limited only to households receiving SUD services from local HUB)</a:t>
            </a:r>
          </a:p>
        </p:txBody>
      </p:sp>
    </p:spTree>
    <p:extLst>
      <p:ext uri="{BB962C8B-B14F-4D97-AF65-F5344CB8AC3E}">
        <p14:creationId xmlns:p14="http://schemas.microsoft.com/office/powerpoint/2010/main" val="3564711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AB2F-F5C1-689E-0FA2-8E6245AD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5522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 body"/>
              </a:rPr>
              <a:t>Strategy to Identify, Shelter, &amp; House People Experiencing Unsheltered Homelessness – Possible 6 points</a:t>
            </a:r>
            <a:endParaRPr lang="en-US" sz="2400" dirty="0">
              <a:latin typeface="Calibri body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3C33-854E-0343-E024-C6A606867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5878"/>
            <a:ext cx="10515600" cy="434602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Strategies regularly engage people experiencing unsheltered homelessness in locations they reside</a:t>
            </a:r>
          </a:p>
          <a:p>
            <a:r>
              <a:rPr lang="en-US" dirty="0"/>
              <a:t>Street outreach is coordinated, targets the most vulnerable, connects people to permanent housing, uses peer-based services, is frequent, and uses data and best practices</a:t>
            </a:r>
          </a:p>
          <a:p>
            <a:r>
              <a:rPr lang="en-US" dirty="0"/>
              <a:t>Strategies connect unsheltered with low barrier shelter options, temporary housing or permanent housing</a:t>
            </a:r>
          </a:p>
          <a:p>
            <a:pPr lvl="1"/>
            <a:r>
              <a:rPr lang="en-US" dirty="0"/>
              <a:t>Housing First principles (vs. housing ready)</a:t>
            </a:r>
          </a:p>
          <a:p>
            <a:pPr lvl="1"/>
            <a:r>
              <a:rPr lang="en-US" dirty="0"/>
              <a:t>Low barrier and culturally appropriate access to permanent housing</a:t>
            </a:r>
          </a:p>
          <a:p>
            <a:pPr lvl="1"/>
            <a:r>
              <a:rPr lang="en-US" dirty="0"/>
              <a:t>Highlight any new practices in the past three years</a:t>
            </a:r>
          </a:p>
          <a:p>
            <a:r>
              <a:rPr lang="en-US" dirty="0"/>
              <a:t>Connects to leveraged housing resources</a:t>
            </a:r>
          </a:p>
        </p:txBody>
      </p:sp>
    </p:spTree>
    <p:extLst>
      <p:ext uri="{BB962C8B-B14F-4D97-AF65-F5344CB8AC3E}">
        <p14:creationId xmlns:p14="http://schemas.microsoft.com/office/powerpoint/2010/main" val="141528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666B5F-A3CC-4CE0-2FAB-AA26A2588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 body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FB13A-A78E-EA0E-2017-8276817B7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9204" y="2843878"/>
            <a:ext cx="9967416" cy="332003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 Department of Housing &amp; Urban Development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https://www.hud.gov/program_offices/comm_planning/coc/specialCoCNOFO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National Alliance to End Homelessness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https://endhomelessness.org/event/understanding-the-special-nofo-to-address-unsheltered-and-rural-homelessness/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Vermont Coalition to End Homelessness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https://helpingtohousevt.org/special-nofo-to-address-unsheltered-and-rural-homelessness/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2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AB2F-F5C1-689E-0FA2-8E6245AD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5522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 body"/>
              </a:rPr>
              <a:t>Strategy to Identify, Shelter, &amp; House People Experiencing Unsheltered Homelessness – 	</a:t>
            </a:r>
            <a:br>
              <a:rPr lang="en-US" b="1" dirty="0">
                <a:latin typeface="Calibri body"/>
              </a:rPr>
            </a:br>
            <a:r>
              <a:rPr lang="en-US" b="1" dirty="0">
                <a:latin typeface="Calibri body"/>
              </a:rPr>
              <a:t>Plan Highlights</a:t>
            </a:r>
            <a:endParaRPr lang="en-US" sz="2400" dirty="0">
              <a:latin typeface="Calibri body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3C33-854E-0343-E024-C6A606867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5878"/>
            <a:ext cx="10515600" cy="4346023"/>
          </a:xfrm>
        </p:spPr>
        <p:txBody>
          <a:bodyPr>
            <a:normAutofit/>
          </a:bodyPr>
          <a:lstStyle/>
          <a:p>
            <a:r>
              <a:rPr lang="en-US" dirty="0"/>
              <a:t>Highlight path and other DMH-supported outreach services</a:t>
            </a:r>
          </a:p>
          <a:p>
            <a:r>
              <a:rPr lang="en-US" dirty="0"/>
              <a:t>Use data from Coordinated Entry to highlight the number of unsheltered households currently reached; use PIT data to highlight pockets of unsheltered homelessness and demonstrate impact of expanded GA Emergency Housing and THP</a:t>
            </a:r>
          </a:p>
          <a:p>
            <a:r>
              <a:rPr lang="en-US" dirty="0"/>
              <a:t>Vermont examples: Rapid Resolution Housing Initiative, CARES Housing Project, Emergency Housing Vouchers, Expansion of CE MOUs with housing developers, YHDP TH-RRH project performance, current VCEH CE PSH prioritizes unsheltered first</a:t>
            </a:r>
          </a:p>
        </p:txBody>
      </p:sp>
    </p:spTree>
    <p:extLst>
      <p:ext uri="{BB962C8B-B14F-4D97-AF65-F5344CB8AC3E}">
        <p14:creationId xmlns:p14="http://schemas.microsoft.com/office/powerpoint/2010/main" val="419738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AB2F-F5C1-689E-0FA2-8E6245AD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5522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 body"/>
              </a:rPr>
              <a:t>Strategy to Identify, Shelter, &amp; House People Experiencing Unsheltered Homelessness – 	</a:t>
            </a:r>
            <a:br>
              <a:rPr lang="en-US" b="1" dirty="0">
                <a:latin typeface="Calibri body"/>
              </a:rPr>
            </a:br>
            <a:r>
              <a:rPr lang="en-US" b="1" dirty="0">
                <a:latin typeface="Calibri body"/>
              </a:rPr>
              <a:t>Ranking Tool Ideas</a:t>
            </a:r>
            <a:endParaRPr lang="en-US" sz="2400" dirty="0">
              <a:latin typeface="Calibri body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3C33-854E-0343-E024-C6A606867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5878"/>
            <a:ext cx="10515600" cy="434602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SSO projects which focus on outreach services to reach households experiencing homelessness where they reside</a:t>
            </a:r>
          </a:p>
          <a:p>
            <a:r>
              <a:rPr lang="en-US" dirty="0"/>
              <a:t>PSH, RRH and TH-RRH Projects include strategies and partnerships with homeless outreach partners/projects</a:t>
            </a:r>
          </a:p>
          <a:p>
            <a:r>
              <a:rPr lang="en-US" dirty="0"/>
              <a:t>Coordination with partners to reach and serve unsheltered households:</a:t>
            </a:r>
          </a:p>
          <a:p>
            <a:pPr lvl="1"/>
            <a:r>
              <a:rPr lang="en-US" dirty="0"/>
              <a:t>First responders, faith-based organizations, emergency departments, other community organizations</a:t>
            </a:r>
          </a:p>
          <a:p>
            <a:r>
              <a:rPr lang="en-US" dirty="0"/>
              <a:t>Specific strategies and partnerships to lower barriers to shelter (for SSO projects) and/or permanent housing (all projects), specifically:</a:t>
            </a:r>
          </a:p>
          <a:p>
            <a:pPr lvl="1"/>
            <a:r>
              <a:rPr lang="en-US" dirty="0"/>
              <a:t>Allows pets, uses harm reduction strategies, no ID required for shelter, help to obtain ID documents quickly, does not screen out those with criminal background (unless federal restriction)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129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AB2F-F5C1-689E-0FA2-8E6245AD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871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 body"/>
              </a:rPr>
              <a:t>Identify &amp; Prioritize Households Experiencing or With Histories of Unsheltered Homelessness - Possible 12 points</a:t>
            </a:r>
            <a:endParaRPr lang="en-US" sz="2400" dirty="0">
              <a:latin typeface="Calibri body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3C33-854E-0343-E024-C6A606867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8643"/>
            <a:ext cx="10515600" cy="37783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Comprehensive approach to provide street outreach services to reach those who are unsheltered &amp;/or have histories of unsheltered homelessness and prioritize for permanent housing</a:t>
            </a:r>
          </a:p>
          <a:p>
            <a:r>
              <a:rPr lang="en-US" dirty="0"/>
              <a:t>CoC CE prioritization will contribute to reducing unsheltered homelessness</a:t>
            </a:r>
          </a:p>
          <a:p>
            <a:r>
              <a:rPr lang="en-US" dirty="0"/>
              <a:t>Projects will reduce unsheltered homelessness</a:t>
            </a:r>
          </a:p>
          <a:p>
            <a:r>
              <a:rPr lang="en-US" dirty="0"/>
              <a:t>Outreach services will connect people with housing resources</a:t>
            </a:r>
          </a:p>
          <a:p>
            <a:r>
              <a:rPr lang="en-US" dirty="0"/>
              <a:t>Steps to improve ACCESS to housing, such as identification, housing navigation services and access to health care and supportive services.</a:t>
            </a:r>
          </a:p>
        </p:txBody>
      </p:sp>
    </p:spTree>
    <p:extLst>
      <p:ext uri="{BB962C8B-B14F-4D97-AF65-F5344CB8AC3E}">
        <p14:creationId xmlns:p14="http://schemas.microsoft.com/office/powerpoint/2010/main" val="11846311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AB2F-F5C1-689E-0FA2-8E6245AD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871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 body"/>
              </a:rPr>
              <a:t>Identify &amp; Prioritize Households Experiencing or With Histories of Unsheltered Homelessness – Plan Highlights</a:t>
            </a:r>
            <a:endParaRPr lang="en-US" sz="2400" dirty="0">
              <a:latin typeface="Calibri body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3C33-854E-0343-E024-C6A606867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8643"/>
            <a:ext cx="10515600" cy="3778320"/>
          </a:xfrm>
        </p:spPr>
        <p:txBody>
          <a:bodyPr>
            <a:normAutofit/>
          </a:bodyPr>
          <a:lstStyle/>
          <a:p>
            <a:r>
              <a:rPr lang="en-US" dirty="0"/>
              <a:t>Special NOFO Projects (PSH, RRH and TH-RRH) will prioritize </a:t>
            </a:r>
          </a:p>
          <a:p>
            <a:pPr lvl="1"/>
            <a:r>
              <a:rPr lang="en-US" dirty="0"/>
              <a:t>Unsheltered Households (by Complex Service Need Score) and the Households with past experience of unsheltered homelessness (by Score)</a:t>
            </a:r>
          </a:p>
          <a:p>
            <a:pPr marL="457200" lvl="1" indent="0">
              <a:buNone/>
            </a:pPr>
            <a:r>
              <a:rPr lang="en-US" dirty="0"/>
              <a:t>(for PSH, this is instead of chronic homelessness prioritization)</a:t>
            </a:r>
          </a:p>
          <a:p>
            <a:r>
              <a:rPr lang="en-US" dirty="0"/>
              <a:t>Coordinated Entry Housing Assessment will ask about past experiences of unsheltered homelessness</a:t>
            </a:r>
          </a:p>
          <a:p>
            <a:r>
              <a:rPr lang="en-US" dirty="0"/>
              <a:t>Data analysis of unsheltered homelessness in Vermont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85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AB2F-F5C1-689E-0FA2-8E6245AD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871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 body"/>
              </a:rPr>
              <a:t>Identify &amp; Prioritize Households Experiencing or With Histories of Unsheltered Homelessness – Ranking Tool Ideas</a:t>
            </a:r>
            <a:endParaRPr lang="en-US" sz="2400" dirty="0">
              <a:latin typeface="Calibri body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3C33-854E-0343-E024-C6A606867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8643"/>
            <a:ext cx="10515600" cy="3778320"/>
          </a:xfrm>
        </p:spPr>
        <p:txBody>
          <a:bodyPr>
            <a:normAutofit/>
          </a:bodyPr>
          <a:lstStyle/>
          <a:p>
            <a:r>
              <a:rPr lang="en-US" dirty="0"/>
              <a:t>Based on target population/geography, project will serve those who are unsheltered and/or have history of unsheltered homelessness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63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AB2F-F5C1-689E-0FA2-8E6245AD3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Calibri body"/>
              </a:rPr>
              <a:t>Involving Individuals with Lived Experience of Homelessness in Decision Making – </a:t>
            </a:r>
            <a:br>
              <a:rPr lang="en-US" b="1" dirty="0">
                <a:latin typeface="Calibri body"/>
              </a:rPr>
            </a:br>
            <a:r>
              <a:rPr lang="en-US" b="1" dirty="0">
                <a:latin typeface="Calibri body"/>
              </a:rPr>
              <a:t>Possible 5 points</a:t>
            </a:r>
            <a:endParaRPr lang="en-US" sz="2400" dirty="0">
              <a:latin typeface="Calibri body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3C33-854E-0343-E024-C6A606867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6443"/>
            <a:ext cx="10515600" cy="4351338"/>
          </a:xfrm>
        </p:spPr>
        <p:txBody>
          <a:bodyPr>
            <a:normAutofit lnSpcReduction="10000"/>
          </a:bodyPr>
          <a:lstStyle/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People who have experienced homelessness – particularly unsheltered homelessness – are meaningfully and intentionally integrated into the CoC decision making structure.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People with lived experience of unsheltered homelessness are involved in the delivery of services (e.g., hiring people with lived experience)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Working Group of People with lived experience of homelessness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/>
              <a:t>meaningful outreach and engagement efforts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/>
              <a:t>Letter of support for the application </a:t>
            </a:r>
          </a:p>
        </p:txBody>
      </p:sp>
    </p:spTree>
    <p:extLst>
      <p:ext uri="{BB962C8B-B14F-4D97-AF65-F5344CB8AC3E}">
        <p14:creationId xmlns:p14="http://schemas.microsoft.com/office/powerpoint/2010/main" val="40275579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AB2F-F5C1-689E-0FA2-8E6245AD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2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 body"/>
              </a:rPr>
              <a:t>Involving Individuals with Lived Experience of Homelessness in Decision Making – </a:t>
            </a:r>
            <a:br>
              <a:rPr lang="en-US" b="1" dirty="0">
                <a:latin typeface="Calibri body"/>
              </a:rPr>
            </a:br>
            <a:r>
              <a:rPr lang="en-US" b="1" dirty="0">
                <a:latin typeface="Calibri body"/>
              </a:rPr>
              <a:t>Plan Highlights</a:t>
            </a:r>
            <a:endParaRPr lang="en-US" sz="2400" dirty="0">
              <a:latin typeface="Calibri body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3C33-854E-0343-E024-C6A606867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6451"/>
            <a:ext cx="10515600" cy="3831329"/>
          </a:xfrm>
        </p:spPr>
        <p:txBody>
          <a:bodyPr>
            <a:normAutofit/>
          </a:bodyPr>
          <a:lstStyle/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Working group description and letter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Examples of meaningful ways people with lived experience are involved in organizations and VCEH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8652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AB2F-F5C1-689E-0FA2-8E6245AD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2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 body"/>
              </a:rPr>
              <a:t>Involving Individuals with Lived Experience of Homelessness in Decision Making – </a:t>
            </a:r>
            <a:br>
              <a:rPr lang="en-US" b="1" dirty="0">
                <a:latin typeface="Calibri body"/>
              </a:rPr>
            </a:br>
            <a:r>
              <a:rPr lang="en-US" b="1" dirty="0">
                <a:latin typeface="Calibri body"/>
              </a:rPr>
              <a:t>Ranking Tool Ideas</a:t>
            </a:r>
            <a:endParaRPr lang="en-US" sz="2400" dirty="0">
              <a:latin typeface="Calibri body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3C33-854E-0343-E024-C6A606867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6451"/>
            <a:ext cx="10515600" cy="3831329"/>
          </a:xfrm>
        </p:spPr>
        <p:txBody>
          <a:bodyPr>
            <a:normAutofit/>
          </a:bodyPr>
          <a:lstStyle/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Projects involve people with lived experience of unsheltered homelessness in the delivery of services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Projects plan to hire and support people who have experienced unsheltered homelessness or those who have fled DV/SV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Applicant board of directors includes 2+ people with lived experience of homelessness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18070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AB2F-F5C1-689E-0FA2-8E6245AD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390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 body"/>
              </a:rPr>
              <a:t>Supporting Underserved Communities &amp; Equitable Community Development – </a:t>
            </a:r>
            <a:br>
              <a:rPr lang="en-US" b="1" dirty="0">
                <a:latin typeface="Calibri body"/>
              </a:rPr>
            </a:br>
            <a:r>
              <a:rPr lang="en-US" b="1" dirty="0">
                <a:latin typeface="Calibri body"/>
              </a:rPr>
              <a:t>Possible 8 points</a:t>
            </a:r>
            <a:endParaRPr lang="en-US" sz="2400" dirty="0">
              <a:latin typeface="Calibri body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3C33-854E-0343-E024-C6A606867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2139"/>
            <a:ext cx="10515600" cy="3804824"/>
          </a:xfrm>
        </p:spPr>
        <p:txBody>
          <a:bodyPr>
            <a:normAutofit fontScale="85000" lnSpcReduction="2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3000" dirty="0"/>
              <a:t>How we to identify populations that have not been served by the homeless system at the same rate they are experiencing homelessness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3000" dirty="0"/>
              <a:t>Describe how underserved communities in the geographic area interact with the homeless system, including a description of those populations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3000" dirty="0"/>
              <a:t>Current strategy to provide outreach, engagement and housing interventions to serve overrepresented populations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3000" dirty="0"/>
              <a:t>Serving structurally disadvantaged areas: high levels of homelessness, housing distress or poverty AND located where CoC services have been entirely unavailable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810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AB2F-F5C1-689E-0FA2-8E6245AD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390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 body"/>
              </a:rPr>
              <a:t>Supporting Underserved Communities &amp; Equitable Community Development – </a:t>
            </a:r>
            <a:br>
              <a:rPr lang="en-US" b="1" dirty="0">
                <a:latin typeface="Calibri body"/>
              </a:rPr>
            </a:br>
            <a:r>
              <a:rPr lang="en-US" b="1" dirty="0">
                <a:latin typeface="Calibri body"/>
              </a:rPr>
              <a:t>Plan Highlights</a:t>
            </a:r>
            <a:endParaRPr lang="en-US" sz="2400" dirty="0">
              <a:latin typeface="Calibri body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3C33-854E-0343-E024-C6A606867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2139"/>
            <a:ext cx="10515600" cy="3804824"/>
          </a:xfrm>
        </p:spPr>
        <p:txBody>
          <a:bodyPr>
            <a:normAutofit fontScale="925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3000" dirty="0"/>
              <a:t>Equity analysis as part of CE Annual Evaluation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3000" dirty="0"/>
              <a:t>Health Equity Partnerships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3000" dirty="0"/>
              <a:t>Challenges with rural data (small numbers)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3000" dirty="0"/>
              <a:t>Identifying communities which have lost CoC services in recent years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3000" dirty="0"/>
              <a:t>Data from PIT and CE on populations experiencing homelessness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3000" dirty="0"/>
              <a:t>Identify Structurally Disadvantaged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4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8DDA986-B6EE-4642-AC60-0490373E6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B62878-12EF-4E97-A284-47BAFC30D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79188D-1ED5-4705-B8C7-5D6FB7670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514" y="685800"/>
            <a:ext cx="10800972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7F2DE6-5208-DAE0-9E60-7DD0033B1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965866"/>
            <a:ext cx="8959893" cy="888360"/>
          </a:xfrm>
        </p:spPr>
        <p:txBody>
          <a:bodyPr anchor="b">
            <a:normAutofit/>
          </a:bodyPr>
          <a:lstStyle/>
          <a:p>
            <a:pPr algn="ctr"/>
            <a:r>
              <a:rPr lang="en-US" b="1" dirty="0">
                <a:latin typeface="Calibri body"/>
              </a:rPr>
              <a:t>Rural Set Aside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CBEC-7880-FB7B-874D-1C8312B9B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190625"/>
            <a:ext cx="9635042" cy="3169482"/>
          </a:xfrm>
        </p:spPr>
        <p:txBody>
          <a:bodyPr anchor="t">
            <a:noAutofit/>
          </a:bodyPr>
          <a:lstStyle/>
          <a:p>
            <a:r>
              <a:rPr lang="en-US" sz="2600" dirty="0"/>
              <a:t>$2,901,822 available to serve one or more counties in Vermont:</a:t>
            </a:r>
          </a:p>
          <a:p>
            <a:pPr marL="0" indent="0">
              <a:buNone/>
            </a:pPr>
            <a:r>
              <a:rPr lang="en-US" sz="2600" dirty="0"/>
              <a:t>	All Counties except Chittenden and Franklin</a:t>
            </a:r>
          </a:p>
          <a:p>
            <a:r>
              <a:rPr lang="en-US" sz="2600" dirty="0"/>
              <a:t>Application submitted by the Balance of State CoC Collaborative Applicant: Vermont Coalition to End Homelessness</a:t>
            </a:r>
          </a:p>
          <a:p>
            <a:r>
              <a:rPr lang="en-US" sz="2600" dirty="0"/>
              <a:t>VCEH application will </a:t>
            </a:r>
            <a:r>
              <a:rPr lang="en-US" sz="2600" dirty="0" err="1"/>
              <a:t>inclue</a:t>
            </a:r>
            <a:r>
              <a:rPr lang="en-US" sz="2600" dirty="0"/>
              <a:t> one or more project applications and a priority listing of projects.  Projects are reviewed and ranked by the Ranking Committee</a:t>
            </a:r>
          </a:p>
          <a:p>
            <a:r>
              <a:rPr lang="en-US" sz="2600" dirty="0"/>
              <a:t>Grant term: 3 years, with potential for renewal</a:t>
            </a:r>
          </a:p>
        </p:txBody>
      </p:sp>
    </p:spTree>
    <p:extLst>
      <p:ext uri="{BB962C8B-B14F-4D97-AF65-F5344CB8AC3E}">
        <p14:creationId xmlns:p14="http://schemas.microsoft.com/office/powerpoint/2010/main" val="38709986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AB2F-F5C1-689E-0FA2-8E6245AD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390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 body"/>
              </a:rPr>
              <a:t>Supporting Underserved Communities &amp; Equitable Community Development – </a:t>
            </a:r>
            <a:br>
              <a:rPr lang="en-US" b="1" dirty="0">
                <a:latin typeface="Calibri body"/>
              </a:rPr>
            </a:br>
            <a:r>
              <a:rPr lang="en-US" b="1" dirty="0">
                <a:latin typeface="Calibri body"/>
              </a:rPr>
              <a:t>Ranking Tool Ideas</a:t>
            </a:r>
            <a:endParaRPr lang="en-US" sz="2400" dirty="0">
              <a:latin typeface="Calibri body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3C33-854E-0343-E024-C6A606867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7183"/>
            <a:ext cx="10515600" cy="3804824"/>
          </a:xfrm>
        </p:spPr>
        <p:txBody>
          <a:bodyPr>
            <a:normAutofit fontScale="925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3000" dirty="0"/>
              <a:t>Points for projects located in/will target structurally disadvantaged areas, and can describe how it has not been served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3000" dirty="0"/>
              <a:t>Agency &amp;/or Board leadership includes BIPOC members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3000" dirty="0"/>
              <a:t>Agency &amp;/or Board leadership includes LGBTQIA+ members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3000" dirty="0"/>
              <a:t>Applicant will use HMIS data and disaggregate project data by race, ethnicity, gender identify and/or age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808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AB2F-F5C1-689E-0FA2-8E6245AD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390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 body"/>
              </a:rPr>
              <a:t>Structurally Disadvantaged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3C33-854E-0343-E024-C6A606867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7183"/>
            <a:ext cx="10515600" cy="3804824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dirty="0"/>
              <a:t>INSERT MAP HERE</a:t>
            </a:r>
          </a:p>
        </p:txBody>
      </p:sp>
    </p:spTree>
    <p:extLst>
      <p:ext uri="{BB962C8B-B14F-4D97-AF65-F5344CB8AC3E}">
        <p14:creationId xmlns:p14="http://schemas.microsoft.com/office/powerpoint/2010/main" val="26720843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AB2F-F5C1-689E-0FA2-8E6245AD3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 body"/>
              </a:rPr>
              <a:t>General Ideas</a:t>
            </a:r>
            <a:endParaRPr lang="en-US" sz="2400" dirty="0">
              <a:latin typeface="Calibri body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3C33-854E-0343-E024-C6A606867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Encourage applicants without past CoC funding, but use ranking tool to prioritize those with administrative capacity and past experience with similar scope and funding?</a:t>
            </a:r>
          </a:p>
          <a:p>
            <a:pPr marL="0" indent="0">
              <a:buNone/>
            </a:pPr>
            <a:r>
              <a:rPr lang="en-US" dirty="0"/>
              <a:t>SSO, PSH, RRH and TH-RRH Projects only, HMIS is not a priority for Special NOFO funding?</a:t>
            </a:r>
          </a:p>
          <a:p>
            <a:pPr marL="0" indent="0">
              <a:buNone/>
            </a:pPr>
            <a:r>
              <a:rPr lang="en-US" dirty="0"/>
              <a:t>How can we ensure projects are coordinated with the local homeless coalitions?</a:t>
            </a:r>
          </a:p>
          <a:p>
            <a:pPr marL="0" indent="0">
              <a:buNone/>
            </a:pPr>
            <a:r>
              <a:rPr lang="en-US" dirty="0"/>
              <a:t>Projects coordinate and integrate other social services and employment programs?</a:t>
            </a:r>
          </a:p>
          <a:p>
            <a:pPr marL="0" indent="0">
              <a:buNone/>
            </a:pPr>
            <a:r>
              <a:rPr lang="en-US" dirty="0"/>
              <a:t>Weight areas the same as HUD will weight them in their review of the Plan?</a:t>
            </a:r>
          </a:p>
        </p:txBody>
      </p:sp>
    </p:spTree>
    <p:extLst>
      <p:ext uri="{BB962C8B-B14F-4D97-AF65-F5344CB8AC3E}">
        <p14:creationId xmlns:p14="http://schemas.microsoft.com/office/powerpoint/2010/main" val="418341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C181F-69F5-47C1-169F-E170A41C2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 body"/>
              </a:rPr>
              <a:t>Program</a:t>
            </a:r>
            <a:r>
              <a:rPr lang="en-US" dirty="0"/>
              <a:t> </a:t>
            </a:r>
            <a:r>
              <a:rPr lang="en-US" b="1" dirty="0">
                <a:latin typeface="Calibri body"/>
              </a:rPr>
              <a:t>Priorities</a:t>
            </a:r>
            <a:endParaRPr lang="en-US" dirty="0"/>
          </a:p>
        </p:txBody>
      </p:sp>
      <p:sp>
        <p:nvSpPr>
          <p:cNvPr id="14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EF51C-E1AE-B811-7871-A90D24F94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dirty="0"/>
              <a:t>1) Preventing and Addressing Unsheltered Homelessness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2) Addressing Severe Service Needs in Rural Areas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3) Assistance on Tribal Lands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4) Involving a Broad Array of Stakeholders in the CoC’s efforts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5) Advancing Equity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6) Use a Housing First Approach</a:t>
            </a:r>
          </a:p>
          <a:p>
            <a:pPr marL="0" indent="0">
              <a:spcBef>
                <a:spcPts val="1800"/>
              </a:spcBef>
              <a:buNone/>
            </a:pPr>
            <a:endParaRPr lang="en-US" b="1" dirty="0"/>
          </a:p>
          <a:p>
            <a:pPr marL="514350" indent="-514350">
              <a:spcBef>
                <a:spcPts val="1800"/>
              </a:spcBef>
              <a:buAutoNum type="arabicParenR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262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F445C-C08F-62F7-E4AF-0246265D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 body"/>
              </a:rPr>
              <a:t>HUD </a:t>
            </a:r>
            <a:br>
              <a:rPr lang="en-US" b="1" dirty="0">
                <a:latin typeface="Calibri body"/>
              </a:rPr>
            </a:br>
            <a:r>
              <a:rPr lang="en-US" b="1" dirty="0">
                <a:latin typeface="Calibri body"/>
              </a:rPr>
              <a:t>Special </a:t>
            </a:r>
            <a:br>
              <a:rPr lang="en-US" b="1" dirty="0">
                <a:latin typeface="Calibri body"/>
              </a:rPr>
            </a:br>
            <a:r>
              <a:rPr lang="en-US" b="1" dirty="0">
                <a:latin typeface="Calibri body"/>
              </a:rPr>
              <a:t>NOFO </a:t>
            </a:r>
            <a:br>
              <a:rPr lang="en-US" b="1" dirty="0">
                <a:latin typeface="Calibri body"/>
              </a:rPr>
            </a:br>
            <a:r>
              <a:rPr lang="en-US" b="1" dirty="0">
                <a:latin typeface="Calibri body"/>
              </a:rPr>
              <a:t>Eligible </a:t>
            </a:r>
            <a:br>
              <a:rPr lang="en-US" b="1" dirty="0">
                <a:latin typeface="Calibri body"/>
              </a:rPr>
            </a:br>
            <a:r>
              <a:rPr lang="en-US" b="1" dirty="0">
                <a:latin typeface="Calibri body"/>
              </a:rPr>
              <a:t>Project </a:t>
            </a:r>
            <a:br>
              <a:rPr lang="en-US" b="1" dirty="0">
                <a:latin typeface="Calibri body"/>
              </a:rPr>
            </a:br>
            <a:r>
              <a:rPr lang="en-US" b="1" dirty="0">
                <a:latin typeface="Calibri body"/>
              </a:rPr>
              <a:t>Types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7801DD-925C-5479-FE56-C11255428E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053842"/>
              </p:ext>
            </p:extLst>
          </p:nvPr>
        </p:nvGraphicFramePr>
        <p:xfrm>
          <a:off x="3396343" y="377371"/>
          <a:ext cx="8636000" cy="6480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7870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8DDA986-B6EE-4642-AC60-0490373E6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B62878-12EF-4E97-A284-47BAFC30D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79188D-1ED5-4705-B8C7-5D6FB7670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514" y="685800"/>
            <a:ext cx="10800972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DFF4AB-E05A-05FC-D390-04164BC05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5" y="1122059"/>
            <a:ext cx="8959893" cy="888360"/>
          </a:xfrm>
        </p:spPr>
        <p:txBody>
          <a:bodyPr anchor="b">
            <a:normAutofit/>
          </a:bodyPr>
          <a:lstStyle/>
          <a:p>
            <a:pPr algn="ctr"/>
            <a:r>
              <a:rPr lang="en-US" b="1" dirty="0">
                <a:latin typeface="Calibri body"/>
              </a:rPr>
              <a:t>Project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97754-BB57-04B1-1F00-8A9890988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5" y="2340660"/>
            <a:ext cx="8959892" cy="3169482"/>
          </a:xfrm>
        </p:spPr>
        <p:txBody>
          <a:bodyPr anchor="t">
            <a:normAutofit fontScale="92500"/>
          </a:bodyPr>
          <a:lstStyle/>
          <a:p>
            <a:pPr marL="0" indent="0">
              <a:buNone/>
            </a:pPr>
            <a:r>
              <a:rPr lang="en-US" sz="2600" dirty="0"/>
              <a:t>HUD will select projects for funding based on a formula that includes:</a:t>
            </a:r>
          </a:p>
          <a:p>
            <a:pPr lvl="1"/>
            <a:r>
              <a:rPr lang="en-US" sz="2600" dirty="0"/>
              <a:t>Overall score of the CoC Consolidated Application</a:t>
            </a:r>
          </a:p>
          <a:p>
            <a:pPr lvl="1"/>
            <a:r>
              <a:rPr lang="en-US" sz="2600" dirty="0"/>
              <a:t>CoC ranking of the project</a:t>
            </a:r>
          </a:p>
          <a:p>
            <a:pPr lvl="1"/>
            <a:r>
              <a:rPr lang="en-US" sz="2600" dirty="0"/>
              <a:t>Serving structurally disadvantaged areas </a:t>
            </a:r>
          </a:p>
          <a:p>
            <a:pPr marL="1371600" lvl="3" indent="0">
              <a:buNone/>
            </a:pPr>
            <a:r>
              <a:rPr lang="en-US" sz="2600" dirty="0"/>
              <a:t>Geographic areas that have high levels of homelessness, housing distress or poverty, and are located where CoC services have until now been entirely unavailable.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276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514B03-DA05-891E-6E40-DA298CF5B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 body"/>
              </a:rPr>
              <a:t>CoC Consolidated Application (89 pts)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C8953-E86E-C8AC-121E-A856BD4F8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Autofit/>
          </a:bodyPr>
          <a:lstStyle/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Project Capacity, Review and Ranking</a:t>
            </a:r>
          </a:p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System Performance</a:t>
            </a:r>
          </a:p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CoC Coordination and Engagement</a:t>
            </a:r>
          </a:p>
          <a:p>
            <a:r>
              <a:rPr lang="en-US" sz="3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CoC Plan for Serving Individuals and Families Experiencing Homelessness with Severe Service Needs (59 points)</a:t>
            </a:r>
            <a:endParaRPr lang="en-US" sz="30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60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DDF0C-58BF-5896-FF50-EB1C44895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 body"/>
              </a:rPr>
              <a:t>Important</a:t>
            </a:r>
            <a:r>
              <a:rPr lang="en-US" sz="6000" dirty="0"/>
              <a:t> </a:t>
            </a:r>
            <a:r>
              <a:rPr lang="en-US" b="1" dirty="0">
                <a:latin typeface="Calibri body"/>
              </a:rPr>
              <a:t>Dates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5738BFF-EF16-63B8-1FE2-B068B5BA97C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896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31C18-E0BF-6BD4-9965-2F63EA22F6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91478"/>
            <a:ext cx="9144000" cy="4214192"/>
          </a:xfrm>
        </p:spPr>
        <p:txBody>
          <a:bodyPr>
            <a:normAutofit fontScale="90000"/>
          </a:bodyPr>
          <a:lstStyle/>
          <a:p>
            <a:r>
              <a:rPr lang="en-US" sz="6700" b="1" dirty="0">
                <a:latin typeface="Calibri body"/>
              </a:rPr>
              <a:t>Plan to Serve </a:t>
            </a:r>
            <a:br>
              <a:rPr lang="en-US" sz="6700" b="1" dirty="0">
                <a:latin typeface="Calibri body"/>
              </a:rPr>
            </a:br>
            <a:r>
              <a:rPr lang="en-US" sz="6700" b="1" dirty="0">
                <a:latin typeface="Calibri body"/>
              </a:rPr>
              <a:t>Individuals and Families </a:t>
            </a:r>
            <a:br>
              <a:rPr lang="en-US" sz="6700" b="1" dirty="0">
                <a:latin typeface="Calibri body"/>
              </a:rPr>
            </a:br>
            <a:r>
              <a:rPr lang="en-US" sz="6700" b="1" dirty="0">
                <a:latin typeface="Calibri body"/>
              </a:rPr>
              <a:t>with Severe Service Needs</a:t>
            </a:r>
            <a:br>
              <a:rPr lang="en-US" b="1" dirty="0"/>
            </a:br>
            <a:br>
              <a:rPr lang="en-US" b="1" dirty="0"/>
            </a:br>
            <a:r>
              <a:rPr lang="en-US" b="1" u="sng" dirty="0"/>
              <a:t>DRAFT PROPOSAL FOR REVIEW</a:t>
            </a:r>
          </a:p>
        </p:txBody>
      </p:sp>
    </p:spTree>
    <p:extLst>
      <p:ext uri="{BB962C8B-B14F-4D97-AF65-F5344CB8AC3E}">
        <p14:creationId xmlns:p14="http://schemas.microsoft.com/office/powerpoint/2010/main" val="2144223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2170</Words>
  <Application>Microsoft Office PowerPoint</Application>
  <PresentationFormat>Widescreen</PresentationFormat>
  <Paragraphs>189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body</vt:lpstr>
      <vt:lpstr>Calibri Light</vt:lpstr>
      <vt:lpstr>Symbol</vt:lpstr>
      <vt:lpstr>Office Theme</vt:lpstr>
      <vt:lpstr>HUD Continuum of Care Supplemental to Address Unsheltered and Rural Homelessness</vt:lpstr>
      <vt:lpstr>Resources</vt:lpstr>
      <vt:lpstr>Rural Set Aside</vt:lpstr>
      <vt:lpstr>Program Priorities</vt:lpstr>
      <vt:lpstr>HUD  Special  NOFO  Eligible  Project  Types</vt:lpstr>
      <vt:lpstr>Project Selection</vt:lpstr>
      <vt:lpstr>CoC Consolidated Application (89 pts)</vt:lpstr>
      <vt:lpstr>Important Dates</vt:lpstr>
      <vt:lpstr>Plan to Serve  Individuals and Families  with Severe Service Needs  DRAFT PROPOSAL FOR REVIEW</vt:lpstr>
      <vt:lpstr>Severe Service Needs</vt:lpstr>
      <vt:lpstr>Severe Service Needs</vt:lpstr>
      <vt:lpstr>Leveraging Housing – 18 Possible Pts</vt:lpstr>
      <vt:lpstr>Leveraging Housing – Plan Highlights</vt:lpstr>
      <vt:lpstr>Leveraging Housing – Ranking Tool Ideas</vt:lpstr>
      <vt:lpstr>Leveraging Housing – Ranking Tool Ideas</vt:lpstr>
      <vt:lpstr>Leveraging Health Care Resources (10 pts)</vt:lpstr>
      <vt:lpstr>Leveraging Health Care – Plan Highlights</vt:lpstr>
      <vt:lpstr>Leveraging Health Care – Ranking Tool Ideas</vt:lpstr>
      <vt:lpstr>Strategy to Identify, Shelter, &amp; House People Experiencing Unsheltered Homelessness – Possible 6 points</vt:lpstr>
      <vt:lpstr>Strategy to Identify, Shelter, &amp; House People Experiencing Unsheltered Homelessness –   Plan Highlights</vt:lpstr>
      <vt:lpstr>Strategy to Identify, Shelter, &amp; House People Experiencing Unsheltered Homelessness –   Ranking Tool Ideas</vt:lpstr>
      <vt:lpstr>Identify &amp; Prioritize Households Experiencing or With Histories of Unsheltered Homelessness - Possible 12 points</vt:lpstr>
      <vt:lpstr>Identify &amp; Prioritize Households Experiencing or With Histories of Unsheltered Homelessness – Plan Highlights</vt:lpstr>
      <vt:lpstr>Identify &amp; Prioritize Households Experiencing or With Histories of Unsheltered Homelessness – Ranking Tool Ideas</vt:lpstr>
      <vt:lpstr>Involving Individuals with Lived Experience of Homelessness in Decision Making –  Possible 5 points</vt:lpstr>
      <vt:lpstr>Involving Individuals with Lived Experience of Homelessness in Decision Making –  Plan Highlights</vt:lpstr>
      <vt:lpstr>Involving Individuals with Lived Experience of Homelessness in Decision Making –  Ranking Tool Ideas</vt:lpstr>
      <vt:lpstr>Supporting Underserved Communities &amp; Equitable Community Development –  Possible 8 points</vt:lpstr>
      <vt:lpstr>Supporting Underserved Communities &amp; Equitable Community Development –  Plan Highlights</vt:lpstr>
      <vt:lpstr>Supporting Underserved Communities &amp; Equitable Community Development –  Ranking Tool Ideas</vt:lpstr>
      <vt:lpstr>Structurally Disadvantaged Areas</vt:lpstr>
      <vt:lpstr>General Ideas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Phillips, Sarah</dc:creator>
  <cp:lastModifiedBy>Martin Hahn</cp:lastModifiedBy>
  <cp:revision>5</cp:revision>
  <dcterms:created xsi:type="dcterms:W3CDTF">2022-08-09T16:25:18Z</dcterms:created>
  <dcterms:modified xsi:type="dcterms:W3CDTF">2022-08-29T17:07:51Z</dcterms:modified>
</cp:coreProperties>
</file>