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70" r:id="rId14"/>
    <p:sldId id="271" r:id="rId15"/>
    <p:sldId id="275" r:id="rId16"/>
    <p:sldId id="272" r:id="rId17"/>
    <p:sldId id="278" r:id="rId18"/>
    <p:sldId id="277" r:id="rId19"/>
    <p:sldId id="267" r:id="rId20"/>
    <p:sldId id="273" r:id="rId21"/>
    <p:sldId id="279"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 Casey" userId="05fb9593-1d61-4b94-a4c9-0eb1c1771518" providerId="ADAL" clId="{2FE79330-21BC-4810-807D-F04FB825EE90}"/>
    <pc:docChg chg="modSld">
      <pc:chgData name="Kara Casey" userId="05fb9593-1d61-4b94-a4c9-0eb1c1771518" providerId="ADAL" clId="{2FE79330-21BC-4810-807D-F04FB825EE90}" dt="2022-08-19T16:27:32.899" v="18" actId="5793"/>
      <pc:docMkLst>
        <pc:docMk/>
      </pc:docMkLst>
      <pc:sldChg chg="modNotesTx">
        <pc:chgData name="Kara Casey" userId="05fb9593-1d61-4b94-a4c9-0eb1c1771518" providerId="ADAL" clId="{2FE79330-21BC-4810-807D-F04FB825EE90}" dt="2022-08-16T15:00:32.437" v="17" actId="20577"/>
        <pc:sldMkLst>
          <pc:docMk/>
          <pc:sldMk cId="109025321" sldId="270"/>
        </pc:sldMkLst>
      </pc:sldChg>
      <pc:sldChg chg="modSp mod">
        <pc:chgData name="Kara Casey" userId="05fb9593-1d61-4b94-a4c9-0eb1c1771518" providerId="ADAL" clId="{2FE79330-21BC-4810-807D-F04FB825EE90}" dt="2022-08-19T16:27:32.899" v="18" actId="5793"/>
        <pc:sldMkLst>
          <pc:docMk/>
          <pc:sldMk cId="503346163" sldId="278"/>
        </pc:sldMkLst>
        <pc:spChg chg="mod">
          <ac:chgData name="Kara Casey" userId="05fb9593-1d61-4b94-a4c9-0eb1c1771518" providerId="ADAL" clId="{2FE79330-21BC-4810-807D-F04FB825EE90}" dt="2022-08-19T16:27:32.899" v="18" actId="5793"/>
          <ac:spMkLst>
            <pc:docMk/>
            <pc:sldMk cId="503346163" sldId="278"/>
            <ac:spMk id="3" creationId="{00000000-0000-0000-0000-000000000000}"/>
          </ac:spMkLst>
        </pc:spChg>
      </pc:sldChg>
    </pc:docChg>
  </pc:docChgLst>
  <pc:docChgLst>
    <pc:chgData name="Kara Casey" userId="05fb9593-1d61-4b94-a4c9-0eb1c1771518" providerId="ADAL" clId="{9A4E8CAB-3407-4378-940E-584CC3653C5F}"/>
    <pc:docChg chg="modSld">
      <pc:chgData name="Kara Casey" userId="05fb9593-1d61-4b94-a4c9-0eb1c1771518" providerId="ADAL" clId="{9A4E8CAB-3407-4378-940E-584CC3653C5F}" dt="2022-10-03T13:33:55.937" v="8" actId="20577"/>
      <pc:docMkLst>
        <pc:docMk/>
      </pc:docMkLst>
      <pc:sldChg chg="modNotesTx">
        <pc:chgData name="Kara Casey" userId="05fb9593-1d61-4b94-a4c9-0eb1c1771518" providerId="ADAL" clId="{9A4E8CAB-3407-4378-940E-584CC3653C5F}" dt="2022-10-03T13:33:09.458" v="0" actId="20577"/>
        <pc:sldMkLst>
          <pc:docMk/>
          <pc:sldMk cId="2311949591" sldId="258"/>
        </pc:sldMkLst>
      </pc:sldChg>
      <pc:sldChg chg="modNotesTx">
        <pc:chgData name="Kara Casey" userId="05fb9593-1d61-4b94-a4c9-0eb1c1771518" providerId="ADAL" clId="{9A4E8CAB-3407-4378-940E-584CC3653C5F}" dt="2022-10-03T13:33:15.296" v="1" actId="20577"/>
        <pc:sldMkLst>
          <pc:docMk/>
          <pc:sldMk cId="3452173431" sldId="259"/>
        </pc:sldMkLst>
      </pc:sldChg>
      <pc:sldChg chg="modNotesTx">
        <pc:chgData name="Kara Casey" userId="05fb9593-1d61-4b94-a4c9-0eb1c1771518" providerId="ADAL" clId="{9A4E8CAB-3407-4378-940E-584CC3653C5F}" dt="2022-10-03T13:33:19.795" v="2" actId="20577"/>
        <pc:sldMkLst>
          <pc:docMk/>
          <pc:sldMk cId="4149929303" sldId="260"/>
        </pc:sldMkLst>
      </pc:sldChg>
      <pc:sldChg chg="modNotesTx">
        <pc:chgData name="Kara Casey" userId="05fb9593-1d61-4b94-a4c9-0eb1c1771518" providerId="ADAL" clId="{9A4E8CAB-3407-4378-940E-584CC3653C5F}" dt="2022-10-03T13:33:24.418" v="3" actId="20577"/>
        <pc:sldMkLst>
          <pc:docMk/>
          <pc:sldMk cId="475140796" sldId="261"/>
        </pc:sldMkLst>
      </pc:sldChg>
      <pc:sldChg chg="modNotesTx">
        <pc:chgData name="Kara Casey" userId="05fb9593-1d61-4b94-a4c9-0eb1c1771518" providerId="ADAL" clId="{9A4E8CAB-3407-4378-940E-584CC3653C5F}" dt="2022-10-03T13:33:28.371" v="4" actId="20577"/>
        <pc:sldMkLst>
          <pc:docMk/>
          <pc:sldMk cId="1854083953" sldId="262"/>
        </pc:sldMkLst>
      </pc:sldChg>
      <pc:sldChg chg="modNotesTx">
        <pc:chgData name="Kara Casey" userId="05fb9593-1d61-4b94-a4c9-0eb1c1771518" providerId="ADAL" clId="{9A4E8CAB-3407-4378-940E-584CC3653C5F}" dt="2022-10-03T13:33:41.126" v="5" actId="20577"/>
        <pc:sldMkLst>
          <pc:docMk/>
          <pc:sldMk cId="109025321" sldId="270"/>
        </pc:sldMkLst>
      </pc:sldChg>
      <pc:sldChg chg="modNotesTx">
        <pc:chgData name="Kara Casey" userId="05fb9593-1d61-4b94-a4c9-0eb1c1771518" providerId="ADAL" clId="{9A4E8CAB-3407-4378-940E-584CC3653C5F}" dt="2022-10-03T13:33:45.695" v="6" actId="20577"/>
        <pc:sldMkLst>
          <pc:docMk/>
          <pc:sldMk cId="3266235011" sldId="271"/>
        </pc:sldMkLst>
      </pc:sldChg>
      <pc:sldChg chg="modNotesTx">
        <pc:chgData name="Kara Casey" userId="05fb9593-1d61-4b94-a4c9-0eb1c1771518" providerId="ADAL" clId="{9A4E8CAB-3407-4378-940E-584CC3653C5F}" dt="2022-10-03T13:33:55.937" v="8" actId="20577"/>
        <pc:sldMkLst>
          <pc:docMk/>
          <pc:sldMk cId="692825614" sldId="272"/>
        </pc:sldMkLst>
      </pc:sldChg>
      <pc:sldChg chg="modNotesTx">
        <pc:chgData name="Kara Casey" userId="05fb9593-1d61-4b94-a4c9-0eb1c1771518" providerId="ADAL" clId="{9A4E8CAB-3407-4378-940E-584CC3653C5F}" dt="2022-10-03T13:33:49.946" v="7" actId="20577"/>
        <pc:sldMkLst>
          <pc:docMk/>
          <pc:sldMk cId="3891298110" sldId="275"/>
        </pc:sldMkLst>
      </pc:sldChg>
    </pc:docChg>
  </pc:docChgLst>
  <pc:docChgLst>
    <pc:chgData name="Kara Casey" userId="05fb9593-1d61-4b94-a4c9-0eb1c1771518" providerId="ADAL" clId="{3D984D7B-0CB6-444C-87E8-F9FAE5F4E90C}"/>
    <pc:docChg chg="modSld">
      <pc:chgData name="Kara Casey" userId="05fb9593-1d61-4b94-a4c9-0eb1c1771518" providerId="ADAL" clId="{3D984D7B-0CB6-444C-87E8-F9FAE5F4E90C}" dt="2022-09-29T13:40:32.818" v="1" actId="20577"/>
      <pc:docMkLst>
        <pc:docMk/>
      </pc:docMkLst>
      <pc:sldChg chg="modNotesTx">
        <pc:chgData name="Kara Casey" userId="05fb9593-1d61-4b94-a4c9-0eb1c1771518" providerId="ADAL" clId="{3D984D7B-0CB6-444C-87E8-F9FAE5F4E90C}" dt="2022-09-29T13:40:32.818" v="1" actId="20577"/>
        <pc:sldMkLst>
          <pc:docMk/>
          <pc:sldMk cId="665209421"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0DF25-0D32-49CE-9321-3358F36932E3}" type="datetimeFigureOut">
              <a:rPr lang="en-US" smtClean="0"/>
              <a:t>10/3/2022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27CD5-79FE-4FF0-AEE1-7743D703EF42}" type="slidenum">
              <a:rPr lang="en-US" smtClean="0"/>
              <a:t>‹#›</a:t>
            </a:fld>
            <a:endParaRPr lang="en-US"/>
          </a:p>
        </p:txBody>
      </p:sp>
    </p:spTree>
    <p:extLst>
      <p:ext uri="{BB962C8B-B14F-4D97-AF65-F5344CB8AC3E}">
        <p14:creationId xmlns:p14="http://schemas.microsoft.com/office/powerpoint/2010/main" val="104951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27CD5-79FE-4FF0-AEE1-7743D703EF42}" type="slidenum">
              <a:rPr lang="en-US" smtClean="0"/>
              <a:t>3</a:t>
            </a:fld>
            <a:endParaRPr lang="en-US"/>
          </a:p>
        </p:txBody>
      </p:sp>
    </p:spTree>
    <p:extLst>
      <p:ext uri="{BB962C8B-B14F-4D97-AF65-F5344CB8AC3E}">
        <p14:creationId xmlns:p14="http://schemas.microsoft.com/office/powerpoint/2010/main" val="2367114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27CD5-79FE-4FF0-AEE1-7743D703EF42}" type="slidenum">
              <a:rPr lang="en-US" smtClean="0"/>
              <a:t>13</a:t>
            </a:fld>
            <a:endParaRPr lang="en-US"/>
          </a:p>
        </p:txBody>
      </p:sp>
    </p:spTree>
    <p:extLst>
      <p:ext uri="{BB962C8B-B14F-4D97-AF65-F5344CB8AC3E}">
        <p14:creationId xmlns:p14="http://schemas.microsoft.com/office/powerpoint/2010/main" val="268981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language accessible</a:t>
            </a:r>
          </a:p>
          <a:p>
            <a:endParaRPr lang="en-US" dirty="0"/>
          </a:p>
          <a:p>
            <a:endParaRPr lang="en-US" dirty="0"/>
          </a:p>
        </p:txBody>
      </p:sp>
      <p:sp>
        <p:nvSpPr>
          <p:cNvPr id="4" name="Slide Number Placeholder 3"/>
          <p:cNvSpPr>
            <a:spLocks noGrp="1"/>
          </p:cNvSpPr>
          <p:nvPr>
            <p:ph type="sldNum" sz="quarter" idx="10"/>
          </p:nvPr>
        </p:nvSpPr>
        <p:spPr/>
        <p:txBody>
          <a:bodyPr/>
          <a:lstStyle/>
          <a:p>
            <a:fld id="{F2A27CD5-79FE-4FF0-AEE1-7743D703EF42}" type="slidenum">
              <a:rPr lang="en-US" smtClean="0"/>
              <a:t>15</a:t>
            </a:fld>
            <a:endParaRPr lang="en-US"/>
          </a:p>
        </p:txBody>
      </p:sp>
    </p:spTree>
    <p:extLst>
      <p:ext uri="{BB962C8B-B14F-4D97-AF65-F5344CB8AC3E}">
        <p14:creationId xmlns:p14="http://schemas.microsoft.com/office/powerpoint/2010/main" val="211974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27CD5-79FE-4FF0-AEE1-7743D703EF42}" type="slidenum">
              <a:rPr lang="en-US" smtClean="0"/>
              <a:t>4</a:t>
            </a:fld>
            <a:endParaRPr lang="en-US"/>
          </a:p>
        </p:txBody>
      </p:sp>
    </p:spTree>
    <p:extLst>
      <p:ext uri="{BB962C8B-B14F-4D97-AF65-F5344CB8AC3E}">
        <p14:creationId xmlns:p14="http://schemas.microsoft.com/office/powerpoint/2010/main" val="322591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F2A27CD5-79FE-4FF0-AEE1-7743D703EF42}" type="slidenum">
              <a:rPr lang="en-US" smtClean="0"/>
              <a:t>5</a:t>
            </a:fld>
            <a:endParaRPr lang="en-US"/>
          </a:p>
        </p:txBody>
      </p:sp>
    </p:spTree>
    <p:extLst>
      <p:ext uri="{BB962C8B-B14F-4D97-AF65-F5344CB8AC3E}">
        <p14:creationId xmlns:p14="http://schemas.microsoft.com/office/powerpoint/2010/main" val="25085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27CD5-79FE-4FF0-AEE1-7743D703EF42}" type="slidenum">
              <a:rPr lang="en-US" smtClean="0"/>
              <a:t>6</a:t>
            </a:fld>
            <a:endParaRPr lang="en-US"/>
          </a:p>
        </p:txBody>
      </p:sp>
    </p:spTree>
    <p:extLst>
      <p:ext uri="{BB962C8B-B14F-4D97-AF65-F5344CB8AC3E}">
        <p14:creationId xmlns:p14="http://schemas.microsoft.com/office/powerpoint/2010/main" val="337175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A27CD5-79FE-4FF0-AEE1-7743D703EF42}" type="slidenum">
              <a:rPr lang="en-US" smtClean="0"/>
              <a:t>7</a:t>
            </a:fld>
            <a:endParaRPr lang="en-US"/>
          </a:p>
        </p:txBody>
      </p:sp>
    </p:spTree>
    <p:extLst>
      <p:ext uri="{BB962C8B-B14F-4D97-AF65-F5344CB8AC3E}">
        <p14:creationId xmlns:p14="http://schemas.microsoft.com/office/powerpoint/2010/main" val="5963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https://helpingtohousevt.org/whatwedo/dvsv/</a:t>
            </a:r>
          </a:p>
          <a:p>
            <a:endParaRPr lang="en-US" dirty="0"/>
          </a:p>
        </p:txBody>
      </p:sp>
      <p:sp>
        <p:nvSpPr>
          <p:cNvPr id="4" name="Slide Number Placeholder 3"/>
          <p:cNvSpPr>
            <a:spLocks noGrp="1"/>
          </p:cNvSpPr>
          <p:nvPr>
            <p:ph type="sldNum" sz="quarter" idx="10"/>
          </p:nvPr>
        </p:nvSpPr>
        <p:spPr/>
        <p:txBody>
          <a:bodyPr/>
          <a:lstStyle/>
          <a:p>
            <a:fld id="{F2A27CD5-79FE-4FF0-AEE1-7743D703EF42}" type="slidenum">
              <a:rPr lang="en-US" smtClean="0"/>
              <a:t>9</a:t>
            </a:fld>
            <a:endParaRPr lang="en-US"/>
          </a:p>
        </p:txBody>
      </p:sp>
    </p:spTree>
    <p:extLst>
      <p:ext uri="{BB962C8B-B14F-4D97-AF65-F5344CB8AC3E}">
        <p14:creationId xmlns:p14="http://schemas.microsoft.com/office/powerpoint/2010/main" val="425990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27CD5-79FE-4FF0-AEE1-7743D703EF42}" type="slidenum">
              <a:rPr lang="en-US" smtClean="0"/>
              <a:t>10</a:t>
            </a:fld>
            <a:endParaRPr lang="en-US"/>
          </a:p>
        </p:txBody>
      </p:sp>
    </p:spTree>
    <p:extLst>
      <p:ext uri="{BB962C8B-B14F-4D97-AF65-F5344CB8AC3E}">
        <p14:creationId xmlns:p14="http://schemas.microsoft.com/office/powerpoint/2010/main" val="73025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27CD5-79FE-4FF0-AEE1-7743D703EF42}" type="slidenum">
              <a:rPr lang="en-US" smtClean="0"/>
              <a:t>11</a:t>
            </a:fld>
            <a:endParaRPr lang="en-US"/>
          </a:p>
        </p:txBody>
      </p:sp>
    </p:spTree>
    <p:extLst>
      <p:ext uri="{BB962C8B-B14F-4D97-AF65-F5344CB8AC3E}">
        <p14:creationId xmlns:p14="http://schemas.microsoft.com/office/powerpoint/2010/main" val="393471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27CD5-79FE-4FF0-AEE1-7743D703EF42}" type="slidenum">
              <a:rPr lang="en-US" smtClean="0"/>
              <a:t>12</a:t>
            </a:fld>
            <a:endParaRPr lang="en-US"/>
          </a:p>
        </p:txBody>
      </p:sp>
    </p:spTree>
    <p:extLst>
      <p:ext uri="{BB962C8B-B14F-4D97-AF65-F5344CB8AC3E}">
        <p14:creationId xmlns:p14="http://schemas.microsoft.com/office/powerpoint/2010/main" val="4236954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hud.gov/program_offices/housing/mfh/violence_against_women_ac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elpingtohousevt.org/whatwedo/dvsv/" TargetMode="External"/><Relationship Id="rId2" Type="http://schemas.openxmlformats.org/officeDocument/2006/relationships/hyperlink" Target="https://vtnetwork.org/housingprotections/" TargetMode="External"/><Relationship Id="rId1" Type="http://schemas.openxmlformats.org/officeDocument/2006/relationships/slideLayout" Target="../slideLayouts/slideLayout2.xml"/><Relationship Id="rId4" Type="http://schemas.openxmlformats.org/officeDocument/2006/relationships/hyperlink" Target="https://www.sec.state.vt.us/media/84038/sahpamphlet.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hlp.org/initiatives/protections-for-survivors-of-domestic-and-sexual-violence/" TargetMode="External"/><Relationship Id="rId2" Type="http://schemas.openxmlformats.org/officeDocument/2006/relationships/hyperlink" Target="https://www.hud.gov/program_offices/housing/mfh/violence_against_women_act" TargetMode="External"/><Relationship Id="rId1" Type="http://schemas.openxmlformats.org/officeDocument/2006/relationships/slideLayout" Target="../slideLayouts/slideLayout2.xml"/><Relationship Id="rId5" Type="http://schemas.openxmlformats.org/officeDocument/2006/relationships/hyperlink" Target="https://www.vtnetwork.org/" TargetMode="External"/><Relationship Id="rId4" Type="http://schemas.openxmlformats.org/officeDocument/2006/relationships/hyperlink" Target="https://helpingtohousevt.org/whatwedo/dvsv/"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kara@vtnetwork.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elpingtohousevt.org/whatwedo/dvs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VAWA Housing Protections</a:t>
            </a:r>
          </a:p>
        </p:txBody>
      </p:sp>
      <p:sp>
        <p:nvSpPr>
          <p:cNvPr id="3" name="Subtitle 2"/>
          <p:cNvSpPr>
            <a:spLocks noGrp="1"/>
          </p:cNvSpPr>
          <p:nvPr>
            <p:ph type="subTitle" idx="1"/>
          </p:nvPr>
        </p:nvSpPr>
        <p:spPr/>
        <p:txBody>
          <a:bodyPr>
            <a:normAutofit lnSpcReduction="10000"/>
          </a:bodyPr>
          <a:lstStyle/>
          <a:p>
            <a:r>
              <a:rPr lang="en-US" dirty="0">
                <a:solidFill>
                  <a:schemeClr val="tx1"/>
                </a:solidFill>
                <a:latin typeface="Calibri" panose="020F0502020204030204" pitchFamily="34" charset="0"/>
                <a:cs typeface="Calibri" panose="020F0502020204030204" pitchFamily="34" charset="0"/>
              </a:rPr>
              <a:t>Kara Casey</a:t>
            </a:r>
          </a:p>
          <a:p>
            <a:r>
              <a:rPr lang="en-US" dirty="0">
                <a:solidFill>
                  <a:schemeClr val="tx1"/>
                </a:solidFill>
                <a:latin typeface="Calibri" panose="020F0502020204030204" pitchFamily="34" charset="0"/>
                <a:cs typeface="Calibri" panose="020F0502020204030204" pitchFamily="34" charset="0"/>
              </a:rPr>
              <a:t>Director of Economic Empowerment</a:t>
            </a:r>
          </a:p>
          <a:p>
            <a:r>
              <a:rPr lang="en-US" dirty="0">
                <a:solidFill>
                  <a:schemeClr val="tx1"/>
                </a:solidFill>
                <a:latin typeface="Calibri" panose="020F0502020204030204" pitchFamily="34" charset="0"/>
                <a:cs typeface="Calibri" panose="020F0502020204030204" pitchFamily="34" charset="0"/>
              </a:rPr>
              <a:t>Vermont Network</a:t>
            </a:r>
          </a:p>
        </p:txBody>
      </p:sp>
      <p:pic>
        <p:nvPicPr>
          <p:cNvPr id="1028" name="Picture 4" descr="Network Staff – Vermont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56" y="87283"/>
            <a:ext cx="2169519" cy="244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54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VAWA 2022</a:t>
            </a:r>
          </a:p>
        </p:txBody>
      </p:sp>
      <p:sp>
        <p:nvSpPr>
          <p:cNvPr id="4" name="Content Placeholder 3"/>
          <p:cNvSpPr>
            <a:spLocks noGrp="1"/>
          </p:cNvSpPr>
          <p:nvPr>
            <p:ph idx="1"/>
          </p:nvPr>
        </p:nvSpPr>
        <p:spPr/>
        <p:txBody>
          <a:bodyPr>
            <a:normAutofit/>
          </a:bodyPr>
          <a:lstStyle/>
          <a:p>
            <a:r>
              <a:rPr lang="en-US" dirty="0"/>
              <a:t>VAWA was reauthorized, new provisions go into effect Oct 1, 2022</a:t>
            </a:r>
          </a:p>
          <a:p>
            <a:r>
              <a:rPr lang="en-US" dirty="0"/>
              <a:t>Adds covered Federal Housing Programs and expands language</a:t>
            </a:r>
          </a:p>
          <a:p>
            <a:r>
              <a:rPr lang="en-US" dirty="0"/>
              <a:t>Creates a Gender Based Violence Prevention Office and VAWA Director at HUD to help oversee and implement existing housing protections/help coordinate the departments response to survivors of violence</a:t>
            </a:r>
          </a:p>
          <a:p>
            <a:r>
              <a:rPr lang="en-US" dirty="0"/>
              <a:t>Protection against “nuisance ordinances”</a:t>
            </a:r>
          </a:p>
          <a:p>
            <a:r>
              <a:rPr lang="en-US" dirty="0"/>
              <a:t>Prohibits retaliation</a:t>
            </a:r>
          </a:p>
          <a:p>
            <a:r>
              <a:rPr lang="en-US" dirty="0"/>
              <a:t>The bill also amends the federal definition of “homelessness- adding “ is experiencing trauma or a lack of safety related to..”</a:t>
            </a:r>
          </a:p>
        </p:txBody>
      </p:sp>
    </p:spTree>
    <p:extLst>
      <p:ext uri="{BB962C8B-B14F-4D97-AF65-F5344CB8AC3E}">
        <p14:creationId xmlns:p14="http://schemas.microsoft.com/office/powerpoint/2010/main" val="10902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46322"/>
            <a:ext cx="8596668" cy="1288025"/>
          </a:xfrm>
        </p:spPr>
        <p:txBody>
          <a:bodyPr/>
          <a:lstStyle/>
          <a:p>
            <a:r>
              <a:rPr lang="en-US" dirty="0"/>
              <a:t>What documentation can be accepted?</a:t>
            </a:r>
          </a:p>
        </p:txBody>
      </p:sp>
    </p:spTree>
    <p:extLst>
      <p:ext uri="{BB962C8B-B14F-4D97-AF65-F5344CB8AC3E}">
        <p14:creationId xmlns:p14="http://schemas.microsoft.com/office/powerpoint/2010/main" val="326623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498651" y="1998921"/>
            <a:ext cx="6911163" cy="1754326"/>
          </a:xfrm>
          <a:prstGeom prst="rect">
            <a:avLst/>
          </a:prstGeom>
          <a:solidFill>
            <a:schemeClr val="bg1"/>
          </a:solidFill>
        </p:spPr>
        <p:txBody>
          <a:bodyPr wrap="square" rtlCol="0">
            <a:spAutoFit/>
          </a:bodyPr>
          <a:lstStyle/>
          <a:p>
            <a:r>
              <a:rPr lang="en-US" dirty="0">
                <a:hlinkClick r:id="rId4"/>
              </a:rPr>
              <a:t>HUD form 5382</a:t>
            </a:r>
            <a:endParaRPr lang="en-US" dirty="0"/>
          </a:p>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389129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31690"/>
            <a:ext cx="8596668" cy="1612490"/>
          </a:xfrm>
        </p:spPr>
        <p:txBody>
          <a:bodyPr/>
          <a:lstStyle/>
          <a:p>
            <a:pPr algn="ctr"/>
            <a:r>
              <a:rPr lang="en-US" dirty="0"/>
              <a:t>Confidentiality &amp; Notice</a:t>
            </a:r>
          </a:p>
        </p:txBody>
      </p:sp>
    </p:spTree>
    <p:extLst>
      <p:ext uri="{BB962C8B-B14F-4D97-AF65-F5344CB8AC3E}">
        <p14:creationId xmlns:p14="http://schemas.microsoft.com/office/powerpoint/2010/main" val="69282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35665"/>
            <a:ext cx="8596668" cy="5105697"/>
          </a:xfrm>
        </p:spPr>
        <p:txBody>
          <a:bodyPr/>
          <a:lstStyle/>
          <a:p>
            <a:r>
              <a:rPr lang="en-US" sz="2400" b="1" dirty="0">
                <a:solidFill>
                  <a:srgbClr val="000000"/>
                </a:solidFill>
                <a:latin typeface="source sans pro"/>
              </a:rPr>
              <a:t>PHA, owner, landlord must keep confidential: </a:t>
            </a:r>
            <a:r>
              <a:rPr lang="en-US" sz="2400" dirty="0"/>
              <a:t>Any information that is given by the victim to the landlord to certify their status as a victim and cannot be shared unless:</a:t>
            </a:r>
          </a:p>
          <a:p>
            <a:pPr>
              <a:buFont typeface="Arial" panose="020B0604020202020204" pitchFamily="34" charset="0"/>
              <a:buChar char="•"/>
            </a:pPr>
            <a:r>
              <a:rPr lang="en-US" sz="2400" dirty="0"/>
              <a:t>it is requested or consented to by the victim/survivor, in writing;</a:t>
            </a:r>
          </a:p>
          <a:p>
            <a:pPr>
              <a:buFont typeface="Arial" panose="020B0604020202020204" pitchFamily="34" charset="0"/>
              <a:buChar char="•"/>
            </a:pPr>
            <a:r>
              <a:rPr lang="en-US" sz="2400" dirty="0"/>
              <a:t>it is required for use in an eviction proceeding; or</a:t>
            </a:r>
          </a:p>
          <a:p>
            <a:pPr>
              <a:buFont typeface="Arial" panose="020B0604020202020204" pitchFamily="34" charset="0"/>
              <a:buChar char="•"/>
            </a:pPr>
            <a:r>
              <a:rPr lang="en-US" sz="2400" dirty="0"/>
              <a:t>it is otherwise required by law.</a:t>
            </a:r>
            <a:r>
              <a:rPr lang="en-US" sz="2400" baseline="30000" dirty="0"/>
              <a:t> </a:t>
            </a:r>
            <a:endParaRPr lang="en-US" sz="2400" dirty="0"/>
          </a:p>
          <a:p>
            <a:pPr marL="0" indent="0">
              <a:buNone/>
            </a:pPr>
            <a:endParaRPr lang="en-US" dirty="0"/>
          </a:p>
        </p:txBody>
      </p:sp>
    </p:spTree>
    <p:extLst>
      <p:ext uri="{BB962C8B-B14F-4D97-AF65-F5344CB8AC3E}">
        <p14:creationId xmlns:p14="http://schemas.microsoft.com/office/powerpoint/2010/main" val="503346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37953"/>
            <a:ext cx="8596668" cy="5403409"/>
          </a:xfrm>
        </p:spPr>
        <p:txBody>
          <a:bodyPr>
            <a:normAutofit/>
          </a:bodyPr>
          <a:lstStyle/>
          <a:p>
            <a:pPr lvl="0" defTabSz="914400">
              <a:defRPr/>
            </a:pPr>
            <a:r>
              <a:rPr lang="en-US" sz="2400" dirty="0"/>
              <a:t>PHAs, owners and managers must provide HUD notice along with the agency-approved, self certification form to applicants and tenants </a:t>
            </a:r>
          </a:p>
          <a:p>
            <a:pPr lvl="0" defTabSz="914400">
              <a:buFont typeface="Wingdings" panose="05000000000000000000" pitchFamily="2" charset="2"/>
              <a:buChar char="§"/>
              <a:defRPr/>
            </a:pPr>
            <a:r>
              <a:rPr lang="en-US" sz="2400" dirty="0"/>
              <a:t> at the time an applicant is denied residency; </a:t>
            </a:r>
          </a:p>
          <a:p>
            <a:pPr lvl="0" defTabSz="914400">
              <a:buFont typeface="Wingdings" panose="05000000000000000000" pitchFamily="2" charset="2"/>
              <a:buChar char="§"/>
              <a:defRPr/>
            </a:pPr>
            <a:r>
              <a:rPr lang="en-US" sz="2400" dirty="0"/>
              <a:t>at the time the individual is admitted;</a:t>
            </a:r>
          </a:p>
          <a:p>
            <a:pPr marL="0" lvl="0" indent="0" defTabSz="914400">
              <a:buNone/>
              <a:defRPr/>
            </a:pPr>
            <a:r>
              <a:rPr lang="en-US" sz="2400" dirty="0"/>
              <a:t>and </a:t>
            </a:r>
          </a:p>
          <a:p>
            <a:pPr lvl="0" defTabSz="914400">
              <a:buFont typeface="Wingdings" panose="05000000000000000000" pitchFamily="2" charset="2"/>
              <a:buChar char="§"/>
              <a:defRPr/>
            </a:pPr>
            <a:r>
              <a:rPr lang="en-US" sz="2400" dirty="0"/>
              <a:t>with any notification of eviction or termination of assistance. </a:t>
            </a:r>
          </a:p>
        </p:txBody>
      </p:sp>
    </p:spTree>
    <p:extLst>
      <p:ext uri="{BB962C8B-B14F-4D97-AF65-F5344CB8AC3E}">
        <p14:creationId xmlns:p14="http://schemas.microsoft.com/office/powerpoint/2010/main" val="66520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Housing Laws</a:t>
            </a:r>
            <a:br>
              <a:rPr lang="en-US" dirty="0"/>
            </a:br>
            <a:r>
              <a:rPr lang="en-US" sz="3100" dirty="0"/>
              <a:t>that provide protection to victims/survivors</a:t>
            </a:r>
          </a:p>
        </p:txBody>
      </p:sp>
      <p:sp>
        <p:nvSpPr>
          <p:cNvPr id="3" name="Content Placeholder 2"/>
          <p:cNvSpPr>
            <a:spLocks noGrp="1"/>
          </p:cNvSpPr>
          <p:nvPr>
            <p:ph idx="1"/>
          </p:nvPr>
        </p:nvSpPr>
        <p:spPr/>
        <p:txBody>
          <a:bodyPr>
            <a:normAutofit fontScale="92500" lnSpcReduction="10000"/>
          </a:bodyPr>
          <a:lstStyle/>
          <a:p>
            <a:r>
              <a:rPr lang="en-US" u="sng" dirty="0">
                <a:solidFill>
                  <a:schemeClr val="accent1"/>
                </a:solidFill>
              </a:rPr>
              <a:t>Federal Fair Housing Act- prohibits landlords from discriminating on the basis of sex. </a:t>
            </a:r>
            <a:r>
              <a:rPr lang="en-US" u="sng" dirty="0">
                <a:solidFill>
                  <a:schemeClr val="tx1"/>
                </a:solidFill>
              </a:rPr>
              <a:t> “</a:t>
            </a:r>
            <a:r>
              <a:rPr lang="en-US" dirty="0">
                <a:solidFill>
                  <a:schemeClr val="tx1"/>
                </a:solidFill>
              </a:rPr>
              <a:t>Few courts have addressed whether the Fair Housing Act prohibits discrimination against women who have experienced domestic violence, but some courts have recognized that discrimination against victims of domestic violence is illegal sex discrimination when it is based on gender stereotypes. It is also likely that policies that discriminate against victims of domestic violence would constitute illegal sex discrimination due to their disparate impact, unless a landlord could prove that there was a very good reason for the policy.</a:t>
            </a:r>
            <a:r>
              <a:rPr lang="en-US" dirty="0">
                <a:solidFill>
                  <a:schemeClr val="tx1"/>
                </a:solidFill>
                <a:hlinkClick r:id="rId2"/>
              </a:rPr>
              <a:t>” ACLU</a:t>
            </a:r>
            <a:endParaRPr lang="en-US" u="sng" dirty="0">
              <a:solidFill>
                <a:schemeClr val="tx1"/>
              </a:solidFill>
              <a:hlinkClick r:id="rId2"/>
            </a:endParaRPr>
          </a:p>
          <a:p>
            <a:r>
              <a:rPr lang="en-US" u="sng" dirty="0">
                <a:hlinkClick r:id="rId2"/>
              </a:rPr>
              <a:t>Housing protections for victims of abuse, sexual assault and stalking</a:t>
            </a:r>
            <a:r>
              <a:rPr lang="en-US" dirty="0"/>
              <a:t>- This law addresses non-discrimination, lock changes, early lease termination and confidentiality. Forms can be found here: </a:t>
            </a:r>
            <a:r>
              <a:rPr lang="en-US" u="sng" dirty="0">
                <a:hlinkClick r:id="rId3"/>
              </a:rPr>
              <a:t>https://helpingtohousevt.org/whatwedo/dvsv/</a:t>
            </a:r>
            <a:endParaRPr lang="en-US" dirty="0"/>
          </a:p>
          <a:p>
            <a:r>
              <a:rPr lang="en-US" u="sng" dirty="0">
                <a:hlinkClick r:id="rId4"/>
              </a:rPr>
              <a:t>Safe at home program</a:t>
            </a:r>
            <a:r>
              <a:rPr lang="en-US" dirty="0"/>
              <a:t>- An address confidentiality program through the Vermont Secretary of State’s office.</a:t>
            </a:r>
          </a:p>
          <a:p>
            <a:pPr marL="0" indent="0">
              <a:buNone/>
            </a:pPr>
            <a:endParaRPr lang="en-US" dirty="0"/>
          </a:p>
        </p:txBody>
      </p:sp>
    </p:spTree>
    <p:extLst>
      <p:ext uri="{BB962C8B-B14F-4D97-AF65-F5344CB8AC3E}">
        <p14:creationId xmlns:p14="http://schemas.microsoft.com/office/powerpoint/2010/main" val="84890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Documents and resources</a:t>
            </a:r>
          </a:p>
        </p:txBody>
      </p:sp>
      <p:sp>
        <p:nvSpPr>
          <p:cNvPr id="3" name="Content Placeholder 2"/>
          <p:cNvSpPr>
            <a:spLocks noGrp="1"/>
          </p:cNvSpPr>
          <p:nvPr>
            <p:ph idx="1"/>
          </p:nvPr>
        </p:nvSpPr>
        <p:spPr/>
        <p:txBody>
          <a:bodyPr/>
          <a:lstStyle/>
          <a:p>
            <a:r>
              <a:rPr lang="en-US" dirty="0"/>
              <a:t>HUD VAWA forms: </a:t>
            </a:r>
            <a:r>
              <a:rPr lang="en-US" dirty="0">
                <a:hlinkClick r:id="rId2"/>
              </a:rPr>
              <a:t>https://www.hud.gov/program_offices/housing/mfh/violence_against_women_act</a:t>
            </a:r>
            <a:endParaRPr lang="en-US" dirty="0"/>
          </a:p>
          <a:p>
            <a:r>
              <a:rPr lang="en-US" dirty="0"/>
              <a:t>National Housing Law Project: </a:t>
            </a:r>
            <a:r>
              <a:rPr lang="en-US" dirty="0">
                <a:hlinkClick r:id="rId3"/>
              </a:rPr>
              <a:t>https://www.nhlp.org/initiatives/protections-for-survivors-of-domestic-and-sexual-violence/</a:t>
            </a:r>
            <a:endParaRPr lang="en-US" dirty="0"/>
          </a:p>
          <a:p>
            <a:r>
              <a:rPr lang="en-US" dirty="0"/>
              <a:t>Safe Housing Partnerships: https://safehousingpartnerships.org/</a:t>
            </a:r>
          </a:p>
          <a:p>
            <a:r>
              <a:rPr lang="en-US" dirty="0"/>
              <a:t>VCEH: </a:t>
            </a:r>
            <a:r>
              <a:rPr lang="en-US" dirty="0">
                <a:hlinkClick r:id="rId4"/>
              </a:rPr>
              <a:t>https://helpingtohousevt.org/whatwedo/dvsv/</a:t>
            </a:r>
            <a:endParaRPr lang="en-US" dirty="0"/>
          </a:p>
          <a:p>
            <a:r>
              <a:rPr lang="en-US" dirty="0"/>
              <a:t>Vermont Network: </a:t>
            </a:r>
            <a:r>
              <a:rPr lang="en-US" dirty="0">
                <a:hlinkClick r:id="rId5"/>
              </a:rPr>
              <a:t>https://www.vtnetwork.org/</a:t>
            </a:r>
            <a:endParaRPr lang="en-US" dirty="0"/>
          </a:p>
          <a:p>
            <a:endParaRPr lang="en-US" dirty="0"/>
          </a:p>
        </p:txBody>
      </p:sp>
    </p:spTree>
    <p:extLst>
      <p:ext uri="{BB962C8B-B14F-4D97-AF65-F5344CB8AC3E}">
        <p14:creationId xmlns:p14="http://schemas.microsoft.com/office/powerpoint/2010/main" val="374293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522" y="0"/>
            <a:ext cx="5369732" cy="6858000"/>
          </a:xfrm>
          <a:prstGeom prst="rect">
            <a:avLst/>
          </a:prstGeom>
        </p:spPr>
      </p:pic>
    </p:spTree>
    <p:extLst>
      <p:ext uri="{BB962C8B-B14F-4D97-AF65-F5344CB8AC3E}">
        <p14:creationId xmlns:p14="http://schemas.microsoft.com/office/powerpoint/2010/main" val="2023218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067" y="2743201"/>
            <a:ext cx="7766936" cy="2404532"/>
          </a:xfrm>
        </p:spPr>
        <p:txBody>
          <a:bodyPr>
            <a:normAutofit/>
          </a:bodyPr>
          <a:lstStyle/>
          <a:p>
            <a:r>
              <a:rPr lang="en-US" sz="2800" dirty="0">
                <a:hlinkClick r:id="rId2"/>
              </a:rPr>
              <a:t>Kara Casey</a:t>
            </a:r>
          </a:p>
          <a:p>
            <a:r>
              <a:rPr lang="en-US" sz="2800" dirty="0">
                <a:hlinkClick r:id="rId2"/>
              </a:rPr>
              <a:t>Director of Economic Empowerment</a:t>
            </a:r>
          </a:p>
          <a:p>
            <a:r>
              <a:rPr lang="en-US" sz="2800" dirty="0">
                <a:hlinkClick r:id="rId2"/>
              </a:rPr>
              <a:t>kara@vtnetwork.org</a:t>
            </a:r>
            <a:endParaRPr lang="en-US" sz="2800" dirty="0"/>
          </a:p>
          <a:p>
            <a:r>
              <a:rPr lang="en-US" sz="2800" dirty="0"/>
              <a:t>1-802-223-1302 ext. 1105</a:t>
            </a:r>
          </a:p>
        </p:txBody>
      </p:sp>
    </p:spTree>
    <p:extLst>
      <p:ext uri="{BB962C8B-B14F-4D97-AF65-F5344CB8AC3E}">
        <p14:creationId xmlns:p14="http://schemas.microsoft.com/office/powerpoint/2010/main" val="3367065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will cover</a:t>
            </a:r>
          </a:p>
        </p:txBody>
      </p:sp>
      <p:sp>
        <p:nvSpPr>
          <p:cNvPr id="3" name="Content Placeholder 2"/>
          <p:cNvSpPr>
            <a:spLocks noGrp="1"/>
          </p:cNvSpPr>
          <p:nvPr>
            <p:ph idx="1"/>
          </p:nvPr>
        </p:nvSpPr>
        <p:spPr/>
        <p:txBody>
          <a:bodyPr>
            <a:normAutofit/>
          </a:bodyPr>
          <a:lstStyle/>
          <a:p>
            <a:pPr marL="0" indent="0">
              <a:buNone/>
            </a:pPr>
            <a:r>
              <a:rPr lang="en-US" sz="2400" dirty="0"/>
              <a:t> </a:t>
            </a:r>
            <a:r>
              <a:rPr lang="en-US" sz="2400" dirty="0">
                <a:solidFill>
                  <a:schemeClr val="tx1"/>
                </a:solidFill>
                <a:latin typeface="Calibri" panose="020F0502020204030204" pitchFamily="34" charset="0"/>
                <a:cs typeface="Calibri" panose="020F0502020204030204" pitchFamily="34" charset="0"/>
              </a:rPr>
              <a:t>Overview of: </a:t>
            </a:r>
          </a:p>
          <a:p>
            <a:r>
              <a:rPr lang="en-US" sz="2400" dirty="0">
                <a:solidFill>
                  <a:schemeClr val="tx1"/>
                </a:solidFill>
                <a:latin typeface="Calibri" panose="020F0502020204030204" pitchFamily="34" charset="0"/>
                <a:cs typeface="Calibri" panose="020F0502020204030204" pitchFamily="34" charset="0"/>
              </a:rPr>
              <a:t> VAWA 2013’s housing protections for survivors of domestic violence, dating violence, sexual assault, and stalking. 2022 update</a:t>
            </a:r>
          </a:p>
          <a:p>
            <a:r>
              <a:rPr lang="en-US" sz="2400" dirty="0">
                <a:solidFill>
                  <a:schemeClr val="tx1"/>
                </a:solidFill>
                <a:latin typeface="Calibri" panose="020F0502020204030204" pitchFamily="34" charset="0"/>
                <a:cs typeface="Calibri" panose="020F0502020204030204" pitchFamily="34" charset="0"/>
              </a:rPr>
              <a:t> Fair housing laws that provide safeguards for survivors including state laws</a:t>
            </a:r>
          </a:p>
        </p:txBody>
      </p:sp>
    </p:spTree>
    <p:extLst>
      <p:ext uri="{BB962C8B-B14F-4D97-AF65-F5344CB8AC3E}">
        <p14:creationId xmlns:p14="http://schemas.microsoft.com/office/powerpoint/2010/main" val="144482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8929" y="570270"/>
            <a:ext cx="8927690" cy="5102943"/>
          </a:xfrm>
        </p:spPr>
        <p:txBody>
          <a:bodyPr>
            <a:normAutofit fontScale="92500" lnSpcReduction="10000"/>
          </a:bodyPr>
          <a:lstStyle/>
          <a:p>
            <a:endParaRPr lang="en-US" sz="2000" dirty="0">
              <a:solidFill>
                <a:schemeClr val="tx1"/>
              </a:solidFill>
              <a:latin typeface="Calibri" panose="020F0502020204030204" pitchFamily="34" charset="0"/>
              <a:cs typeface="Calibri" panose="020F0502020204030204" pitchFamily="34" charset="0"/>
            </a:endParaRPr>
          </a:p>
          <a:p>
            <a:endParaRPr lang="en-US" sz="2000" dirty="0">
              <a:solidFill>
                <a:schemeClr val="tx1"/>
              </a:solidFill>
              <a:latin typeface="Calibri" panose="020F0502020204030204" pitchFamily="34" charset="0"/>
              <a:cs typeface="Calibri" panose="020F0502020204030204" pitchFamily="34" charset="0"/>
            </a:endParaRPr>
          </a:p>
          <a:p>
            <a:endParaRPr lang="en-US" sz="2800" dirty="0">
              <a:solidFill>
                <a:schemeClr val="tx1"/>
              </a:solidFill>
              <a:latin typeface="Calibri" panose="020F0502020204030204" pitchFamily="34" charset="0"/>
              <a:cs typeface="Calibri" panose="020F0502020204030204" pitchFamily="34" charset="0"/>
            </a:endParaRPr>
          </a:p>
          <a:p>
            <a:endParaRPr lang="en-US" sz="2800" dirty="0">
              <a:solidFill>
                <a:schemeClr val="tx1"/>
              </a:solidFill>
              <a:latin typeface="Calibri" panose="020F0502020204030204" pitchFamily="34" charset="0"/>
              <a:cs typeface="Calibri" panose="020F0502020204030204" pitchFamily="34" charset="0"/>
            </a:endParaRPr>
          </a:p>
          <a:p>
            <a:r>
              <a:rPr lang="en-US" sz="2800" dirty="0">
                <a:solidFill>
                  <a:schemeClr val="tx1"/>
                </a:solidFill>
                <a:latin typeface="Calibri" panose="020F0502020204030204" pitchFamily="34" charset="0"/>
                <a:cs typeface="Calibri" panose="020F0502020204030204" pitchFamily="34" charset="0"/>
              </a:rPr>
              <a:t>The original Violence Against Women Act, passed in 1994 and authored by then-Senator Joseph R. Biden, was the first federal legislation acknowledging domestic violence and sexual assault as crimes and provided federal resources to encourage community-coordinated responses to combating violence against women. Up for renewal every five years, each VAWA reauthorization has built on existing protections and programs to better meet the needs of survivors. (NNEDV</a:t>
            </a:r>
            <a:r>
              <a:rPr lang="en-US" sz="3000" dirty="0">
                <a:solidFill>
                  <a:schemeClr val="tx1"/>
                </a:solidFill>
                <a:latin typeface="Calibri" panose="020F0502020204030204" pitchFamily="34" charset="0"/>
                <a:cs typeface="Calibri" panose="020F0502020204030204" pitchFamily="34" charset="0"/>
              </a:rPr>
              <a:t>)</a:t>
            </a:r>
          </a:p>
          <a:p>
            <a:pPr algn="l"/>
            <a:r>
              <a:rPr lang="en-US" dirty="0">
                <a:solidFill>
                  <a:schemeClr val="tx1"/>
                </a:solidFill>
              </a:rPr>
              <a:t> </a:t>
            </a:r>
          </a:p>
        </p:txBody>
      </p:sp>
      <p:sp>
        <p:nvSpPr>
          <p:cNvPr id="4" name="Title 3"/>
          <p:cNvSpPr>
            <a:spLocks noGrp="1"/>
          </p:cNvSpPr>
          <p:nvPr>
            <p:ph type="ctrTitle"/>
          </p:nvPr>
        </p:nvSpPr>
        <p:spPr>
          <a:xfrm>
            <a:off x="1339919" y="910031"/>
            <a:ext cx="7766936" cy="840111"/>
          </a:xfrm>
        </p:spPr>
        <p:txBody>
          <a:bodyPr/>
          <a:lstStyle/>
          <a:p>
            <a:pPr algn="ctr"/>
            <a:r>
              <a:rPr lang="en-US" dirty="0"/>
              <a:t>VAWA</a:t>
            </a:r>
          </a:p>
        </p:txBody>
      </p:sp>
    </p:spTree>
    <p:extLst>
      <p:ext uri="{BB962C8B-B14F-4D97-AF65-F5344CB8AC3E}">
        <p14:creationId xmlns:p14="http://schemas.microsoft.com/office/powerpoint/2010/main" val="231194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Federal housing programs are covered?</a:t>
            </a:r>
          </a:p>
        </p:txBody>
      </p:sp>
      <p:sp>
        <p:nvSpPr>
          <p:cNvPr id="5" name="Content Placeholder 4"/>
          <p:cNvSpPr>
            <a:spLocks noGrp="1"/>
          </p:cNvSpPr>
          <p:nvPr>
            <p:ph idx="1"/>
          </p:nvPr>
        </p:nvSpPr>
        <p:spPr>
          <a:xfrm>
            <a:off x="677334" y="2160589"/>
            <a:ext cx="8596668" cy="4484760"/>
          </a:xfrm>
        </p:spPr>
        <p:txBody>
          <a:bodyPr numCol="2">
            <a:normAutofit/>
          </a:bodyPr>
          <a:lstStyle/>
          <a:p>
            <a:pPr marL="0" indent="0">
              <a:buNone/>
            </a:pPr>
            <a:r>
              <a:rPr lang="en-US" dirty="0"/>
              <a:t>Federal housing programs are subject to VAWA protections include:</a:t>
            </a:r>
          </a:p>
          <a:p>
            <a:r>
              <a:rPr lang="en-US" dirty="0"/>
              <a:t>Public Housing</a:t>
            </a:r>
          </a:p>
          <a:p>
            <a:r>
              <a:rPr lang="en-US" dirty="0"/>
              <a:t>Section 8 Housing Choice Vouchers</a:t>
            </a:r>
          </a:p>
          <a:p>
            <a:r>
              <a:rPr lang="en-US" dirty="0"/>
              <a:t>Project-based Section 8</a:t>
            </a:r>
          </a:p>
          <a:p>
            <a:r>
              <a:rPr lang="en-US" dirty="0"/>
              <a:t>Section 202 Supportive Housing for the Elderly</a:t>
            </a:r>
          </a:p>
          <a:p>
            <a:r>
              <a:rPr lang="en-US" dirty="0"/>
              <a:t>Section 811 Supportive Housing for People with Disabilities</a:t>
            </a:r>
          </a:p>
          <a:p>
            <a:r>
              <a:rPr lang="en-US" dirty="0"/>
              <a:t>§ 236 Multifamily Rental Housing</a:t>
            </a:r>
          </a:p>
          <a:p>
            <a:r>
              <a:rPr lang="en-US" dirty="0"/>
              <a:t>§ 221(d)(3) Below Market Interest Rate</a:t>
            </a:r>
          </a:p>
          <a:p>
            <a:r>
              <a:rPr lang="en-US" dirty="0"/>
              <a:t>HOME</a:t>
            </a:r>
          </a:p>
          <a:p>
            <a:r>
              <a:rPr lang="en-US" dirty="0"/>
              <a:t>Housing Opportunities for Persons with AIDS</a:t>
            </a:r>
          </a:p>
          <a:p>
            <a:r>
              <a:rPr lang="en-US" dirty="0"/>
              <a:t>McKinney-Vento Act Homelessness Programs</a:t>
            </a:r>
          </a:p>
          <a:p>
            <a:r>
              <a:rPr lang="en-US" dirty="0"/>
              <a:t>Rural Development Multifamily programs</a:t>
            </a:r>
          </a:p>
          <a:p>
            <a:r>
              <a:rPr lang="en-US" dirty="0"/>
              <a:t>Low Income Housing Tax Credit</a:t>
            </a:r>
          </a:p>
          <a:p>
            <a:r>
              <a:rPr lang="en-US" dirty="0"/>
              <a:t>Housing Trust Fund</a:t>
            </a:r>
          </a:p>
          <a:p>
            <a:r>
              <a:rPr lang="en-US" dirty="0"/>
              <a:t>USDA RD Voucher Program*</a:t>
            </a:r>
          </a:p>
          <a:p>
            <a:r>
              <a:rPr lang="en-US" dirty="0"/>
              <a:t>Title 38 Housing Assistance*</a:t>
            </a:r>
          </a:p>
        </p:txBody>
      </p:sp>
    </p:spTree>
    <p:extLst>
      <p:ext uri="{BB962C8B-B14F-4D97-AF65-F5344CB8AC3E}">
        <p14:creationId xmlns:p14="http://schemas.microsoft.com/office/powerpoint/2010/main" val="345217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covered?</a:t>
            </a:r>
          </a:p>
        </p:txBody>
      </p:sp>
      <p:sp>
        <p:nvSpPr>
          <p:cNvPr id="3" name="Content Placeholder 2"/>
          <p:cNvSpPr>
            <a:spLocks noGrp="1"/>
          </p:cNvSpPr>
          <p:nvPr>
            <p:ph idx="1"/>
          </p:nvPr>
        </p:nvSpPr>
        <p:spPr/>
        <p:txBody>
          <a:bodyPr>
            <a:normAutofit/>
          </a:bodyPr>
          <a:lstStyle/>
          <a:p>
            <a:pPr marL="0" indent="0">
              <a:buNone/>
            </a:pPr>
            <a:r>
              <a:rPr lang="en-US" sz="2400" dirty="0">
                <a:latin typeface="Calibri" panose="020F0502020204030204" pitchFamily="34" charset="0"/>
                <a:cs typeface="Calibri" panose="020F0502020204030204" pitchFamily="34" charset="0"/>
              </a:rPr>
              <a:t>VAWA protects anyone who is: (a) a victim of actual or threatened domestic violence, dating violence, sexual assault, or stalking, or an “affiliated individual” of the victim; AND (b) living in, or seeking admission to, a federally assisted housing unit covered by VAWA. </a:t>
            </a:r>
          </a:p>
        </p:txBody>
      </p:sp>
    </p:spTree>
    <p:extLst>
      <p:ext uri="{BB962C8B-B14F-4D97-AF65-F5344CB8AC3E}">
        <p14:creationId xmlns:p14="http://schemas.microsoft.com/office/powerpoint/2010/main" val="414992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rights does VAWA offer?</a:t>
            </a:r>
          </a:p>
        </p:txBody>
      </p:sp>
      <p:sp>
        <p:nvSpPr>
          <p:cNvPr id="3" name="Content Placeholder 2"/>
          <p:cNvSpPr>
            <a:spLocks noGrp="1"/>
          </p:cNvSpPr>
          <p:nvPr>
            <p:ph idx="1"/>
          </p:nvPr>
        </p:nvSpPr>
        <p:spPr>
          <a:xfrm>
            <a:off x="677334" y="1700981"/>
            <a:ext cx="8596668" cy="4340381"/>
          </a:xfrm>
        </p:spPr>
        <p:txBody>
          <a:bodyPr>
            <a:normAutofit/>
          </a:bodyPr>
          <a:lstStyle/>
          <a:p>
            <a:r>
              <a:rPr lang="en-US" sz="2400" dirty="0"/>
              <a:t>Rights for victims of domestic violence, dating violence, sexual assault, and stalking include: </a:t>
            </a:r>
          </a:p>
          <a:p>
            <a:pPr>
              <a:buFont typeface="Arial" panose="020B0604020202020204" pitchFamily="34" charset="0"/>
              <a:buChar char="•"/>
            </a:pPr>
            <a:r>
              <a:rPr lang="en-US" sz="2400" dirty="0"/>
              <a:t>If you are applying for housing, you can’t be denied just because you are a victim.</a:t>
            </a:r>
          </a:p>
          <a:p>
            <a:pPr>
              <a:buFont typeface="Arial" panose="020B0604020202020204" pitchFamily="34" charset="0"/>
              <a:buChar char="•"/>
            </a:pPr>
            <a:r>
              <a:rPr lang="en-US" sz="2400" dirty="0"/>
              <a:t>You can’t be evicted or lose your federal rental assistance just because violence has been committed against you. </a:t>
            </a:r>
          </a:p>
          <a:p>
            <a:pPr>
              <a:buFont typeface="Arial" panose="020B0604020202020204" pitchFamily="34" charset="0"/>
              <a:buChar char="•"/>
            </a:pPr>
            <a:r>
              <a:rPr lang="en-US" sz="2400" dirty="0"/>
              <a:t>Acts of violence against you are not considered to be serious or repeated violations of your lease or good cause for evicting you or ending your federal housing assistance*</a:t>
            </a:r>
          </a:p>
          <a:p>
            <a:pPr marL="0" indent="0">
              <a:buNone/>
            </a:pPr>
            <a:endParaRPr lang="en-US" dirty="0"/>
          </a:p>
          <a:p>
            <a:endParaRPr lang="en-US" dirty="0"/>
          </a:p>
        </p:txBody>
      </p:sp>
    </p:spTree>
    <p:extLst>
      <p:ext uri="{BB962C8B-B14F-4D97-AF65-F5344CB8AC3E}">
        <p14:creationId xmlns:p14="http://schemas.microsoft.com/office/powerpoint/2010/main" val="47514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7670" y="737419"/>
            <a:ext cx="8596668" cy="5476568"/>
          </a:xfrm>
        </p:spPr>
        <p:txBody>
          <a:bodyPr>
            <a:normAutofit/>
          </a:bodyPr>
          <a:lstStyle/>
          <a:p>
            <a:r>
              <a:rPr lang="en-US" sz="2400" dirty="0"/>
              <a:t>Lease Bifurcation: A public housing authority or landlord may “bifurcate” or split a lease to evict a DV abuser while allowing the victim to stay </a:t>
            </a:r>
          </a:p>
          <a:p>
            <a:pPr>
              <a:buFont typeface="Wingdings" panose="05000000000000000000" pitchFamily="2" charset="2"/>
              <a:buChar char="§"/>
            </a:pPr>
            <a:r>
              <a:rPr lang="en-US" sz="2400" dirty="0"/>
              <a:t>Protection for tenants remaining in housing after lease bifurcation-  If the individual who is evicted is the sole tenant eligible to receive the housing assistance, the PHA or landlord must provide the remaining tenant an opportunity to establish eligibility or a reasonable time to move or establish eligibility for another covered housing program.</a:t>
            </a:r>
          </a:p>
          <a:p>
            <a:pPr>
              <a:buFont typeface="Wingdings" panose="05000000000000000000" pitchFamily="2" charset="2"/>
              <a:buChar char="§"/>
            </a:pPr>
            <a:r>
              <a:rPr lang="en-US" sz="2400" dirty="0"/>
              <a:t>The landlord must follow federal, state, and local law in evicting the abuser</a:t>
            </a:r>
          </a:p>
        </p:txBody>
      </p:sp>
    </p:spTree>
    <p:extLst>
      <p:ext uri="{BB962C8B-B14F-4D97-AF65-F5344CB8AC3E}">
        <p14:creationId xmlns:p14="http://schemas.microsoft.com/office/powerpoint/2010/main" val="185408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7333" y="522515"/>
            <a:ext cx="9185123" cy="5518848"/>
          </a:xfrm>
        </p:spPr>
        <p:txBody>
          <a:bodyPr/>
          <a:lstStyle/>
          <a:p>
            <a:r>
              <a:rPr lang="en-US" sz="2400" dirty="0"/>
              <a:t>Preserving Section 8 Voucher for Survivor: PHA can terminate Sec 8 assistance to the abuser while preserving assistance to survivor. If a family breakup results from DV, “the PHA must ensure that the victim retains assistance.” 24 C.F.R. § 982.315.</a:t>
            </a:r>
          </a:p>
          <a:p>
            <a:r>
              <a:rPr lang="en-US" sz="2400" dirty="0"/>
              <a:t>Voucher Portability: If a Section 8 voucher family moves out in violation of a lease, PHA has grounds to terminate their subsidy. VAWA provides an exception for survivors who must move for safety. Many PHAs prohibit Sec 8 voucher tenants from moving during the 1st year of their lease, or from moving more than once during a 12-month period. However, these policies do NOT apply when the move is needed for safety. See 24 C.F.R. § 982.314 </a:t>
            </a:r>
          </a:p>
          <a:p>
            <a:endParaRPr lang="en-US" dirty="0"/>
          </a:p>
          <a:p>
            <a:endParaRPr lang="en-US" dirty="0"/>
          </a:p>
        </p:txBody>
      </p:sp>
    </p:spTree>
    <p:extLst>
      <p:ext uri="{BB962C8B-B14F-4D97-AF65-F5344CB8AC3E}">
        <p14:creationId xmlns:p14="http://schemas.microsoft.com/office/powerpoint/2010/main" val="223330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7967" y="351903"/>
            <a:ext cx="8596668" cy="5923375"/>
          </a:xfrm>
        </p:spPr>
        <p:txBody>
          <a:bodyPr>
            <a:normAutofit lnSpcReduction="10000"/>
          </a:bodyPr>
          <a:lstStyle/>
          <a:p>
            <a:r>
              <a:rPr lang="en-US" sz="2400" dirty="0"/>
              <a:t>Emergency Transfers: Survivors living in federally assisted housing often need to move or “transfer” to another subsidized unit to protect their safety.</a:t>
            </a:r>
          </a:p>
          <a:p>
            <a:pPr>
              <a:buFont typeface="Arial" panose="020B0604020202020204" pitchFamily="34" charset="0"/>
              <a:buChar char="•"/>
            </a:pPr>
            <a:r>
              <a:rPr lang="en-US" sz="2400" dirty="0"/>
              <a:t>VAWA 2013 mandates each federal agency to adopt a </a:t>
            </a:r>
            <a:r>
              <a:rPr lang="en-US" sz="2400" dirty="0">
                <a:hlinkClick r:id="rId3"/>
              </a:rPr>
              <a:t>model emergency transfer plan </a:t>
            </a:r>
            <a:r>
              <a:rPr lang="en-US" sz="2400" dirty="0"/>
              <a:t>to be used by PHAs and owners. </a:t>
            </a:r>
          </a:p>
          <a:p>
            <a:pPr>
              <a:buFont typeface="Arial" panose="020B0604020202020204" pitchFamily="34" charset="0"/>
              <a:buChar char="•"/>
            </a:pPr>
            <a:r>
              <a:rPr lang="en-US" sz="2400" dirty="0"/>
              <a:t>Transfer plan must allow survivor tenants to transfer to another available and safe unit assisted under covered housing program if (1) tenant expressly requests the transfer and (2) either tenant reasonably believes that she is threatened with imminent harm from further violence if she remains or tenant is a victim of sexual assault that occurred on premises within 90 days of request </a:t>
            </a:r>
          </a:p>
          <a:p>
            <a:pPr>
              <a:buFont typeface="Arial" panose="020B0604020202020204" pitchFamily="34" charset="0"/>
              <a:buChar char="•"/>
            </a:pPr>
            <a:r>
              <a:rPr lang="en-US" sz="2400" dirty="0"/>
              <a:t>Transfer plan must ensure confidentiality so that PHA or owner does not disclose location of new unit to abuser</a:t>
            </a:r>
          </a:p>
          <a:p>
            <a:pPr marL="0" indent="0">
              <a:buNone/>
            </a:pPr>
            <a:endParaRPr lang="en-US" sz="2400"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8857297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00373D748FFE44AE0422B9A3EA6356" ma:contentTypeVersion="14" ma:contentTypeDescription="Create a new document." ma:contentTypeScope="" ma:versionID="52fa9b2fae24032b13b8b08ec39d18c6">
  <xsd:schema xmlns:xsd="http://www.w3.org/2001/XMLSchema" xmlns:xs="http://www.w3.org/2001/XMLSchema" xmlns:p="http://schemas.microsoft.com/office/2006/metadata/properties" xmlns:ns3="dcedbe77-7597-4194-abc9-e19baa167d04" xmlns:ns4="82a30cbc-142c-43be-abc9-2f85971f1740" targetNamespace="http://schemas.microsoft.com/office/2006/metadata/properties" ma:root="true" ma:fieldsID="1f5fc721599cb7c29ad82931603d62bb" ns3:_="" ns4:_="">
    <xsd:import namespace="dcedbe77-7597-4194-abc9-e19baa167d04"/>
    <xsd:import namespace="82a30cbc-142c-43be-abc9-2f85971f174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dbe77-7597-4194-abc9-e19baa167d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a30cbc-142c-43be-abc9-2f85971f174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23923B-7E19-45B5-AAFC-E588482C0CE0}">
  <ds:schemaRefs>
    <ds:schemaRef ds:uri="http://schemas.microsoft.com/sharepoint/v3/contenttype/forms"/>
  </ds:schemaRefs>
</ds:datastoreItem>
</file>

<file path=customXml/itemProps2.xml><?xml version="1.0" encoding="utf-8"?>
<ds:datastoreItem xmlns:ds="http://schemas.openxmlformats.org/officeDocument/2006/customXml" ds:itemID="{256A8C08-81CA-4228-8988-D1A25BB23035}">
  <ds:schemaRefs>
    <ds:schemaRef ds:uri="http://purl.org/dc/terms/"/>
    <ds:schemaRef ds:uri="http://schemas.openxmlformats.org/package/2006/metadata/core-properties"/>
    <ds:schemaRef ds:uri="http://purl.org/dc/dcmitype/"/>
    <ds:schemaRef ds:uri="http://schemas.microsoft.com/office/2006/documentManagement/types"/>
    <ds:schemaRef ds:uri="82a30cbc-142c-43be-abc9-2f85971f1740"/>
    <ds:schemaRef ds:uri="http://purl.org/dc/elements/1.1/"/>
    <ds:schemaRef ds:uri="http://schemas.microsoft.com/office/2006/metadata/properties"/>
    <ds:schemaRef ds:uri="http://schemas.microsoft.com/office/infopath/2007/PartnerControls"/>
    <ds:schemaRef ds:uri="dcedbe77-7597-4194-abc9-e19baa167d04"/>
    <ds:schemaRef ds:uri="http://www.w3.org/XML/1998/namespace"/>
  </ds:schemaRefs>
</ds:datastoreItem>
</file>

<file path=customXml/itemProps3.xml><?xml version="1.0" encoding="utf-8"?>
<ds:datastoreItem xmlns:ds="http://schemas.openxmlformats.org/officeDocument/2006/customXml" ds:itemID="{7968BC52-8028-4E98-96D5-4EC7B14197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dbe77-7597-4194-abc9-e19baa167d04"/>
    <ds:schemaRef ds:uri="82a30cbc-142c-43be-abc9-2f85971f17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6536</TotalTime>
  <Words>1244</Words>
  <Application>Microsoft Office PowerPoint</Application>
  <PresentationFormat>Widescreen</PresentationFormat>
  <Paragraphs>102</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source sans pro</vt:lpstr>
      <vt:lpstr>Trebuchet MS</vt:lpstr>
      <vt:lpstr>Wingdings</vt:lpstr>
      <vt:lpstr>Wingdings 3</vt:lpstr>
      <vt:lpstr>Facet</vt:lpstr>
      <vt:lpstr>VAWA Housing Protections</vt:lpstr>
      <vt:lpstr>What we will cover</vt:lpstr>
      <vt:lpstr>VAWA</vt:lpstr>
      <vt:lpstr>What Federal housing programs are covered?</vt:lpstr>
      <vt:lpstr>Who is covered?</vt:lpstr>
      <vt:lpstr>What rights does VAWA offer?</vt:lpstr>
      <vt:lpstr>PowerPoint Presentation</vt:lpstr>
      <vt:lpstr>PowerPoint Presentation</vt:lpstr>
      <vt:lpstr>PowerPoint Presentation</vt:lpstr>
      <vt:lpstr>VAWA 2022</vt:lpstr>
      <vt:lpstr>What documentation can be accepted?</vt:lpstr>
      <vt:lpstr>PowerPoint Presentation</vt:lpstr>
      <vt:lpstr>Confidentiality &amp; Notice</vt:lpstr>
      <vt:lpstr>PowerPoint Presentation</vt:lpstr>
      <vt:lpstr>PowerPoint Presentation</vt:lpstr>
      <vt:lpstr>Other Housing Laws that provide protection to victims/survivors</vt:lpstr>
      <vt:lpstr>Documents and resources</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Casey</dc:creator>
  <cp:lastModifiedBy>Kara Casey</cp:lastModifiedBy>
  <cp:revision>31</cp:revision>
  <dcterms:created xsi:type="dcterms:W3CDTF">2022-05-12T13:53:29Z</dcterms:created>
  <dcterms:modified xsi:type="dcterms:W3CDTF">2022-10-03T13:33:58Z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0x0101009200373D748FFE44AE0422B9A3EA6356</vt:lpwstr>
  </property>
</Properties>
</file>