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9ECE808-C546-4218-8D9F-824BF0E1FBD2}">
  <a:tblStyle styleId="{B9ECE808-C546-4218-8D9F-824BF0E1FBD2}" styleName="Table_0">
    <a:wholeTbl>
      <a:tcTxStyle b="off" i="off">
        <a:font>
          <a:latin typeface="Calibri"/>
          <a:ea typeface="Calibri"/>
          <a:cs typeface="Calibri"/>
        </a:font>
        <a:srgbClr val="000000"/>
      </a:tcTxStyle>
      <a:tcStyle>
        <a:tcBdr>
          <a:left>
            <a:ln cap="flat" cmpd="sng" w="12700">
              <a:solidFill>
                <a:srgbClr val="FFFFFF"/>
              </a:solidFill>
              <a:prstDash val="solid"/>
              <a:round/>
              <a:headEnd len="sm" w="sm" type="none"/>
              <a:tailEnd len="sm" w="sm" type="none"/>
            </a:ln>
          </a:left>
          <a:right>
            <a:ln cap="flat" cmpd="sng" w="12700">
              <a:solidFill>
                <a:srgbClr val="FFFFFF"/>
              </a:solidFill>
              <a:prstDash val="solid"/>
              <a:round/>
              <a:headEnd len="sm" w="sm" type="none"/>
              <a:tailEnd len="sm" w="sm" type="none"/>
            </a:ln>
          </a:right>
          <a:top>
            <a:ln cap="flat" cmpd="sng" w="12700">
              <a:solidFill>
                <a:srgbClr val="FFFFFF"/>
              </a:solidFill>
              <a:prstDash val="solid"/>
              <a:round/>
              <a:headEnd len="sm" w="sm" type="none"/>
              <a:tailEnd len="sm" w="sm" type="none"/>
            </a:ln>
          </a:top>
          <a:bottom>
            <a:ln cap="flat" cmpd="sng" w="12700">
              <a:solidFill>
                <a:srgbClr val="FFFFFF"/>
              </a:solidFill>
              <a:prstDash val="solid"/>
              <a:round/>
              <a:headEnd len="sm" w="sm" type="none"/>
              <a:tailEnd len="sm" w="sm" type="none"/>
            </a:ln>
          </a:bottom>
          <a:insideH>
            <a:ln cap="flat" cmpd="sng" w="12700">
              <a:solidFill>
                <a:srgbClr val="FFFFFF"/>
              </a:solidFill>
              <a:prstDash val="solid"/>
              <a:round/>
              <a:headEnd len="sm" w="sm" type="none"/>
              <a:tailEnd len="sm" w="sm" type="none"/>
            </a:ln>
          </a:insideH>
          <a:insideV>
            <a:ln cap="flat" cmpd="sng" w="12700">
              <a:solidFill>
                <a:srgbClr val="FFFFFF"/>
              </a:solidFill>
              <a:prstDash val="solid"/>
              <a:round/>
              <a:headEnd len="sm" w="sm" type="none"/>
              <a:tailEnd len="sm" w="sm" type="none"/>
            </a:ln>
          </a:insideV>
        </a:tcBdr>
        <a:fill>
          <a:solidFill>
            <a:srgbClr val="E7EEF3"/>
          </a:solidFill>
        </a:fill>
      </a:tcStyle>
    </a:wholeTbl>
    <a:band1H>
      <a:tcTxStyle/>
      <a:tcStyle>
        <a:fill>
          <a:solidFill>
            <a:srgbClr val="CCDCE6"/>
          </a:solidFill>
        </a:fill>
      </a:tcStyle>
    </a:band1H>
    <a:band2H>
      <a:tcTxStyle/>
    </a:band2H>
    <a:band1V>
      <a:tcTxStyle/>
      <a:tcStyle>
        <a:fill>
          <a:solidFill>
            <a:srgbClr val="CCDCE6"/>
          </a:solidFill>
        </a:fill>
      </a:tcStyle>
    </a:band1V>
    <a:band2V>
      <a:tcTxStyle/>
    </a:band2V>
    <a:lastCol>
      <a:tcTxStyle b="on" i="off">
        <a:font>
          <a:latin typeface="Calibri"/>
          <a:ea typeface="Calibri"/>
          <a:cs typeface="Calibri"/>
        </a:font>
        <a:srgbClr val="FFFFFF"/>
      </a:tcTxStyle>
      <a:tcStyle>
        <a:fill>
          <a:solidFill>
            <a:srgbClr val="3494BA"/>
          </a:solidFill>
        </a:fill>
      </a:tcStyle>
    </a:lastCol>
    <a:firstCol>
      <a:tcTxStyle b="on" i="off">
        <a:font>
          <a:latin typeface="Calibri"/>
          <a:ea typeface="Calibri"/>
          <a:cs typeface="Calibri"/>
        </a:font>
        <a:srgbClr val="FFFFFF"/>
      </a:tcTxStyle>
      <a:tcStyle>
        <a:fill>
          <a:solidFill>
            <a:srgbClr val="3494BA"/>
          </a:solidFill>
        </a:fill>
      </a:tcStyle>
    </a:firstCol>
    <a:lastRow>
      <a:tcTxStyle b="on" i="off">
        <a:font>
          <a:latin typeface="Calibri"/>
          <a:ea typeface="Calibri"/>
          <a:cs typeface="Calibri"/>
        </a:font>
        <a:srgbClr val="FFFFFF"/>
      </a:tcTxStyle>
      <a:tcStyle>
        <a:tcBdr>
          <a:top>
            <a:ln cap="flat" cmpd="sng" w="38100">
              <a:solidFill>
                <a:srgbClr val="FFFFFF"/>
              </a:solidFill>
              <a:prstDash val="solid"/>
              <a:round/>
              <a:headEnd len="sm" w="sm" type="none"/>
              <a:tailEnd len="sm" w="sm" type="none"/>
            </a:ln>
          </a:top>
        </a:tcBdr>
        <a:fill>
          <a:solidFill>
            <a:srgbClr val="3494BA"/>
          </a:solidFill>
        </a:fill>
      </a:tcStyle>
    </a:lastRow>
    <a:seCell>
      <a:tcTxStyle/>
    </a:seCell>
    <a:swCell>
      <a:tcTxStyle/>
    </a:swCell>
    <a:firstRow>
      <a:tcTxStyle b="on" i="off">
        <a:font>
          <a:latin typeface="Calibri"/>
          <a:ea typeface="Calibri"/>
          <a:cs typeface="Calibri"/>
        </a:font>
        <a:srgbClr val="FFFFFF"/>
      </a:tcTxStyle>
      <a:tcStyle>
        <a:tcBdr>
          <a:bottom>
            <a:ln cap="flat" cmpd="sng" w="38100">
              <a:solidFill>
                <a:srgbClr val="FFFFFF"/>
              </a:solidFill>
              <a:prstDash val="solid"/>
              <a:round/>
              <a:headEnd len="sm" w="sm" type="none"/>
              <a:tailEnd len="sm" w="sm" type="none"/>
            </a:ln>
          </a:bottom>
        </a:tcBdr>
        <a:fill>
          <a:solidFill>
            <a:srgbClr val="3494BA"/>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8" Type="http://schemas.openxmlformats.org/officeDocument/2006/relationships/slide" Target="slides/slide2.xml"/><Relationship Id="rId3" Type="http://schemas.openxmlformats.org/officeDocument/2006/relationships/presProps" Target="presProps.xml"/><Relationship Id="rId21" Type="http://schemas.openxmlformats.org/officeDocument/2006/relationships/customXml" Target="../customXml/item2.xml"/><Relationship Id="rId12" Type="http://schemas.openxmlformats.org/officeDocument/2006/relationships/slide" Target="slides/slide6.xml"/><Relationship Id="rId17" Type="http://schemas.openxmlformats.org/officeDocument/2006/relationships/slide" Target="slides/slide11.xml"/><Relationship Id="rId7" Type="http://schemas.openxmlformats.org/officeDocument/2006/relationships/slide" Target="slides/slide1.xml"/><Relationship Id="rId2" Type="http://schemas.openxmlformats.org/officeDocument/2006/relationships/viewProps" Target="viewProps.xml"/><Relationship Id="rId16" Type="http://schemas.openxmlformats.org/officeDocument/2006/relationships/slide" Target="slides/slide10.xml"/><Relationship Id="rId20" Type="http://schemas.openxmlformats.org/officeDocument/2006/relationships/customXml" Target="../customXml/item1.xml"/><Relationship Id="rId11" Type="http://schemas.openxmlformats.org/officeDocument/2006/relationships/slide" Target="slides/slide5.xml"/><Relationship Id="rId1" Type="http://schemas.openxmlformats.org/officeDocument/2006/relationships/theme" Target="theme/theme2.xml"/><Relationship Id="rId6" Type="http://schemas.openxmlformats.org/officeDocument/2006/relationships/notesMaster" Target="notesMasters/notesMaster1.xml"/><Relationship Id="rId15" Type="http://schemas.openxmlformats.org/officeDocument/2006/relationships/slide" Target="slides/slide9.xml"/><Relationship Id="rId5" Type="http://schemas.openxmlformats.org/officeDocument/2006/relationships/slideMaster" Target="slideMasters/slideMaster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tableStyles" Target="tableStyles.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37139261fc0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37139261fc0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363817cfd15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363817cfd15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363817cfd15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363817cfd15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7139261fc0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37139261fc0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Speak to older vermonters and longer stays. Does RCP need to be a short term program, or would it be more impactful to have a holding space for folks moving into </a:t>
            </a:r>
            <a:r>
              <a:rPr lang="en"/>
              <a:t>higher</a:t>
            </a:r>
            <a:r>
              <a:rPr lang="en"/>
              <a:t> levels of care?</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37139261fc0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37139261fc0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363817cfd15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363817cfd15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63817cfd15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63817cfd15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 first called it the Housing and Complex Needs program. But eventually changed it to the Recuperative Care Program after learning more from the National Health Care for the Homeless Council.</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63817cfd15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63817cfd15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Talk about how we weren’t sure how long of a program it would be. We spent many partner meetings trying to define what this program could be.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7139261fc0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7139261fc0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7139261fc0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7139261fc0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7139261fc0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37139261fc0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63817cfd15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63817cfd15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lamoilleshelter.org/recuperative-care-program/" TargetMode="Externa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hyperlink" Target="https://drive.google.com/file/d/1TpnBQVKy-ZV1Hty3dNr1jSyPeZlJowBG/view?usp=sharin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hyperlink" Target="https://lamoilleshelter.org/recuperative-care-progra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hyperlink" Target="https://nhchc.org/resource/a-framework-for-medical-respite-care/" TargetMode="External"/><Relationship Id="rId6" Type="http://schemas.openxmlformats.org/officeDocument/2006/relationships/hyperlink" Target="https://drive.google.com/file/d/16EJYXhjTdgYAOya9N6B0LXhxz6Y6khPa/view?usp=sharing" TargetMode="External"/><Relationship Id="rId7" Type="http://schemas.openxmlformats.org/officeDocument/2006/relationships/hyperlink" Target="https://lamoillestaff.findhelp.com/lamoille-community-house-----recuperative-care-program/4753235070812160#connect"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237832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sz="4000"/>
              <a:t>Lamoille Community House</a:t>
            </a:r>
            <a:r>
              <a:rPr lang="en"/>
              <a:t> </a:t>
            </a:r>
            <a:r>
              <a:rPr lang="en" u="sng">
                <a:solidFill>
                  <a:srgbClr val="003B6D"/>
                </a:solidFill>
                <a:hlinkClick r:id="rId3">
                  <a:extLst>
                    <a:ext uri="{A12FA001-AC4F-418D-AE19-62706E023703}">
                      <ahyp:hlinkClr val="tx"/>
                    </a:ext>
                  </a:extLst>
                </a:hlinkClick>
              </a:rPr>
              <a:t>Recuperative Care Program</a:t>
            </a:r>
            <a:endParaRPr>
              <a:solidFill>
                <a:srgbClr val="003B6D"/>
              </a:solidFill>
            </a:endParaRPr>
          </a:p>
        </p:txBody>
      </p:sp>
      <p:sp>
        <p:nvSpPr>
          <p:cNvPr id="55" name="Google Shape;55;p13"/>
          <p:cNvSpPr txBox="1"/>
          <p:nvPr>
            <p:ph idx="1" type="subTitle"/>
          </p:nvPr>
        </p:nvSpPr>
        <p:spPr>
          <a:xfrm>
            <a:off x="311700" y="4350900"/>
            <a:ext cx="8520600" cy="792600"/>
          </a:xfrm>
          <a:prstGeom prst="rect">
            <a:avLst/>
          </a:prstGeom>
        </p:spPr>
        <p:txBody>
          <a:bodyPr anchorCtr="0" anchor="t" bIns="91425" lIns="91425" spcFirstLastPara="1" rIns="91425" wrap="square" tIns="91425">
            <a:normAutofit fontScale="85000" lnSpcReduction="20000"/>
          </a:bodyPr>
          <a:lstStyle/>
          <a:p>
            <a:pPr indent="0" lvl="0" marL="0" rtl="0" algn="ctr">
              <a:spcBef>
                <a:spcPts val="0"/>
              </a:spcBef>
              <a:spcAft>
                <a:spcPts val="0"/>
              </a:spcAft>
              <a:buClr>
                <a:schemeClr val="dk1"/>
              </a:buClr>
              <a:buSzPct val="38596"/>
              <a:buFont typeface="Arial"/>
              <a:buNone/>
            </a:pPr>
            <a:r>
              <a:rPr b="1" lang="en" sz="2850">
                <a:solidFill>
                  <a:schemeClr val="dk1"/>
                </a:solidFill>
              </a:rPr>
              <a:t>No one should be without a safe place to heal.</a:t>
            </a:r>
            <a:endParaRPr b="1" sz="2850">
              <a:solidFill>
                <a:schemeClr val="dk1"/>
              </a:solidFill>
            </a:endParaRPr>
          </a:p>
          <a:p>
            <a:pPr indent="0" lvl="0" marL="0" rtl="0" algn="ctr">
              <a:spcBef>
                <a:spcPts val="0"/>
              </a:spcBef>
              <a:spcAft>
                <a:spcPts val="0"/>
              </a:spcAft>
              <a:buNone/>
            </a:pPr>
            <a:r>
              <a:t/>
            </a:r>
            <a:endParaRPr/>
          </a:p>
        </p:txBody>
      </p:sp>
      <p:pic>
        <p:nvPicPr>
          <p:cNvPr id="56" name="Google Shape;56;p13" title="RCP Logo 4.png"/>
          <p:cNvPicPr preferRelativeResize="0"/>
          <p:nvPr/>
        </p:nvPicPr>
        <p:blipFill rotWithShape="1">
          <a:blip r:embed="rId4">
            <a:alphaModFix/>
          </a:blip>
          <a:srcRect b="19204" l="0" r="0" t="0"/>
          <a:stretch/>
        </p:blipFill>
        <p:spPr>
          <a:xfrm>
            <a:off x="1888225" y="-709800"/>
            <a:ext cx="5367552" cy="354900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123" name="Shape 123"/>
        <p:cNvGrpSpPr/>
        <p:nvPr/>
      </p:nvGrpSpPr>
      <p:grpSpPr>
        <a:xfrm>
          <a:off x="0" y="0"/>
          <a:ext cx="0" cy="0"/>
          <a:chOff x="0" y="0"/>
          <a:chExt cx="0" cy="0"/>
        </a:xfrm>
      </p:grpSpPr>
      <p:pic>
        <p:nvPicPr>
          <p:cNvPr id="124" name="Google Shape;124;p22" title="RCP Logo 4.png"/>
          <p:cNvPicPr preferRelativeResize="0"/>
          <p:nvPr/>
        </p:nvPicPr>
        <p:blipFill rotWithShape="1">
          <a:blip r:embed="rId3">
            <a:alphaModFix/>
          </a:blip>
          <a:srcRect b="11947" l="0" r="0" t="17565"/>
          <a:stretch/>
        </p:blipFill>
        <p:spPr>
          <a:xfrm>
            <a:off x="72000" y="123925"/>
            <a:ext cx="2324874" cy="1341152"/>
          </a:xfrm>
          <a:prstGeom prst="rect">
            <a:avLst/>
          </a:prstGeom>
          <a:noFill/>
          <a:ln>
            <a:noFill/>
          </a:ln>
        </p:spPr>
      </p:pic>
      <p:pic>
        <p:nvPicPr>
          <p:cNvPr id="125" name="Google Shape;125;p22" title="bd595a8e-bc8b-4212-afb0-47b2b64b1ec3.png"/>
          <p:cNvPicPr preferRelativeResize="0"/>
          <p:nvPr/>
        </p:nvPicPr>
        <p:blipFill>
          <a:blip r:embed="rId4">
            <a:alphaModFix/>
          </a:blip>
          <a:stretch>
            <a:fillRect/>
          </a:stretch>
        </p:blipFill>
        <p:spPr>
          <a:xfrm>
            <a:off x="7168150" y="4456553"/>
            <a:ext cx="1904999" cy="611600"/>
          </a:xfrm>
          <a:prstGeom prst="rect">
            <a:avLst/>
          </a:prstGeom>
          <a:noFill/>
          <a:ln>
            <a:noFill/>
          </a:ln>
        </p:spPr>
      </p:pic>
      <p:sp>
        <p:nvSpPr>
          <p:cNvPr id="126" name="Google Shape;126;p22"/>
          <p:cNvSpPr txBox="1"/>
          <p:nvPr/>
        </p:nvSpPr>
        <p:spPr>
          <a:xfrm>
            <a:off x="2674625" y="415675"/>
            <a:ext cx="6254400" cy="104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000" u="sng">
                <a:solidFill>
                  <a:srgbClr val="003B6D"/>
                </a:solidFill>
              </a:rPr>
              <a:t>The Outcomes</a:t>
            </a:r>
            <a:endParaRPr b="1" sz="4000" u="sng">
              <a:solidFill>
                <a:srgbClr val="003B6D"/>
              </a:solidFill>
            </a:endParaRPr>
          </a:p>
        </p:txBody>
      </p:sp>
      <p:sp>
        <p:nvSpPr>
          <p:cNvPr id="127" name="Google Shape;127;p22"/>
          <p:cNvSpPr txBox="1"/>
          <p:nvPr/>
        </p:nvSpPr>
        <p:spPr>
          <a:xfrm>
            <a:off x="718525" y="1465075"/>
            <a:ext cx="7549200" cy="2991600"/>
          </a:xfrm>
          <a:prstGeom prst="rect">
            <a:avLst/>
          </a:prstGeom>
          <a:noFill/>
          <a:ln>
            <a:noFill/>
          </a:ln>
        </p:spPr>
        <p:txBody>
          <a:bodyPr anchorCtr="0" anchor="t" bIns="91425" lIns="91425" spcFirstLastPara="1" rIns="91425" wrap="square" tIns="91425">
            <a:noAutofit/>
          </a:bodyPr>
          <a:lstStyle/>
          <a:p>
            <a:pPr indent="0" lvl="0" marL="457200" rtl="0" algn="l">
              <a:spcBef>
                <a:spcPts val="0"/>
              </a:spcBef>
              <a:spcAft>
                <a:spcPts val="0"/>
              </a:spcAft>
              <a:buNone/>
            </a:pPr>
            <a:r>
              <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Number of people served - 9 in the first year, 11 total.</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Ages of people served - We have noticed most clients are aging Vermonters. Their ages have ranged from 27 to 83.</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4 people transferred to the main shelter, 2 of which moved on to permanent housing after.</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1 person moved into a</a:t>
            </a:r>
            <a:r>
              <a:rPr lang="en" sz="1600">
                <a:solidFill>
                  <a:schemeClr val="dk1"/>
                </a:solidFill>
              </a:rPr>
              <a:t> GA hotel room</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1 person moved directly into housing</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1 person transferred to a higher level of care</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1 person exited on their own</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National Institute for Medical Respite Care Pilot Evaluation </a:t>
            </a:r>
            <a:r>
              <a:rPr lang="en" sz="1600" u="sng">
                <a:solidFill>
                  <a:schemeClr val="hlink"/>
                </a:solidFill>
                <a:hlinkClick r:id="rId5"/>
              </a:rPr>
              <a:t>linked here</a:t>
            </a:r>
            <a:endParaRPr sz="16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131" name="Shape 131"/>
        <p:cNvGrpSpPr/>
        <p:nvPr/>
      </p:nvGrpSpPr>
      <p:grpSpPr>
        <a:xfrm>
          <a:off x="0" y="0"/>
          <a:ext cx="0" cy="0"/>
          <a:chOff x="0" y="0"/>
          <a:chExt cx="0" cy="0"/>
        </a:xfrm>
      </p:grpSpPr>
      <p:pic>
        <p:nvPicPr>
          <p:cNvPr id="132" name="Google Shape;132;p23" title="RCP Logo 4.png"/>
          <p:cNvPicPr preferRelativeResize="0"/>
          <p:nvPr/>
        </p:nvPicPr>
        <p:blipFill rotWithShape="1">
          <a:blip r:embed="rId3">
            <a:alphaModFix/>
          </a:blip>
          <a:srcRect b="11947" l="0" r="0" t="17565"/>
          <a:stretch/>
        </p:blipFill>
        <p:spPr>
          <a:xfrm>
            <a:off x="72000" y="123925"/>
            <a:ext cx="2324874" cy="1341152"/>
          </a:xfrm>
          <a:prstGeom prst="rect">
            <a:avLst/>
          </a:prstGeom>
          <a:noFill/>
          <a:ln>
            <a:noFill/>
          </a:ln>
        </p:spPr>
      </p:pic>
      <p:pic>
        <p:nvPicPr>
          <p:cNvPr id="133" name="Google Shape;133;p23" title="bd595a8e-bc8b-4212-afb0-47b2b64b1ec3.png"/>
          <p:cNvPicPr preferRelativeResize="0"/>
          <p:nvPr/>
        </p:nvPicPr>
        <p:blipFill>
          <a:blip r:embed="rId4">
            <a:alphaModFix/>
          </a:blip>
          <a:stretch>
            <a:fillRect/>
          </a:stretch>
        </p:blipFill>
        <p:spPr>
          <a:xfrm>
            <a:off x="7168150" y="4532753"/>
            <a:ext cx="1904999" cy="611600"/>
          </a:xfrm>
          <a:prstGeom prst="rect">
            <a:avLst/>
          </a:prstGeom>
          <a:noFill/>
          <a:ln>
            <a:noFill/>
          </a:ln>
        </p:spPr>
      </p:pic>
      <p:sp>
        <p:nvSpPr>
          <p:cNvPr id="134" name="Google Shape;134;p23"/>
          <p:cNvSpPr txBox="1"/>
          <p:nvPr/>
        </p:nvSpPr>
        <p:spPr>
          <a:xfrm>
            <a:off x="1892600" y="415675"/>
            <a:ext cx="6254400" cy="104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000" u="sng">
                <a:solidFill>
                  <a:srgbClr val="003B6D"/>
                </a:solidFill>
              </a:rPr>
              <a:t>The Outcomes</a:t>
            </a:r>
            <a:endParaRPr b="1" sz="4000" u="sng">
              <a:solidFill>
                <a:srgbClr val="003B6D"/>
              </a:solidFill>
            </a:endParaRPr>
          </a:p>
        </p:txBody>
      </p:sp>
      <p:sp>
        <p:nvSpPr>
          <p:cNvPr id="135" name="Google Shape;135;p23"/>
          <p:cNvSpPr txBox="1"/>
          <p:nvPr/>
        </p:nvSpPr>
        <p:spPr>
          <a:xfrm>
            <a:off x="72000" y="1512650"/>
            <a:ext cx="9001200" cy="3096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500">
                <a:solidFill>
                  <a:schemeClr val="dk1"/>
                </a:solidFill>
              </a:rPr>
              <a:t>Success stories:</a:t>
            </a:r>
            <a:endParaRPr sz="1500">
              <a:solidFill>
                <a:schemeClr val="dk1"/>
              </a:solidFill>
            </a:endParaRPr>
          </a:p>
          <a:p>
            <a:pPr indent="-323850" lvl="0" marL="457200" rtl="0" algn="l">
              <a:spcBef>
                <a:spcPts val="0"/>
              </a:spcBef>
              <a:spcAft>
                <a:spcPts val="0"/>
              </a:spcAft>
              <a:buClr>
                <a:schemeClr val="dk1"/>
              </a:buClr>
              <a:buSzPts val="1500"/>
              <a:buChar char="●"/>
            </a:pPr>
            <a:r>
              <a:rPr lang="en" sz="1500">
                <a:solidFill>
                  <a:schemeClr val="dk1"/>
                </a:solidFill>
              </a:rPr>
              <a:t>RCP’s first guest was referred from the ED, recovering from a stroke and struggled with mental health. They created a care plan and took time to meet with doctors, they later transferred to our main shelter. From there, they were able to apply for grants to get adaptive </a:t>
            </a:r>
            <a:r>
              <a:rPr lang="en" sz="1500">
                <a:solidFill>
                  <a:schemeClr val="dk1"/>
                </a:solidFill>
              </a:rPr>
              <a:t>equipment</a:t>
            </a:r>
            <a:r>
              <a:rPr lang="en" sz="1500">
                <a:solidFill>
                  <a:schemeClr val="dk1"/>
                </a:solidFill>
              </a:rPr>
              <a:t> for their car, relearn to drive, and got their car back. Shortly after, they found an apartment. </a:t>
            </a:r>
            <a:endParaRPr sz="1500">
              <a:solidFill>
                <a:schemeClr val="dk1"/>
              </a:solidFill>
            </a:endParaRPr>
          </a:p>
          <a:p>
            <a:pPr indent="-323850" lvl="0" marL="457200" rtl="0" algn="l">
              <a:spcBef>
                <a:spcPts val="0"/>
              </a:spcBef>
              <a:spcAft>
                <a:spcPts val="0"/>
              </a:spcAft>
              <a:buClr>
                <a:schemeClr val="dk1"/>
              </a:buClr>
              <a:buSzPts val="1500"/>
              <a:buChar char="●"/>
            </a:pPr>
            <a:r>
              <a:rPr lang="en" sz="1500">
                <a:solidFill>
                  <a:schemeClr val="dk1"/>
                </a:solidFill>
              </a:rPr>
              <a:t>A recent guest was referred to RCP, post-op from </a:t>
            </a:r>
            <a:r>
              <a:rPr lang="en" sz="1500">
                <a:solidFill>
                  <a:schemeClr val="dk1"/>
                </a:solidFill>
              </a:rPr>
              <a:t>surgery. In their time recovering they managed their medications, re-connected with family and excelled in physical therapy. Benefiting from assistence offered and Both RCP and LCH, This guest moved on to income-subsidized housing close to their newly established support network. </a:t>
            </a:r>
            <a:endParaRPr sz="1500">
              <a:solidFill>
                <a:schemeClr val="dk1"/>
              </a:solidFill>
            </a:endParaRPr>
          </a:p>
          <a:p>
            <a:pPr indent="-323850" lvl="0" marL="457200" rtl="0" algn="l">
              <a:spcBef>
                <a:spcPts val="0"/>
              </a:spcBef>
              <a:spcAft>
                <a:spcPts val="0"/>
              </a:spcAft>
              <a:buClr>
                <a:schemeClr val="dk1"/>
              </a:buClr>
              <a:buSzPts val="1500"/>
              <a:buChar char="●"/>
            </a:pPr>
            <a:r>
              <a:rPr lang="en" sz="1500">
                <a:solidFill>
                  <a:schemeClr val="dk1"/>
                </a:solidFill>
              </a:rPr>
              <a:t>Another guest had moved into RCP from a condemned and uninhabitable house with unmanaged health needs. He recovered at RCP and then sold his property, paid off his debt, and then used money to acquire independent living closer to his supports so his health could be better monitored.</a:t>
            </a:r>
            <a:endParaRPr sz="1500">
              <a:solidFill>
                <a:schemeClr val="dk1"/>
              </a:solidFill>
            </a:endParaRPr>
          </a:p>
          <a:p>
            <a:pPr indent="0" lvl="0" marL="457200" rtl="0" algn="l">
              <a:spcBef>
                <a:spcPts val="0"/>
              </a:spcBef>
              <a:spcAft>
                <a:spcPts val="0"/>
              </a:spcAft>
              <a:buNone/>
            </a:pPr>
            <a:r>
              <a:t/>
            </a:r>
            <a:endParaRPr sz="15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139" name="Shape 139"/>
        <p:cNvGrpSpPr/>
        <p:nvPr/>
      </p:nvGrpSpPr>
      <p:grpSpPr>
        <a:xfrm>
          <a:off x="0" y="0"/>
          <a:ext cx="0" cy="0"/>
          <a:chOff x="0" y="0"/>
          <a:chExt cx="0" cy="0"/>
        </a:xfrm>
      </p:grpSpPr>
      <p:pic>
        <p:nvPicPr>
          <p:cNvPr id="140" name="Google Shape;140;p24" title="RCP Logo 4.png"/>
          <p:cNvPicPr preferRelativeResize="0"/>
          <p:nvPr/>
        </p:nvPicPr>
        <p:blipFill rotWithShape="1">
          <a:blip r:embed="rId3">
            <a:alphaModFix/>
          </a:blip>
          <a:srcRect b="11947" l="0" r="0" t="17565"/>
          <a:stretch/>
        </p:blipFill>
        <p:spPr>
          <a:xfrm>
            <a:off x="72000" y="123925"/>
            <a:ext cx="2324874" cy="1341152"/>
          </a:xfrm>
          <a:prstGeom prst="rect">
            <a:avLst/>
          </a:prstGeom>
          <a:noFill/>
          <a:ln>
            <a:noFill/>
          </a:ln>
        </p:spPr>
      </p:pic>
      <p:pic>
        <p:nvPicPr>
          <p:cNvPr id="141" name="Google Shape;141;p24" title="bd595a8e-bc8b-4212-afb0-47b2b64b1ec3.png"/>
          <p:cNvPicPr preferRelativeResize="0"/>
          <p:nvPr/>
        </p:nvPicPr>
        <p:blipFill>
          <a:blip r:embed="rId4">
            <a:alphaModFix/>
          </a:blip>
          <a:stretch>
            <a:fillRect/>
          </a:stretch>
        </p:blipFill>
        <p:spPr>
          <a:xfrm>
            <a:off x="7168150" y="4456553"/>
            <a:ext cx="1904999" cy="611600"/>
          </a:xfrm>
          <a:prstGeom prst="rect">
            <a:avLst/>
          </a:prstGeom>
          <a:noFill/>
          <a:ln>
            <a:noFill/>
          </a:ln>
        </p:spPr>
      </p:pic>
      <p:sp>
        <p:nvSpPr>
          <p:cNvPr id="142" name="Google Shape;142;p24"/>
          <p:cNvSpPr txBox="1"/>
          <p:nvPr/>
        </p:nvSpPr>
        <p:spPr>
          <a:xfrm>
            <a:off x="2649400" y="0"/>
            <a:ext cx="6254400" cy="104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000" u="sng">
                <a:solidFill>
                  <a:srgbClr val="003B6D"/>
                </a:solidFill>
              </a:rPr>
              <a:t>The Outcomes</a:t>
            </a:r>
            <a:endParaRPr b="1" sz="4000" u="sng">
              <a:solidFill>
                <a:srgbClr val="003B6D"/>
              </a:solidFill>
            </a:endParaRPr>
          </a:p>
        </p:txBody>
      </p:sp>
      <p:sp>
        <p:nvSpPr>
          <p:cNvPr id="143" name="Google Shape;143;p24"/>
          <p:cNvSpPr txBox="1"/>
          <p:nvPr/>
        </p:nvSpPr>
        <p:spPr>
          <a:xfrm>
            <a:off x="2396875" y="1049400"/>
            <a:ext cx="7058700" cy="1899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500">
                <a:solidFill>
                  <a:schemeClr val="dk1"/>
                </a:solidFill>
              </a:rPr>
              <a:t>In just one year, surveyed partners stated that RCP did the following,</a:t>
            </a:r>
            <a:endParaRPr sz="1500">
              <a:solidFill>
                <a:schemeClr val="dk1"/>
              </a:solidFill>
            </a:endParaRPr>
          </a:p>
        </p:txBody>
      </p:sp>
      <p:grpSp>
        <p:nvGrpSpPr>
          <p:cNvPr id="144" name="Google Shape;144;p24"/>
          <p:cNvGrpSpPr/>
          <p:nvPr/>
        </p:nvGrpSpPr>
        <p:grpSpPr>
          <a:xfrm>
            <a:off x="1728924" y="1705243"/>
            <a:ext cx="5300514" cy="3235186"/>
            <a:chOff x="1167914" y="144"/>
            <a:chExt cx="5300514" cy="3235186"/>
          </a:xfrm>
        </p:grpSpPr>
        <p:sp>
          <p:nvSpPr>
            <p:cNvPr id="145" name="Google Shape;145;p24"/>
            <p:cNvSpPr/>
            <p:nvPr/>
          </p:nvSpPr>
          <p:spPr>
            <a:xfrm>
              <a:off x="1167914" y="144"/>
              <a:ext cx="2488800" cy="1493100"/>
            </a:xfrm>
            <a:prstGeom prst="rect">
              <a:avLst/>
            </a:prstGeom>
            <a:solidFill>
              <a:srgbClr val="58B6C0"/>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24"/>
            <p:cNvSpPr txBox="1"/>
            <p:nvPr/>
          </p:nvSpPr>
          <p:spPr>
            <a:xfrm>
              <a:off x="1167914" y="144"/>
              <a:ext cx="2488800" cy="1493100"/>
            </a:xfrm>
            <a:prstGeom prst="rect">
              <a:avLst/>
            </a:prstGeom>
            <a:noFill/>
            <a:ln>
              <a:noFill/>
            </a:ln>
          </p:spPr>
          <p:txBody>
            <a:bodyPr anchorCtr="0" anchor="ctr" bIns="87625" lIns="87625" spcFirstLastPara="1" rIns="87625" wrap="square" tIns="87625">
              <a:noAutofit/>
            </a:bodyPr>
            <a:lstStyle/>
            <a:p>
              <a:pPr indent="0" lvl="0" marL="0" marR="0" rtl="0" algn="ctr">
                <a:lnSpc>
                  <a:spcPct val="90000"/>
                </a:lnSpc>
                <a:spcBef>
                  <a:spcPts val="0"/>
                </a:spcBef>
                <a:spcAft>
                  <a:spcPts val="0"/>
                </a:spcAft>
                <a:buClr>
                  <a:srgbClr val="FFFFFF"/>
                </a:buClr>
                <a:buSzPts val="2300"/>
                <a:buFont typeface="Calibri"/>
                <a:buNone/>
              </a:pPr>
              <a:r>
                <a:rPr lang="en" sz="2300">
                  <a:solidFill>
                    <a:srgbClr val="FFFFFF"/>
                  </a:solidFill>
                  <a:latin typeface="Calibri"/>
                  <a:ea typeface="Calibri"/>
                  <a:cs typeface="Calibri"/>
                  <a:sym typeface="Calibri"/>
                </a:rPr>
                <a:t>Filled gaps</a:t>
              </a:r>
              <a:endParaRPr/>
            </a:p>
          </p:txBody>
        </p:sp>
        <p:sp>
          <p:nvSpPr>
            <p:cNvPr id="147" name="Google Shape;147;p24"/>
            <p:cNvSpPr/>
            <p:nvPr/>
          </p:nvSpPr>
          <p:spPr>
            <a:xfrm>
              <a:off x="3905478" y="144"/>
              <a:ext cx="2488800" cy="1493100"/>
            </a:xfrm>
            <a:prstGeom prst="rect">
              <a:avLst/>
            </a:prstGeom>
            <a:solidFill>
              <a:srgbClr val="75BDA5"/>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24"/>
            <p:cNvSpPr txBox="1"/>
            <p:nvPr/>
          </p:nvSpPr>
          <p:spPr>
            <a:xfrm>
              <a:off x="3979628" y="129894"/>
              <a:ext cx="2488800" cy="1493100"/>
            </a:xfrm>
            <a:prstGeom prst="rect">
              <a:avLst/>
            </a:prstGeom>
            <a:noFill/>
            <a:ln>
              <a:noFill/>
            </a:ln>
          </p:spPr>
          <p:txBody>
            <a:bodyPr anchorCtr="0" anchor="ctr" bIns="87625" lIns="87625" spcFirstLastPara="1" rIns="87625" wrap="square" tIns="87625">
              <a:noAutofit/>
            </a:bodyPr>
            <a:lstStyle/>
            <a:p>
              <a:pPr indent="0" lvl="0" marL="0" marR="0" rtl="0" algn="ctr">
                <a:lnSpc>
                  <a:spcPct val="90000"/>
                </a:lnSpc>
                <a:spcBef>
                  <a:spcPts val="0"/>
                </a:spcBef>
                <a:spcAft>
                  <a:spcPts val="0"/>
                </a:spcAft>
                <a:buClr>
                  <a:srgbClr val="FFFFFF"/>
                </a:buClr>
                <a:buSzPts val="2300"/>
                <a:buFont typeface="Calibri"/>
                <a:buNone/>
              </a:pPr>
              <a:r>
                <a:rPr lang="en" sz="2300">
                  <a:solidFill>
                    <a:srgbClr val="FFFFFF"/>
                  </a:solidFill>
                  <a:latin typeface="Calibri"/>
                  <a:ea typeface="Calibri"/>
                  <a:cs typeface="Calibri"/>
                  <a:sym typeface="Calibri"/>
                </a:rPr>
                <a:t>Provided a safe discharge placement</a:t>
              </a:r>
              <a:endParaRPr/>
            </a:p>
          </p:txBody>
        </p:sp>
        <p:sp>
          <p:nvSpPr>
            <p:cNvPr id="149" name="Google Shape;149;p24"/>
            <p:cNvSpPr/>
            <p:nvPr/>
          </p:nvSpPr>
          <p:spPr>
            <a:xfrm>
              <a:off x="1167914" y="1742230"/>
              <a:ext cx="2488800" cy="1493100"/>
            </a:xfrm>
            <a:prstGeom prst="rect">
              <a:avLst/>
            </a:prstGeom>
            <a:solidFill>
              <a:srgbClr val="7A8C8E"/>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24"/>
            <p:cNvSpPr txBox="1"/>
            <p:nvPr/>
          </p:nvSpPr>
          <p:spPr>
            <a:xfrm>
              <a:off x="1167914" y="1742230"/>
              <a:ext cx="2488800" cy="1493100"/>
            </a:xfrm>
            <a:prstGeom prst="rect">
              <a:avLst/>
            </a:prstGeom>
            <a:noFill/>
            <a:ln>
              <a:noFill/>
            </a:ln>
          </p:spPr>
          <p:txBody>
            <a:bodyPr anchorCtr="0" anchor="ctr" bIns="87625" lIns="87625" spcFirstLastPara="1" rIns="87625" wrap="square" tIns="87625">
              <a:noAutofit/>
            </a:bodyPr>
            <a:lstStyle/>
            <a:p>
              <a:pPr indent="0" lvl="0" marL="0" marR="0" rtl="0" algn="ctr">
                <a:lnSpc>
                  <a:spcPct val="90000"/>
                </a:lnSpc>
                <a:spcBef>
                  <a:spcPts val="0"/>
                </a:spcBef>
                <a:spcAft>
                  <a:spcPts val="0"/>
                </a:spcAft>
                <a:buClr>
                  <a:srgbClr val="FFFFFF"/>
                </a:buClr>
                <a:buSzPts val="2300"/>
                <a:buFont typeface="Calibri"/>
                <a:buNone/>
              </a:pPr>
              <a:r>
                <a:rPr lang="en" sz="2300">
                  <a:solidFill>
                    <a:srgbClr val="FFFFFF"/>
                  </a:solidFill>
                  <a:latin typeface="Calibri"/>
                  <a:ea typeface="Calibri"/>
                  <a:cs typeface="Calibri"/>
                  <a:sym typeface="Calibri"/>
                </a:rPr>
                <a:t>An important part of the housing/ transition process</a:t>
              </a:r>
              <a:endParaRPr/>
            </a:p>
          </p:txBody>
        </p:sp>
        <p:sp>
          <p:nvSpPr>
            <p:cNvPr id="151" name="Google Shape;151;p24"/>
            <p:cNvSpPr/>
            <p:nvPr/>
          </p:nvSpPr>
          <p:spPr>
            <a:xfrm>
              <a:off x="3905478" y="1742230"/>
              <a:ext cx="2488800" cy="1493100"/>
            </a:xfrm>
            <a:prstGeom prst="rect">
              <a:avLst/>
            </a:prstGeom>
            <a:solidFill>
              <a:srgbClr val="84ACB6"/>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24"/>
            <p:cNvSpPr txBox="1"/>
            <p:nvPr/>
          </p:nvSpPr>
          <p:spPr>
            <a:xfrm>
              <a:off x="3905478" y="1742230"/>
              <a:ext cx="2488800" cy="1493100"/>
            </a:xfrm>
            <a:prstGeom prst="rect">
              <a:avLst/>
            </a:prstGeom>
            <a:noFill/>
            <a:ln>
              <a:noFill/>
            </a:ln>
          </p:spPr>
          <p:txBody>
            <a:bodyPr anchorCtr="0" anchor="ctr" bIns="87625" lIns="87625" spcFirstLastPara="1" rIns="87625" wrap="square" tIns="87625">
              <a:noAutofit/>
            </a:bodyPr>
            <a:lstStyle/>
            <a:p>
              <a:pPr indent="0" lvl="0" marL="0" marR="0" rtl="0" algn="ctr">
                <a:lnSpc>
                  <a:spcPct val="90000"/>
                </a:lnSpc>
                <a:spcBef>
                  <a:spcPts val="0"/>
                </a:spcBef>
                <a:spcAft>
                  <a:spcPts val="0"/>
                </a:spcAft>
                <a:buClr>
                  <a:srgbClr val="FFFFFF"/>
                </a:buClr>
                <a:buSzPts val="2300"/>
                <a:buFont typeface="Calibri"/>
                <a:buNone/>
              </a:pPr>
              <a:r>
                <a:rPr lang="en" sz="2300">
                  <a:solidFill>
                    <a:srgbClr val="FFFFFF"/>
                  </a:solidFill>
                  <a:latin typeface="Calibri"/>
                  <a:ea typeface="Calibri"/>
                  <a:cs typeface="Calibri"/>
                  <a:sym typeface="Calibri"/>
                </a:rPr>
                <a:t>Support to address health needs not available in other services</a:t>
              </a:r>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156" name="Shape 156"/>
        <p:cNvGrpSpPr/>
        <p:nvPr/>
      </p:nvGrpSpPr>
      <p:grpSpPr>
        <a:xfrm>
          <a:off x="0" y="0"/>
          <a:ext cx="0" cy="0"/>
          <a:chOff x="0" y="0"/>
          <a:chExt cx="0" cy="0"/>
        </a:xfrm>
      </p:grpSpPr>
      <p:pic>
        <p:nvPicPr>
          <p:cNvPr id="157" name="Google Shape;157;p25" title="RCP Logo 4.png"/>
          <p:cNvPicPr preferRelativeResize="0"/>
          <p:nvPr/>
        </p:nvPicPr>
        <p:blipFill rotWithShape="1">
          <a:blip r:embed="rId3">
            <a:alphaModFix/>
          </a:blip>
          <a:srcRect b="11947" l="0" r="0" t="17565"/>
          <a:stretch/>
        </p:blipFill>
        <p:spPr>
          <a:xfrm>
            <a:off x="72000" y="123925"/>
            <a:ext cx="2324874" cy="1341152"/>
          </a:xfrm>
          <a:prstGeom prst="rect">
            <a:avLst/>
          </a:prstGeom>
          <a:noFill/>
          <a:ln>
            <a:noFill/>
          </a:ln>
        </p:spPr>
      </p:pic>
      <p:pic>
        <p:nvPicPr>
          <p:cNvPr id="158" name="Google Shape;158;p25" title="bd595a8e-bc8b-4212-afb0-47b2b64b1ec3.png"/>
          <p:cNvPicPr preferRelativeResize="0"/>
          <p:nvPr/>
        </p:nvPicPr>
        <p:blipFill>
          <a:blip r:embed="rId4">
            <a:alphaModFix/>
          </a:blip>
          <a:stretch>
            <a:fillRect/>
          </a:stretch>
        </p:blipFill>
        <p:spPr>
          <a:xfrm>
            <a:off x="7168150" y="4456553"/>
            <a:ext cx="1904999" cy="611600"/>
          </a:xfrm>
          <a:prstGeom prst="rect">
            <a:avLst/>
          </a:prstGeom>
          <a:noFill/>
          <a:ln>
            <a:noFill/>
          </a:ln>
        </p:spPr>
      </p:pic>
      <p:sp>
        <p:nvSpPr>
          <p:cNvPr id="159" name="Google Shape;159;p25"/>
          <p:cNvSpPr txBox="1"/>
          <p:nvPr/>
        </p:nvSpPr>
        <p:spPr>
          <a:xfrm>
            <a:off x="2674625" y="415675"/>
            <a:ext cx="6254400" cy="104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000" u="sng">
                <a:solidFill>
                  <a:srgbClr val="003B6D"/>
                </a:solidFill>
              </a:rPr>
              <a:t>Next Steps</a:t>
            </a:r>
            <a:endParaRPr b="1" sz="4000" u="sng">
              <a:solidFill>
                <a:srgbClr val="003B6D"/>
              </a:solidFill>
            </a:endParaRPr>
          </a:p>
        </p:txBody>
      </p:sp>
      <p:sp>
        <p:nvSpPr>
          <p:cNvPr id="160" name="Google Shape;160;p25"/>
          <p:cNvSpPr txBox="1"/>
          <p:nvPr/>
        </p:nvSpPr>
        <p:spPr>
          <a:xfrm>
            <a:off x="637800" y="1759075"/>
            <a:ext cx="6254400" cy="3096300"/>
          </a:xfrm>
          <a:prstGeom prst="rect">
            <a:avLst/>
          </a:prstGeom>
          <a:noFill/>
          <a:ln>
            <a:noFill/>
          </a:ln>
        </p:spPr>
        <p:txBody>
          <a:bodyPr anchorCtr="0" anchor="t" bIns="91425" lIns="91425" spcFirstLastPara="1" rIns="91425" wrap="square" tIns="91425">
            <a:noAutofit/>
          </a:bodyPr>
          <a:lstStyle/>
          <a:p>
            <a:pPr indent="-342900" lvl="0" marL="457200" rtl="0" algn="l">
              <a:spcBef>
                <a:spcPts val="0"/>
              </a:spcBef>
              <a:spcAft>
                <a:spcPts val="0"/>
              </a:spcAft>
              <a:buClr>
                <a:schemeClr val="dk1"/>
              </a:buClr>
              <a:buSzPts val="1800"/>
              <a:buChar char="●"/>
            </a:pPr>
            <a:r>
              <a:rPr lang="en" sz="1800">
                <a:solidFill>
                  <a:schemeClr val="dk1"/>
                </a:solidFill>
              </a:rPr>
              <a:t>6 more months of funding acquired - until December 2025</a:t>
            </a:r>
            <a:endParaRPr sz="1800">
              <a:solidFill>
                <a:schemeClr val="dk1"/>
              </a:solidFill>
            </a:endParaRPr>
          </a:p>
          <a:p>
            <a:pPr indent="-342900" lvl="0" marL="457200" rtl="0" algn="l">
              <a:spcBef>
                <a:spcPts val="0"/>
              </a:spcBef>
              <a:spcAft>
                <a:spcPts val="0"/>
              </a:spcAft>
              <a:buClr>
                <a:schemeClr val="dk1"/>
              </a:buClr>
              <a:buSzPts val="1800"/>
              <a:buChar char="●"/>
            </a:pPr>
            <a:r>
              <a:rPr lang="en" sz="1800">
                <a:solidFill>
                  <a:schemeClr val="dk1"/>
                </a:solidFill>
              </a:rPr>
              <a:t>Program costs around $600k annually to run - could be more cost effective if we had a different location where more people we could be served without change of staffing model.</a:t>
            </a:r>
            <a:endParaRPr sz="1800">
              <a:solidFill>
                <a:schemeClr val="dk1"/>
              </a:solidFill>
            </a:endParaRPr>
          </a:p>
          <a:p>
            <a:pPr indent="-342900" lvl="0" marL="457200" rtl="0" algn="l">
              <a:spcBef>
                <a:spcPts val="0"/>
              </a:spcBef>
              <a:spcAft>
                <a:spcPts val="0"/>
              </a:spcAft>
              <a:buClr>
                <a:schemeClr val="dk1"/>
              </a:buClr>
              <a:buSzPts val="1800"/>
              <a:buChar char="●"/>
            </a:pPr>
            <a:r>
              <a:rPr lang="en" sz="1800">
                <a:solidFill>
                  <a:schemeClr val="dk1"/>
                </a:solidFill>
              </a:rPr>
              <a:t>Learn more about LCH’s Recuperative Care Program on </a:t>
            </a:r>
            <a:r>
              <a:rPr lang="en" sz="1800" u="sng">
                <a:solidFill>
                  <a:schemeClr val="hlink"/>
                </a:solidFill>
                <a:hlinkClick r:id="rId5"/>
              </a:rPr>
              <a:t>our website.</a:t>
            </a:r>
            <a:endParaRPr sz="1800">
              <a:solidFill>
                <a:schemeClr val="dk1"/>
              </a:solidFill>
            </a:endParaRPr>
          </a:p>
          <a:p>
            <a:pPr indent="-342900" lvl="0" marL="457200" rtl="0" algn="l">
              <a:spcBef>
                <a:spcPts val="0"/>
              </a:spcBef>
              <a:spcAft>
                <a:spcPts val="0"/>
              </a:spcAft>
              <a:buClr>
                <a:schemeClr val="dk1"/>
              </a:buClr>
              <a:buSzPts val="1800"/>
              <a:buChar char="●"/>
            </a:pPr>
            <a:r>
              <a:rPr lang="en" sz="1800">
                <a:solidFill>
                  <a:schemeClr val="dk1"/>
                </a:solidFill>
              </a:rPr>
              <a:t>Reassessing the need - </a:t>
            </a:r>
            <a:r>
              <a:rPr lang="en" sz="1800">
                <a:solidFill>
                  <a:schemeClr val="dk1"/>
                </a:solidFill>
              </a:rPr>
              <a:t>after</a:t>
            </a:r>
            <a:r>
              <a:rPr lang="en" sz="1800">
                <a:solidFill>
                  <a:schemeClr val="dk1"/>
                </a:solidFill>
              </a:rPr>
              <a:t> a year of operations we are able to track trends and see what gaps are still </a:t>
            </a:r>
            <a:r>
              <a:rPr lang="en" sz="1800">
                <a:solidFill>
                  <a:schemeClr val="dk1"/>
                </a:solidFill>
              </a:rPr>
              <a:t>occurring</a:t>
            </a:r>
            <a:r>
              <a:rPr lang="en" sz="1800">
                <a:solidFill>
                  <a:schemeClr val="dk1"/>
                </a:solidFill>
              </a:rPr>
              <a:t> and how to address them.</a:t>
            </a:r>
            <a:endParaRPr sz="18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60" name="Shape 60"/>
        <p:cNvGrpSpPr/>
        <p:nvPr/>
      </p:nvGrpSpPr>
      <p:grpSpPr>
        <a:xfrm>
          <a:off x="0" y="0"/>
          <a:ext cx="0" cy="0"/>
          <a:chOff x="0" y="0"/>
          <a:chExt cx="0" cy="0"/>
        </a:xfrm>
      </p:grpSpPr>
      <p:pic>
        <p:nvPicPr>
          <p:cNvPr id="61" name="Google Shape;61;p14" title="RCP Logo 4.png"/>
          <p:cNvPicPr preferRelativeResize="0"/>
          <p:nvPr/>
        </p:nvPicPr>
        <p:blipFill rotWithShape="1">
          <a:blip r:embed="rId3">
            <a:alphaModFix/>
          </a:blip>
          <a:srcRect b="11947" l="0" r="0" t="17565"/>
          <a:stretch/>
        </p:blipFill>
        <p:spPr>
          <a:xfrm>
            <a:off x="72000" y="123925"/>
            <a:ext cx="2324874" cy="1341152"/>
          </a:xfrm>
          <a:prstGeom prst="rect">
            <a:avLst/>
          </a:prstGeom>
          <a:noFill/>
          <a:ln>
            <a:noFill/>
          </a:ln>
        </p:spPr>
      </p:pic>
      <p:pic>
        <p:nvPicPr>
          <p:cNvPr id="62" name="Google Shape;62;p14" title="bd595a8e-bc8b-4212-afb0-47b2b64b1ec3.png"/>
          <p:cNvPicPr preferRelativeResize="0"/>
          <p:nvPr/>
        </p:nvPicPr>
        <p:blipFill>
          <a:blip r:embed="rId4">
            <a:alphaModFix/>
          </a:blip>
          <a:stretch>
            <a:fillRect/>
          </a:stretch>
        </p:blipFill>
        <p:spPr>
          <a:xfrm>
            <a:off x="7168150" y="4456553"/>
            <a:ext cx="1904999" cy="611600"/>
          </a:xfrm>
          <a:prstGeom prst="rect">
            <a:avLst/>
          </a:prstGeom>
          <a:noFill/>
          <a:ln>
            <a:noFill/>
          </a:ln>
        </p:spPr>
      </p:pic>
      <p:sp>
        <p:nvSpPr>
          <p:cNvPr id="63" name="Google Shape;63;p14"/>
          <p:cNvSpPr txBox="1"/>
          <p:nvPr/>
        </p:nvSpPr>
        <p:spPr>
          <a:xfrm>
            <a:off x="2674625" y="415675"/>
            <a:ext cx="6254400" cy="104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000" u="sng">
                <a:solidFill>
                  <a:srgbClr val="003B6D"/>
                </a:solidFill>
              </a:rPr>
              <a:t>Background and History</a:t>
            </a:r>
            <a:endParaRPr b="1" sz="4000" u="sng">
              <a:solidFill>
                <a:srgbClr val="003B6D"/>
              </a:solidFill>
            </a:endParaRPr>
          </a:p>
        </p:txBody>
      </p:sp>
      <p:sp>
        <p:nvSpPr>
          <p:cNvPr id="64" name="Google Shape;64;p14"/>
          <p:cNvSpPr txBox="1"/>
          <p:nvPr/>
        </p:nvSpPr>
        <p:spPr>
          <a:xfrm>
            <a:off x="628525" y="1573725"/>
            <a:ext cx="6254400" cy="3096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1"/>
                </a:solidFill>
              </a:rPr>
              <a:t>How did RCP come to be?</a:t>
            </a:r>
            <a:endParaRPr sz="1800">
              <a:solidFill>
                <a:schemeClr val="dk1"/>
              </a:solidFill>
            </a:endParaRPr>
          </a:p>
          <a:p>
            <a:pPr indent="-342900" lvl="0" marL="457200" rtl="0" algn="l">
              <a:spcBef>
                <a:spcPts val="0"/>
              </a:spcBef>
              <a:spcAft>
                <a:spcPts val="0"/>
              </a:spcAft>
              <a:buClr>
                <a:schemeClr val="dk1"/>
              </a:buClr>
              <a:buSzPts val="1800"/>
              <a:buChar char="●"/>
            </a:pPr>
            <a:r>
              <a:rPr lang="en" sz="1800">
                <a:solidFill>
                  <a:schemeClr val="dk1"/>
                </a:solidFill>
              </a:rPr>
              <a:t>Consultant for Homeless Health Equity grant identified it as a need after conversations with various providers.</a:t>
            </a:r>
            <a:endParaRPr sz="1800">
              <a:solidFill>
                <a:schemeClr val="dk1"/>
              </a:solidFill>
            </a:endParaRPr>
          </a:p>
          <a:p>
            <a:pPr indent="-342900" lvl="0" marL="457200" rtl="0" algn="l">
              <a:spcBef>
                <a:spcPts val="0"/>
              </a:spcBef>
              <a:spcAft>
                <a:spcPts val="0"/>
              </a:spcAft>
              <a:buClr>
                <a:schemeClr val="dk1"/>
              </a:buClr>
              <a:buSzPts val="1800"/>
              <a:buChar char="●"/>
            </a:pPr>
            <a:r>
              <a:rPr lang="en" sz="1800">
                <a:solidFill>
                  <a:schemeClr val="dk1"/>
                </a:solidFill>
              </a:rPr>
              <a:t>Lamoille Health Collaborative members identified the gap of services for folks experiencing homelessness with complex medical, mental health, and substance use needs.</a:t>
            </a:r>
            <a:endParaRPr sz="1800">
              <a:solidFill>
                <a:schemeClr val="dk1"/>
              </a:solidFill>
            </a:endParaRPr>
          </a:p>
          <a:p>
            <a:pPr indent="-342900" lvl="0" marL="457200" rtl="0" algn="l">
              <a:spcBef>
                <a:spcPts val="0"/>
              </a:spcBef>
              <a:spcAft>
                <a:spcPts val="0"/>
              </a:spcAft>
              <a:buClr>
                <a:schemeClr val="dk1"/>
              </a:buClr>
              <a:buSzPts val="1800"/>
              <a:buChar char="●"/>
            </a:pPr>
            <a:r>
              <a:rPr lang="en" sz="1800">
                <a:solidFill>
                  <a:schemeClr val="dk1"/>
                </a:solidFill>
              </a:rPr>
              <a:t>HHE consultant shifted work focus to help us create capacity to launch a program. </a:t>
            </a:r>
            <a:endParaRPr sz="1800">
              <a:solidFill>
                <a:schemeClr val="dk1"/>
              </a:solidFill>
            </a:endParaRPr>
          </a:p>
          <a:p>
            <a:pPr indent="-342900" lvl="0" marL="457200" rtl="0" algn="l">
              <a:spcBef>
                <a:spcPts val="0"/>
              </a:spcBef>
              <a:spcAft>
                <a:spcPts val="0"/>
              </a:spcAft>
              <a:buClr>
                <a:schemeClr val="dk1"/>
              </a:buClr>
              <a:buSzPts val="1800"/>
              <a:buChar char="●"/>
            </a:pPr>
            <a:r>
              <a:rPr lang="en" sz="1800">
                <a:solidFill>
                  <a:schemeClr val="dk1"/>
                </a:solidFill>
              </a:rPr>
              <a:t>Partnership between Lamoille County Mental Health Services and Lamoille Community House allowed us to apply for HCBS grant for funding. </a:t>
            </a:r>
            <a:endParaRPr sz="18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68" name="Shape 68"/>
        <p:cNvGrpSpPr/>
        <p:nvPr/>
      </p:nvGrpSpPr>
      <p:grpSpPr>
        <a:xfrm>
          <a:off x="0" y="0"/>
          <a:ext cx="0" cy="0"/>
          <a:chOff x="0" y="0"/>
          <a:chExt cx="0" cy="0"/>
        </a:xfrm>
      </p:grpSpPr>
      <p:pic>
        <p:nvPicPr>
          <p:cNvPr id="69" name="Google Shape;69;p15" title="RCP Logo 4.png"/>
          <p:cNvPicPr preferRelativeResize="0"/>
          <p:nvPr/>
        </p:nvPicPr>
        <p:blipFill rotWithShape="1">
          <a:blip r:embed="rId3">
            <a:alphaModFix/>
          </a:blip>
          <a:srcRect b="11947" l="0" r="0" t="17565"/>
          <a:stretch/>
        </p:blipFill>
        <p:spPr>
          <a:xfrm>
            <a:off x="72000" y="123925"/>
            <a:ext cx="2324874" cy="1341152"/>
          </a:xfrm>
          <a:prstGeom prst="rect">
            <a:avLst/>
          </a:prstGeom>
          <a:noFill/>
          <a:ln>
            <a:noFill/>
          </a:ln>
        </p:spPr>
      </p:pic>
      <p:pic>
        <p:nvPicPr>
          <p:cNvPr id="70" name="Google Shape;70;p15" title="bd595a8e-bc8b-4212-afb0-47b2b64b1ec3.png"/>
          <p:cNvPicPr preferRelativeResize="0"/>
          <p:nvPr/>
        </p:nvPicPr>
        <p:blipFill>
          <a:blip r:embed="rId4">
            <a:alphaModFix/>
          </a:blip>
          <a:stretch>
            <a:fillRect/>
          </a:stretch>
        </p:blipFill>
        <p:spPr>
          <a:xfrm>
            <a:off x="7168150" y="4456553"/>
            <a:ext cx="1904999" cy="611600"/>
          </a:xfrm>
          <a:prstGeom prst="rect">
            <a:avLst/>
          </a:prstGeom>
          <a:noFill/>
          <a:ln>
            <a:noFill/>
          </a:ln>
        </p:spPr>
      </p:pic>
      <p:sp>
        <p:nvSpPr>
          <p:cNvPr id="71" name="Google Shape;71;p15"/>
          <p:cNvSpPr txBox="1"/>
          <p:nvPr/>
        </p:nvSpPr>
        <p:spPr>
          <a:xfrm>
            <a:off x="2674625" y="415675"/>
            <a:ext cx="6254400" cy="104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000" u="sng">
                <a:solidFill>
                  <a:srgbClr val="003B6D"/>
                </a:solidFill>
              </a:rPr>
              <a:t>Background and History</a:t>
            </a:r>
            <a:endParaRPr b="1" sz="4000" u="sng">
              <a:solidFill>
                <a:srgbClr val="003B6D"/>
              </a:solidFill>
            </a:endParaRPr>
          </a:p>
        </p:txBody>
      </p:sp>
      <p:sp>
        <p:nvSpPr>
          <p:cNvPr id="72" name="Google Shape;72;p15"/>
          <p:cNvSpPr txBox="1"/>
          <p:nvPr/>
        </p:nvSpPr>
        <p:spPr>
          <a:xfrm>
            <a:off x="458250" y="1536675"/>
            <a:ext cx="8227500" cy="3096300"/>
          </a:xfrm>
          <a:prstGeom prst="rect">
            <a:avLst/>
          </a:prstGeom>
          <a:noFill/>
          <a:ln>
            <a:noFill/>
          </a:ln>
        </p:spPr>
        <p:txBody>
          <a:bodyPr anchorCtr="0" anchor="t" bIns="91425" lIns="91425" spcFirstLastPara="1" rIns="91425" wrap="square" tIns="91425">
            <a:noAutofit/>
          </a:bodyPr>
          <a:lstStyle/>
          <a:p>
            <a:pPr indent="0" lvl="0" marL="457200" rtl="0" algn="l">
              <a:spcBef>
                <a:spcPts val="0"/>
              </a:spcBef>
              <a:spcAft>
                <a:spcPts val="0"/>
              </a:spcAft>
              <a:buNone/>
            </a:pPr>
            <a:r>
              <a:rPr lang="en" sz="1200">
                <a:solidFill>
                  <a:schemeClr val="dk1"/>
                </a:solidFill>
              </a:rPr>
              <a:t>“A barrier for the ED is getting those people placed in a reasonable amount of time –sometimes people can just end up in ED for endless amounts of time. Sometimes there’s a medical issue requiring them to go inpatient, but then there are requirements around eligibility.”</a:t>
            </a:r>
            <a:endParaRPr sz="1200">
              <a:solidFill>
                <a:schemeClr val="dk1"/>
              </a:solidFill>
            </a:endParaRPr>
          </a:p>
          <a:p>
            <a:pPr indent="0" lvl="0" marL="457200" rtl="0" algn="l">
              <a:spcBef>
                <a:spcPts val="0"/>
              </a:spcBef>
              <a:spcAft>
                <a:spcPts val="0"/>
              </a:spcAft>
              <a:buNone/>
            </a:pPr>
            <a:r>
              <a:t/>
            </a:r>
            <a:endParaRPr sz="1200">
              <a:solidFill>
                <a:schemeClr val="dk1"/>
              </a:solidFill>
            </a:endParaRPr>
          </a:p>
          <a:p>
            <a:pPr indent="0" lvl="0" marL="457200" rtl="0" algn="l">
              <a:spcBef>
                <a:spcPts val="0"/>
              </a:spcBef>
              <a:spcAft>
                <a:spcPts val="0"/>
              </a:spcAft>
              <a:buNone/>
            </a:pPr>
            <a:r>
              <a:rPr lang="en" sz="1200">
                <a:solidFill>
                  <a:srgbClr val="000002"/>
                </a:solidFill>
              </a:rPr>
              <a:t>“…there is no structure to prevent being discharged [from the hospital] to a shelter or hotels…people are quickly back to the hospital, revolving door.”</a:t>
            </a:r>
            <a:endParaRPr sz="1200">
              <a:solidFill>
                <a:srgbClr val="000002"/>
              </a:solidFill>
            </a:endParaRPr>
          </a:p>
          <a:p>
            <a:pPr indent="0" lvl="0" marL="457200" rtl="0" algn="l">
              <a:spcBef>
                <a:spcPts val="1400"/>
              </a:spcBef>
              <a:spcAft>
                <a:spcPts val="0"/>
              </a:spcAft>
              <a:buNone/>
            </a:pPr>
            <a:r>
              <a:rPr lang="en" sz="1200">
                <a:solidFill>
                  <a:srgbClr val="000002"/>
                </a:solidFill>
              </a:rPr>
              <a:t>“There’s no place for people experiencing homelessness to recover [from medical procedures etc.], it’s a yo yo.”</a:t>
            </a:r>
            <a:endParaRPr sz="1200">
              <a:solidFill>
                <a:srgbClr val="000002"/>
              </a:solidFill>
            </a:endParaRPr>
          </a:p>
          <a:p>
            <a:pPr indent="0" lvl="0" marL="457200" rtl="0" algn="l">
              <a:spcBef>
                <a:spcPts val="1400"/>
              </a:spcBef>
              <a:spcAft>
                <a:spcPts val="0"/>
              </a:spcAft>
              <a:buNone/>
            </a:pPr>
            <a:r>
              <a:rPr lang="en" sz="1200">
                <a:solidFill>
                  <a:schemeClr val="dk1"/>
                </a:solidFill>
              </a:rPr>
              <a:t>“We have this significant population in the state that have not, cannot and will not get the care that they need. The people who are left unhoused are the complex ones that need the care. The housing first model must have many models within – where is the supportive living, where there are services on site? Give them a home, a bed, with services and staffing etc.”</a:t>
            </a:r>
            <a:endParaRPr sz="1200">
              <a:solidFill>
                <a:schemeClr val="dk1"/>
              </a:solidFill>
            </a:endParaRPr>
          </a:p>
          <a:p>
            <a:pPr indent="0" lvl="0" marL="457200" rtl="0" algn="l">
              <a:spcBef>
                <a:spcPts val="0"/>
              </a:spcBef>
              <a:spcAft>
                <a:spcPts val="0"/>
              </a:spcAft>
              <a:buNone/>
            </a:pPr>
            <a:r>
              <a:t/>
            </a:r>
            <a:endParaRPr sz="1200">
              <a:solidFill>
                <a:schemeClr val="dk1"/>
              </a:solidFill>
            </a:endParaRPr>
          </a:p>
          <a:p>
            <a:pPr indent="0" lvl="0" marL="457200" rtl="0" algn="l">
              <a:spcBef>
                <a:spcPts val="0"/>
              </a:spcBef>
              <a:spcAft>
                <a:spcPts val="0"/>
              </a:spcAft>
              <a:buClr>
                <a:schemeClr val="dk1"/>
              </a:buClr>
              <a:buSzPts val="1100"/>
              <a:buFont typeface="Arial"/>
              <a:buNone/>
            </a:pPr>
            <a:r>
              <a:rPr lang="en" sz="1200">
                <a:solidFill>
                  <a:schemeClr val="dk1"/>
                </a:solidFill>
              </a:rPr>
              <a:t>“We’re missing part of our system – with such complex needs, before too long, they can’t stay in shelter.”</a:t>
            </a:r>
            <a:endParaRPr sz="12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6"/>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t/>
            </a:r>
            <a:endParaRPr/>
          </a:p>
        </p:txBody>
      </p:sp>
      <p:sp>
        <p:nvSpPr>
          <p:cNvPr id="78" name="Google Shape;78;p16"/>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pic>
        <p:nvPicPr>
          <p:cNvPr id="79" name="Google Shape;79;p16" title="1.png"/>
          <p:cNvPicPr preferRelativeResize="0"/>
          <p:nvPr/>
        </p:nvPicPr>
        <p:blipFill>
          <a:blip r:embed="rId3">
            <a:alphaModFix/>
          </a:blip>
          <a:stretch>
            <a:fillRect/>
          </a:stretch>
        </p:blipFill>
        <p:spPr>
          <a:xfrm>
            <a:off x="0" y="0"/>
            <a:ext cx="9144000" cy="51435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7"/>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t/>
            </a:r>
            <a:endParaRPr/>
          </a:p>
        </p:txBody>
      </p:sp>
      <p:sp>
        <p:nvSpPr>
          <p:cNvPr id="85" name="Google Shape;85;p17"/>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pic>
        <p:nvPicPr>
          <p:cNvPr id="86" name="Google Shape;86;p17" title="2.png"/>
          <p:cNvPicPr preferRelativeResize="0"/>
          <p:nvPr/>
        </p:nvPicPr>
        <p:blipFill>
          <a:blip r:embed="rId3">
            <a:alphaModFix/>
          </a:blip>
          <a:stretch>
            <a:fillRect/>
          </a:stretch>
        </p:blipFill>
        <p:spPr>
          <a:xfrm>
            <a:off x="0" y="0"/>
            <a:ext cx="9144000" cy="51435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90" name="Shape 90"/>
        <p:cNvGrpSpPr/>
        <p:nvPr/>
      </p:nvGrpSpPr>
      <p:grpSpPr>
        <a:xfrm>
          <a:off x="0" y="0"/>
          <a:ext cx="0" cy="0"/>
          <a:chOff x="0" y="0"/>
          <a:chExt cx="0" cy="0"/>
        </a:xfrm>
      </p:grpSpPr>
      <p:pic>
        <p:nvPicPr>
          <p:cNvPr id="91" name="Google Shape;91;p18" title="RCP Logo 4.png"/>
          <p:cNvPicPr preferRelativeResize="0"/>
          <p:nvPr/>
        </p:nvPicPr>
        <p:blipFill rotWithShape="1">
          <a:blip r:embed="rId3">
            <a:alphaModFix/>
          </a:blip>
          <a:srcRect b="11947" l="0" r="0" t="17565"/>
          <a:stretch/>
        </p:blipFill>
        <p:spPr>
          <a:xfrm>
            <a:off x="72000" y="123925"/>
            <a:ext cx="2324874" cy="1341152"/>
          </a:xfrm>
          <a:prstGeom prst="rect">
            <a:avLst/>
          </a:prstGeom>
          <a:noFill/>
          <a:ln>
            <a:noFill/>
          </a:ln>
        </p:spPr>
      </p:pic>
      <p:pic>
        <p:nvPicPr>
          <p:cNvPr id="92" name="Google Shape;92;p18" title="bd595a8e-bc8b-4212-afb0-47b2b64b1ec3.png"/>
          <p:cNvPicPr preferRelativeResize="0"/>
          <p:nvPr/>
        </p:nvPicPr>
        <p:blipFill>
          <a:blip r:embed="rId4">
            <a:alphaModFix/>
          </a:blip>
          <a:stretch>
            <a:fillRect/>
          </a:stretch>
        </p:blipFill>
        <p:spPr>
          <a:xfrm>
            <a:off x="7168150" y="4456553"/>
            <a:ext cx="1904999" cy="611600"/>
          </a:xfrm>
          <a:prstGeom prst="rect">
            <a:avLst/>
          </a:prstGeom>
          <a:noFill/>
          <a:ln>
            <a:noFill/>
          </a:ln>
        </p:spPr>
      </p:pic>
      <p:sp>
        <p:nvSpPr>
          <p:cNvPr id="93" name="Google Shape;93;p18"/>
          <p:cNvSpPr txBox="1"/>
          <p:nvPr/>
        </p:nvSpPr>
        <p:spPr>
          <a:xfrm>
            <a:off x="2674625" y="415675"/>
            <a:ext cx="6254400" cy="104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000" u="sng">
                <a:solidFill>
                  <a:srgbClr val="003B6D"/>
                </a:solidFill>
              </a:rPr>
              <a:t>The Partners</a:t>
            </a:r>
            <a:endParaRPr b="1" sz="4000" u="sng">
              <a:solidFill>
                <a:srgbClr val="003B6D"/>
              </a:solidFill>
            </a:endParaRPr>
          </a:p>
        </p:txBody>
      </p:sp>
      <p:sp>
        <p:nvSpPr>
          <p:cNvPr id="94" name="Google Shape;94;p18"/>
          <p:cNvSpPr txBox="1"/>
          <p:nvPr/>
        </p:nvSpPr>
        <p:spPr>
          <a:xfrm>
            <a:off x="637800" y="1759075"/>
            <a:ext cx="6254400" cy="2995200"/>
          </a:xfrm>
          <a:prstGeom prst="rect">
            <a:avLst/>
          </a:prstGeom>
          <a:noFill/>
          <a:ln>
            <a:noFill/>
          </a:ln>
        </p:spPr>
        <p:txBody>
          <a:bodyPr anchorCtr="0" anchor="t" bIns="91425" lIns="91425" spcFirstLastPara="1" rIns="91425" wrap="square" tIns="91425">
            <a:noAutofit/>
          </a:bodyPr>
          <a:lstStyle/>
          <a:p>
            <a:pPr indent="-330200" lvl="0" marL="457200" rtl="0" algn="l">
              <a:spcBef>
                <a:spcPts val="0"/>
              </a:spcBef>
              <a:spcAft>
                <a:spcPts val="0"/>
              </a:spcAft>
              <a:buClr>
                <a:schemeClr val="dk1"/>
              </a:buClr>
              <a:buSzPts val="1600"/>
              <a:buChar char="●"/>
            </a:pPr>
            <a:r>
              <a:rPr lang="en" sz="1600">
                <a:solidFill>
                  <a:schemeClr val="dk1"/>
                </a:solidFill>
              </a:rPr>
              <a:t>Lead of program became Lamoille Community House because we had the staffing model to carry over and capacity to hire a director and staff for the program.</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Physical location and HCBS grant holder - LCMHS</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Partners that helped create the program, </a:t>
            </a:r>
            <a:r>
              <a:rPr lang="en" sz="1600">
                <a:solidFill>
                  <a:schemeClr val="dk1"/>
                </a:solidFill>
              </a:rPr>
              <a:t>especially</a:t>
            </a:r>
            <a:r>
              <a:rPr lang="en" sz="1600">
                <a:solidFill>
                  <a:schemeClr val="dk1"/>
                </a:solidFill>
              </a:rPr>
              <a:t> around admissions criteria include: </a:t>
            </a:r>
            <a:r>
              <a:rPr lang="en" sz="1600">
                <a:solidFill>
                  <a:schemeClr val="dk1"/>
                </a:solidFill>
              </a:rPr>
              <a:t>Clarina Howard Nichols Center, Capstone, United Way, VDH, VCCI, Lamoille Health Partners, North Central Vermont Recovery Center, United Community Church of Morrisville, Copley Hospital, LCMHS.</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Partners were instrumental in creation of admissions criteria, policies, and referral process. </a:t>
            </a:r>
            <a:endParaRPr sz="16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98" name="Shape 98"/>
        <p:cNvGrpSpPr/>
        <p:nvPr/>
      </p:nvGrpSpPr>
      <p:grpSpPr>
        <a:xfrm>
          <a:off x="0" y="0"/>
          <a:ext cx="0" cy="0"/>
          <a:chOff x="0" y="0"/>
          <a:chExt cx="0" cy="0"/>
        </a:xfrm>
      </p:grpSpPr>
      <p:pic>
        <p:nvPicPr>
          <p:cNvPr id="99" name="Google Shape;99;p19" title="RCP Logo 4.png"/>
          <p:cNvPicPr preferRelativeResize="0"/>
          <p:nvPr/>
        </p:nvPicPr>
        <p:blipFill rotWithShape="1">
          <a:blip r:embed="rId3">
            <a:alphaModFix/>
          </a:blip>
          <a:srcRect b="11947" l="0" r="0" t="17565"/>
          <a:stretch/>
        </p:blipFill>
        <p:spPr>
          <a:xfrm>
            <a:off x="72000" y="123925"/>
            <a:ext cx="2324874" cy="1341152"/>
          </a:xfrm>
          <a:prstGeom prst="rect">
            <a:avLst/>
          </a:prstGeom>
          <a:noFill/>
          <a:ln>
            <a:noFill/>
          </a:ln>
        </p:spPr>
      </p:pic>
      <p:pic>
        <p:nvPicPr>
          <p:cNvPr id="100" name="Google Shape;100;p19" title="bd595a8e-bc8b-4212-afb0-47b2b64b1ec3.png"/>
          <p:cNvPicPr preferRelativeResize="0"/>
          <p:nvPr/>
        </p:nvPicPr>
        <p:blipFill>
          <a:blip r:embed="rId4">
            <a:alphaModFix/>
          </a:blip>
          <a:stretch>
            <a:fillRect/>
          </a:stretch>
        </p:blipFill>
        <p:spPr>
          <a:xfrm>
            <a:off x="7168150" y="4456553"/>
            <a:ext cx="1904999" cy="611600"/>
          </a:xfrm>
          <a:prstGeom prst="rect">
            <a:avLst/>
          </a:prstGeom>
          <a:noFill/>
          <a:ln>
            <a:noFill/>
          </a:ln>
        </p:spPr>
      </p:pic>
      <p:sp>
        <p:nvSpPr>
          <p:cNvPr id="101" name="Google Shape;101;p19"/>
          <p:cNvSpPr txBox="1"/>
          <p:nvPr/>
        </p:nvSpPr>
        <p:spPr>
          <a:xfrm>
            <a:off x="2674625" y="415675"/>
            <a:ext cx="6254400" cy="104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000" u="sng">
                <a:solidFill>
                  <a:srgbClr val="003B6D"/>
                </a:solidFill>
              </a:rPr>
              <a:t>The Pilot (year 1)</a:t>
            </a:r>
            <a:endParaRPr b="1" sz="4000" u="sng">
              <a:solidFill>
                <a:srgbClr val="003B6D"/>
              </a:solidFill>
            </a:endParaRPr>
          </a:p>
        </p:txBody>
      </p:sp>
      <p:sp>
        <p:nvSpPr>
          <p:cNvPr id="102" name="Google Shape;102;p19"/>
          <p:cNvSpPr txBox="1"/>
          <p:nvPr/>
        </p:nvSpPr>
        <p:spPr>
          <a:xfrm>
            <a:off x="637800" y="1759075"/>
            <a:ext cx="6254400" cy="3096300"/>
          </a:xfrm>
          <a:prstGeom prst="rect">
            <a:avLst/>
          </a:prstGeom>
          <a:noFill/>
          <a:ln>
            <a:noFill/>
          </a:ln>
        </p:spPr>
        <p:txBody>
          <a:bodyPr anchorCtr="0" anchor="t" bIns="91425" lIns="91425" spcFirstLastPara="1" rIns="91425" wrap="square" tIns="91425">
            <a:noAutofit/>
          </a:bodyPr>
          <a:lstStyle/>
          <a:p>
            <a:pPr indent="-342900" lvl="0" marL="457200" rtl="0" algn="l">
              <a:spcBef>
                <a:spcPts val="0"/>
              </a:spcBef>
              <a:spcAft>
                <a:spcPts val="0"/>
              </a:spcAft>
              <a:buClr>
                <a:schemeClr val="dk1"/>
              </a:buClr>
              <a:buSzPts val="1800"/>
              <a:buChar char="●"/>
            </a:pPr>
            <a:r>
              <a:rPr lang="en" sz="1800">
                <a:solidFill>
                  <a:schemeClr val="dk1"/>
                </a:solidFill>
              </a:rPr>
              <a:t>Launched July 2024 after 6-8 months of prep.</a:t>
            </a:r>
            <a:endParaRPr sz="1800">
              <a:solidFill>
                <a:schemeClr val="dk1"/>
              </a:solidFill>
            </a:endParaRPr>
          </a:p>
          <a:p>
            <a:pPr indent="-342900" lvl="0" marL="457200" rtl="0" algn="l">
              <a:spcBef>
                <a:spcPts val="0"/>
              </a:spcBef>
              <a:spcAft>
                <a:spcPts val="0"/>
              </a:spcAft>
              <a:buClr>
                <a:schemeClr val="dk1"/>
              </a:buClr>
              <a:buSzPts val="1800"/>
              <a:buChar char="●"/>
            </a:pPr>
            <a:r>
              <a:rPr lang="en" sz="1800">
                <a:solidFill>
                  <a:schemeClr val="dk1"/>
                </a:solidFill>
              </a:rPr>
              <a:t>Utilized National </a:t>
            </a:r>
            <a:r>
              <a:rPr lang="en" sz="1800">
                <a:solidFill>
                  <a:schemeClr val="dk1"/>
                </a:solidFill>
              </a:rPr>
              <a:t>institute</a:t>
            </a:r>
            <a:r>
              <a:rPr lang="en" sz="1800">
                <a:solidFill>
                  <a:schemeClr val="dk1"/>
                </a:solidFill>
              </a:rPr>
              <a:t> for medical respite care </a:t>
            </a:r>
            <a:r>
              <a:rPr lang="en" sz="1800" u="sng">
                <a:solidFill>
                  <a:schemeClr val="hlink"/>
                </a:solidFill>
                <a:hlinkClick r:id="rId5"/>
              </a:rPr>
              <a:t>framework</a:t>
            </a:r>
            <a:r>
              <a:rPr lang="en" sz="1800">
                <a:solidFill>
                  <a:schemeClr val="dk1"/>
                </a:solidFill>
              </a:rPr>
              <a:t>.</a:t>
            </a:r>
            <a:endParaRPr sz="1800">
              <a:solidFill>
                <a:schemeClr val="dk1"/>
              </a:solidFill>
            </a:endParaRPr>
          </a:p>
          <a:p>
            <a:pPr indent="-342900" lvl="0" marL="457200" rtl="0" algn="l">
              <a:spcBef>
                <a:spcPts val="0"/>
              </a:spcBef>
              <a:spcAft>
                <a:spcPts val="0"/>
              </a:spcAft>
              <a:buClr>
                <a:schemeClr val="dk1"/>
              </a:buClr>
              <a:buSzPts val="1800"/>
              <a:buChar char="●"/>
            </a:pPr>
            <a:r>
              <a:rPr lang="en" sz="1800">
                <a:solidFill>
                  <a:schemeClr val="dk1"/>
                </a:solidFill>
              </a:rPr>
              <a:t>Hired Director to set up, launch, and run program.</a:t>
            </a:r>
            <a:endParaRPr sz="1800">
              <a:solidFill>
                <a:schemeClr val="dk1"/>
              </a:solidFill>
            </a:endParaRPr>
          </a:p>
          <a:p>
            <a:pPr indent="-342900" lvl="0" marL="457200" rtl="0" algn="l">
              <a:spcBef>
                <a:spcPts val="0"/>
              </a:spcBef>
              <a:spcAft>
                <a:spcPts val="0"/>
              </a:spcAft>
              <a:buClr>
                <a:schemeClr val="dk1"/>
              </a:buClr>
              <a:buSzPts val="1800"/>
              <a:buChar char="●"/>
            </a:pPr>
            <a:r>
              <a:rPr lang="en" sz="1800">
                <a:solidFill>
                  <a:schemeClr val="dk1"/>
                </a:solidFill>
              </a:rPr>
              <a:t>Funded first year through HCBS grant, held by LCMHS and subgranted to LCH and CDC health disparities grant through VDH.</a:t>
            </a:r>
            <a:endParaRPr sz="1800">
              <a:solidFill>
                <a:schemeClr val="dk1"/>
              </a:solidFill>
            </a:endParaRPr>
          </a:p>
          <a:p>
            <a:pPr indent="-342900" lvl="0" marL="457200" rtl="0" algn="l">
              <a:spcBef>
                <a:spcPts val="0"/>
              </a:spcBef>
              <a:spcAft>
                <a:spcPts val="0"/>
              </a:spcAft>
              <a:buClr>
                <a:schemeClr val="dk1"/>
              </a:buClr>
              <a:buSzPts val="1800"/>
              <a:buChar char="●"/>
            </a:pPr>
            <a:r>
              <a:rPr lang="en" sz="1800" u="sng">
                <a:solidFill>
                  <a:schemeClr val="hlink"/>
                </a:solidFill>
                <a:hlinkClick r:id="rId6"/>
              </a:rPr>
              <a:t>Admissions criteria flow chart</a:t>
            </a:r>
            <a:r>
              <a:rPr lang="en" sz="1800">
                <a:solidFill>
                  <a:schemeClr val="dk1"/>
                </a:solidFill>
              </a:rPr>
              <a:t> was created.</a:t>
            </a:r>
            <a:endParaRPr sz="1800">
              <a:solidFill>
                <a:schemeClr val="dk1"/>
              </a:solidFill>
            </a:endParaRPr>
          </a:p>
          <a:p>
            <a:pPr indent="-342900" lvl="0" marL="457200" rtl="0" algn="l">
              <a:spcBef>
                <a:spcPts val="0"/>
              </a:spcBef>
              <a:spcAft>
                <a:spcPts val="0"/>
              </a:spcAft>
              <a:buClr>
                <a:schemeClr val="dk1"/>
              </a:buClr>
              <a:buSzPts val="1800"/>
              <a:buChar char="●"/>
            </a:pPr>
            <a:r>
              <a:rPr lang="en" sz="1800">
                <a:solidFill>
                  <a:schemeClr val="dk1"/>
                </a:solidFill>
              </a:rPr>
              <a:t>Utilized the </a:t>
            </a:r>
            <a:r>
              <a:rPr lang="en" sz="1800" u="sng">
                <a:solidFill>
                  <a:schemeClr val="hlink"/>
                </a:solidFill>
                <a:hlinkClick r:id="rId7"/>
              </a:rPr>
              <a:t>FindHelp referral</a:t>
            </a:r>
            <a:r>
              <a:rPr lang="en" sz="1800">
                <a:solidFill>
                  <a:schemeClr val="dk1"/>
                </a:solidFill>
              </a:rPr>
              <a:t> tool to receive and review referrals to program.</a:t>
            </a:r>
            <a:endParaRPr sz="1800">
              <a:solidFill>
                <a:schemeClr val="dk1"/>
              </a:solidFill>
            </a:endParaRPr>
          </a:p>
          <a:p>
            <a:pPr indent="0" lvl="0" marL="457200" rtl="0" algn="l">
              <a:spcBef>
                <a:spcPts val="0"/>
              </a:spcBef>
              <a:spcAft>
                <a:spcPts val="0"/>
              </a:spcAft>
              <a:buNone/>
            </a:pPr>
            <a:r>
              <a:t/>
            </a:r>
            <a:endParaRPr sz="18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106" name="Shape 106"/>
        <p:cNvGrpSpPr/>
        <p:nvPr/>
      </p:nvGrpSpPr>
      <p:grpSpPr>
        <a:xfrm>
          <a:off x="0" y="0"/>
          <a:ext cx="0" cy="0"/>
          <a:chOff x="0" y="0"/>
          <a:chExt cx="0" cy="0"/>
        </a:xfrm>
      </p:grpSpPr>
      <p:pic>
        <p:nvPicPr>
          <p:cNvPr id="107" name="Google Shape;107;p20" title="RCP Logo 4.png"/>
          <p:cNvPicPr preferRelativeResize="0"/>
          <p:nvPr/>
        </p:nvPicPr>
        <p:blipFill rotWithShape="1">
          <a:blip r:embed="rId3">
            <a:alphaModFix/>
          </a:blip>
          <a:srcRect b="11947" l="0" r="0" t="17565"/>
          <a:stretch/>
        </p:blipFill>
        <p:spPr>
          <a:xfrm>
            <a:off x="72000" y="123925"/>
            <a:ext cx="2324874" cy="1341152"/>
          </a:xfrm>
          <a:prstGeom prst="rect">
            <a:avLst/>
          </a:prstGeom>
          <a:noFill/>
          <a:ln>
            <a:noFill/>
          </a:ln>
        </p:spPr>
      </p:pic>
      <p:pic>
        <p:nvPicPr>
          <p:cNvPr id="108" name="Google Shape;108;p20" title="bd595a8e-bc8b-4212-afb0-47b2b64b1ec3.png"/>
          <p:cNvPicPr preferRelativeResize="0"/>
          <p:nvPr/>
        </p:nvPicPr>
        <p:blipFill>
          <a:blip r:embed="rId4">
            <a:alphaModFix/>
          </a:blip>
          <a:stretch>
            <a:fillRect/>
          </a:stretch>
        </p:blipFill>
        <p:spPr>
          <a:xfrm>
            <a:off x="7168150" y="4456553"/>
            <a:ext cx="1904999" cy="611600"/>
          </a:xfrm>
          <a:prstGeom prst="rect">
            <a:avLst/>
          </a:prstGeom>
          <a:noFill/>
          <a:ln>
            <a:noFill/>
          </a:ln>
        </p:spPr>
      </p:pic>
      <p:sp>
        <p:nvSpPr>
          <p:cNvPr id="109" name="Google Shape;109;p20"/>
          <p:cNvSpPr txBox="1"/>
          <p:nvPr/>
        </p:nvSpPr>
        <p:spPr>
          <a:xfrm>
            <a:off x="2674625" y="415675"/>
            <a:ext cx="6254400" cy="104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000" u="sng">
                <a:solidFill>
                  <a:srgbClr val="003B6D"/>
                </a:solidFill>
              </a:rPr>
              <a:t>The Program</a:t>
            </a:r>
            <a:endParaRPr b="1" sz="4000" u="sng">
              <a:solidFill>
                <a:srgbClr val="003B6D"/>
              </a:solidFill>
            </a:endParaRPr>
          </a:p>
        </p:txBody>
      </p:sp>
      <p:sp>
        <p:nvSpPr>
          <p:cNvPr id="110" name="Google Shape;110;p20"/>
          <p:cNvSpPr txBox="1"/>
          <p:nvPr/>
        </p:nvSpPr>
        <p:spPr>
          <a:xfrm>
            <a:off x="637800" y="1759075"/>
            <a:ext cx="6254400" cy="3096300"/>
          </a:xfrm>
          <a:prstGeom prst="rect">
            <a:avLst/>
          </a:prstGeom>
          <a:noFill/>
          <a:ln>
            <a:noFill/>
          </a:ln>
        </p:spPr>
        <p:txBody>
          <a:bodyPr anchorCtr="0" anchor="t" bIns="91425" lIns="91425" spcFirstLastPara="1" rIns="91425" wrap="square" tIns="91425">
            <a:noAutofit/>
          </a:bodyPr>
          <a:lstStyle/>
          <a:p>
            <a:pPr indent="-342900" lvl="0" marL="457200" rtl="0" algn="l">
              <a:spcBef>
                <a:spcPts val="0"/>
              </a:spcBef>
              <a:spcAft>
                <a:spcPts val="0"/>
              </a:spcAft>
              <a:buClr>
                <a:schemeClr val="dk1"/>
              </a:buClr>
              <a:buSzPts val="1800"/>
              <a:buChar char="●"/>
            </a:pPr>
            <a:r>
              <a:rPr lang="en" sz="1800">
                <a:solidFill>
                  <a:schemeClr val="dk1"/>
                </a:solidFill>
              </a:rPr>
              <a:t>Located in two 2-bedroom apartments. 3 rooms used for guests, 1 room for staff office/sleeping space.</a:t>
            </a:r>
            <a:endParaRPr sz="1800">
              <a:solidFill>
                <a:schemeClr val="dk1"/>
              </a:solidFill>
            </a:endParaRPr>
          </a:p>
          <a:p>
            <a:pPr indent="-342900" lvl="0" marL="457200" rtl="0" algn="l">
              <a:spcBef>
                <a:spcPts val="0"/>
              </a:spcBef>
              <a:spcAft>
                <a:spcPts val="0"/>
              </a:spcAft>
              <a:buClr>
                <a:schemeClr val="dk1"/>
              </a:buClr>
              <a:buSzPts val="1800"/>
              <a:buChar char="●"/>
            </a:pPr>
            <a:r>
              <a:rPr lang="en" sz="1800">
                <a:solidFill>
                  <a:schemeClr val="dk1"/>
                </a:solidFill>
              </a:rPr>
              <a:t>Staffed 24/7 by one staff member.</a:t>
            </a:r>
            <a:endParaRPr sz="1800">
              <a:solidFill>
                <a:schemeClr val="dk1"/>
              </a:solidFill>
            </a:endParaRPr>
          </a:p>
          <a:p>
            <a:pPr indent="-342900" lvl="0" marL="457200" rtl="0" algn="l">
              <a:spcBef>
                <a:spcPts val="0"/>
              </a:spcBef>
              <a:spcAft>
                <a:spcPts val="0"/>
              </a:spcAft>
              <a:buClr>
                <a:schemeClr val="dk1"/>
              </a:buClr>
              <a:buSzPts val="1800"/>
              <a:buChar char="●"/>
            </a:pPr>
            <a:r>
              <a:rPr lang="en" sz="1800">
                <a:solidFill>
                  <a:schemeClr val="dk1"/>
                </a:solidFill>
              </a:rPr>
              <a:t>Co-managers supervise staff and coordinate services for guests.</a:t>
            </a:r>
            <a:endParaRPr sz="1800">
              <a:solidFill>
                <a:schemeClr val="dk1"/>
              </a:solidFill>
            </a:endParaRPr>
          </a:p>
          <a:p>
            <a:pPr indent="-342900" lvl="0" marL="457200" rtl="0" algn="l">
              <a:spcBef>
                <a:spcPts val="0"/>
              </a:spcBef>
              <a:spcAft>
                <a:spcPts val="0"/>
              </a:spcAft>
              <a:buClr>
                <a:schemeClr val="dk1"/>
              </a:buClr>
              <a:buSzPts val="1800"/>
              <a:buChar char="●"/>
            </a:pPr>
            <a:r>
              <a:rPr lang="en" sz="1800">
                <a:solidFill>
                  <a:schemeClr val="dk1"/>
                </a:solidFill>
              </a:rPr>
              <a:t>8-week program (ideally) for guests to heal from whatever brought them in.</a:t>
            </a:r>
            <a:endParaRPr sz="1800">
              <a:solidFill>
                <a:schemeClr val="dk1"/>
              </a:solidFill>
            </a:endParaRPr>
          </a:p>
          <a:p>
            <a:pPr indent="-342900" lvl="0" marL="457200" rtl="0" algn="l">
              <a:spcBef>
                <a:spcPts val="0"/>
              </a:spcBef>
              <a:spcAft>
                <a:spcPts val="0"/>
              </a:spcAft>
              <a:buClr>
                <a:schemeClr val="dk1"/>
              </a:buClr>
              <a:buSzPts val="1800"/>
              <a:buChar char="●"/>
            </a:pPr>
            <a:r>
              <a:rPr lang="en" sz="1800">
                <a:solidFill>
                  <a:schemeClr val="dk1"/>
                </a:solidFill>
              </a:rPr>
              <a:t>Home health referrals often made.</a:t>
            </a:r>
            <a:endParaRPr sz="1800">
              <a:solidFill>
                <a:schemeClr val="dk1"/>
              </a:solidFill>
            </a:endParaRPr>
          </a:p>
          <a:p>
            <a:pPr indent="-342900" lvl="0" marL="457200" rtl="0" algn="l">
              <a:spcBef>
                <a:spcPts val="0"/>
              </a:spcBef>
              <a:spcAft>
                <a:spcPts val="0"/>
              </a:spcAft>
              <a:buClr>
                <a:schemeClr val="dk1"/>
              </a:buClr>
              <a:buSzPts val="1800"/>
              <a:buChar char="●"/>
            </a:pPr>
            <a:r>
              <a:rPr lang="en" sz="1800">
                <a:solidFill>
                  <a:schemeClr val="dk1"/>
                </a:solidFill>
              </a:rPr>
              <a:t>Most people served in the program have been aging Vermonters.</a:t>
            </a:r>
            <a:endParaRPr sz="1800">
              <a:solidFill>
                <a:schemeClr val="dk1"/>
              </a:solidFill>
            </a:endParaRPr>
          </a:p>
          <a:p>
            <a:pPr indent="0" lvl="0" marL="457200" rtl="0" algn="l">
              <a:spcBef>
                <a:spcPts val="0"/>
              </a:spcBef>
              <a:spcAft>
                <a:spcPts val="0"/>
              </a:spcAft>
              <a:buNone/>
            </a:pPr>
            <a:r>
              <a:t/>
            </a:r>
            <a:endParaRPr sz="1800">
              <a:solidFill>
                <a:schemeClr val="dk1"/>
              </a:solidFill>
            </a:endParaRPr>
          </a:p>
          <a:p>
            <a:pPr indent="0" lvl="0" marL="0" rtl="0" algn="l">
              <a:spcBef>
                <a:spcPts val="0"/>
              </a:spcBef>
              <a:spcAft>
                <a:spcPts val="0"/>
              </a:spcAft>
              <a:buNone/>
            </a:pPr>
            <a:r>
              <a:t/>
            </a:r>
            <a:endParaRPr sz="1800">
              <a:solidFill>
                <a:schemeClr val="dk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114" name="Shape 114"/>
        <p:cNvGrpSpPr/>
        <p:nvPr/>
      </p:nvGrpSpPr>
      <p:grpSpPr>
        <a:xfrm>
          <a:off x="0" y="0"/>
          <a:ext cx="0" cy="0"/>
          <a:chOff x="0" y="0"/>
          <a:chExt cx="0" cy="0"/>
        </a:xfrm>
      </p:grpSpPr>
      <p:pic>
        <p:nvPicPr>
          <p:cNvPr id="115" name="Google Shape;115;p21" title="RCP Logo 4.png"/>
          <p:cNvPicPr preferRelativeResize="0"/>
          <p:nvPr/>
        </p:nvPicPr>
        <p:blipFill rotWithShape="1">
          <a:blip r:embed="rId3">
            <a:alphaModFix/>
          </a:blip>
          <a:srcRect b="11947" l="0" r="0" t="17565"/>
          <a:stretch/>
        </p:blipFill>
        <p:spPr>
          <a:xfrm>
            <a:off x="72000" y="123925"/>
            <a:ext cx="2324874" cy="1341152"/>
          </a:xfrm>
          <a:prstGeom prst="rect">
            <a:avLst/>
          </a:prstGeom>
          <a:noFill/>
          <a:ln>
            <a:noFill/>
          </a:ln>
        </p:spPr>
      </p:pic>
      <p:pic>
        <p:nvPicPr>
          <p:cNvPr id="116" name="Google Shape;116;p21" title="bd595a8e-bc8b-4212-afb0-47b2b64b1ec3.png"/>
          <p:cNvPicPr preferRelativeResize="0"/>
          <p:nvPr/>
        </p:nvPicPr>
        <p:blipFill>
          <a:blip r:embed="rId4">
            <a:alphaModFix/>
          </a:blip>
          <a:stretch>
            <a:fillRect/>
          </a:stretch>
        </p:blipFill>
        <p:spPr>
          <a:xfrm>
            <a:off x="7168150" y="4456553"/>
            <a:ext cx="1904999" cy="611600"/>
          </a:xfrm>
          <a:prstGeom prst="rect">
            <a:avLst/>
          </a:prstGeom>
          <a:noFill/>
          <a:ln>
            <a:noFill/>
          </a:ln>
        </p:spPr>
      </p:pic>
      <p:sp>
        <p:nvSpPr>
          <p:cNvPr id="117" name="Google Shape;117;p21"/>
          <p:cNvSpPr txBox="1"/>
          <p:nvPr/>
        </p:nvSpPr>
        <p:spPr>
          <a:xfrm>
            <a:off x="2674625" y="415675"/>
            <a:ext cx="6254400" cy="104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000" u="sng">
                <a:solidFill>
                  <a:srgbClr val="003B6D"/>
                </a:solidFill>
              </a:rPr>
              <a:t>The Outcomes</a:t>
            </a:r>
            <a:endParaRPr b="1" sz="4000" u="sng">
              <a:solidFill>
                <a:srgbClr val="003B6D"/>
              </a:solidFill>
            </a:endParaRPr>
          </a:p>
        </p:txBody>
      </p:sp>
      <p:pic>
        <p:nvPicPr>
          <p:cNvPr id="118" name="Google Shape;118;p21"/>
          <p:cNvPicPr preferRelativeResize="0"/>
          <p:nvPr/>
        </p:nvPicPr>
        <p:blipFill rotWithShape="1">
          <a:blip r:embed="rId5">
            <a:alphaModFix/>
          </a:blip>
          <a:srcRect b="0" l="0" r="0" t="0"/>
          <a:stretch/>
        </p:blipFill>
        <p:spPr>
          <a:xfrm>
            <a:off x="183200" y="1549775"/>
            <a:ext cx="5072400" cy="3444900"/>
          </a:xfrm>
          <a:prstGeom prst="rect">
            <a:avLst/>
          </a:prstGeom>
          <a:noFill/>
          <a:ln>
            <a:noFill/>
          </a:ln>
        </p:spPr>
      </p:pic>
      <p:graphicFrame>
        <p:nvGraphicFramePr>
          <p:cNvPr id="119" name="Google Shape;119;p21"/>
          <p:cNvGraphicFramePr/>
          <p:nvPr/>
        </p:nvGraphicFramePr>
        <p:xfrm>
          <a:off x="5389486" y="2243556"/>
          <a:ext cx="3000000" cy="3000000"/>
        </p:xfrm>
        <a:graphic>
          <a:graphicData uri="http://schemas.openxmlformats.org/drawingml/2006/table">
            <a:tbl>
              <a:tblPr bandRow="1" firstRow="1">
                <a:noFill/>
                <a:tableStyleId>{B9ECE808-C546-4218-8D9F-824BF0E1FBD2}</a:tableStyleId>
              </a:tblPr>
              <a:tblGrid>
                <a:gridCol w="1599350"/>
                <a:gridCol w="1599350"/>
              </a:tblGrid>
              <a:tr h="381950">
                <a:tc gridSpan="2">
                  <a:txBody>
                    <a:bodyPr/>
                    <a:lstStyle/>
                    <a:p>
                      <a:pPr indent="0" lvl="0" marL="0" marR="0" rtl="0" algn="ctr">
                        <a:spcBef>
                          <a:spcPts val="0"/>
                        </a:spcBef>
                        <a:spcAft>
                          <a:spcPts val="0"/>
                        </a:spcAft>
                        <a:buNone/>
                      </a:pPr>
                      <a:r>
                        <a:rPr lang="en" sz="1800" u="none" cap="none" strike="noStrike"/>
                        <a:t>Program Length of Stay </a:t>
                      </a:r>
                      <a:endParaRPr/>
                    </a:p>
                  </a:txBody>
                  <a:tcPr marT="45725" marB="45725" marR="91450" marL="91450" anchor="ctr"/>
                </a:tc>
                <a:tc hMerge="1"/>
              </a:tr>
              <a:tr h="381950">
                <a:tc>
                  <a:txBody>
                    <a:bodyPr/>
                    <a:lstStyle/>
                    <a:p>
                      <a:pPr indent="0" lvl="0" marL="0" marR="0" rtl="0" algn="l">
                        <a:spcBef>
                          <a:spcPts val="0"/>
                        </a:spcBef>
                        <a:spcAft>
                          <a:spcPts val="0"/>
                        </a:spcAft>
                        <a:buNone/>
                      </a:pPr>
                      <a:r>
                        <a:rPr lang="en" sz="1800" u="none" cap="none" strike="noStrike"/>
                        <a:t>Average: </a:t>
                      </a:r>
                      <a:endParaRPr/>
                    </a:p>
                  </a:txBody>
                  <a:tcPr marT="45725" marB="45725" marR="91450" marL="91450" anchor="ctr"/>
                </a:tc>
                <a:tc>
                  <a:txBody>
                    <a:bodyPr/>
                    <a:lstStyle/>
                    <a:p>
                      <a:pPr indent="0" lvl="0" marL="0" marR="0" rtl="0" algn="l">
                        <a:spcBef>
                          <a:spcPts val="0"/>
                        </a:spcBef>
                        <a:spcAft>
                          <a:spcPts val="0"/>
                        </a:spcAft>
                        <a:buNone/>
                      </a:pPr>
                      <a:r>
                        <a:rPr lang="en" sz="1800"/>
                        <a:t>61.2</a:t>
                      </a:r>
                      <a:endParaRPr/>
                    </a:p>
                  </a:txBody>
                  <a:tcPr marT="45725" marB="45725" marR="91450" marL="91450" anchor="ctr"/>
                </a:tc>
              </a:tr>
              <a:tr h="381950">
                <a:tc>
                  <a:txBody>
                    <a:bodyPr/>
                    <a:lstStyle/>
                    <a:p>
                      <a:pPr indent="0" lvl="0" marL="0" marR="0" rtl="0" algn="l">
                        <a:spcBef>
                          <a:spcPts val="0"/>
                        </a:spcBef>
                        <a:spcAft>
                          <a:spcPts val="0"/>
                        </a:spcAft>
                        <a:buNone/>
                      </a:pPr>
                      <a:r>
                        <a:rPr lang="en" sz="1800"/>
                        <a:t>Range:</a:t>
                      </a:r>
                      <a:endParaRPr/>
                    </a:p>
                  </a:txBody>
                  <a:tcPr marT="45725" marB="45725" marR="91450" marL="91450" anchor="ctr"/>
                </a:tc>
                <a:tc>
                  <a:txBody>
                    <a:bodyPr/>
                    <a:lstStyle/>
                    <a:p>
                      <a:pPr indent="0" lvl="0" marL="0" marR="0" rtl="0" algn="l">
                        <a:spcBef>
                          <a:spcPts val="0"/>
                        </a:spcBef>
                        <a:spcAft>
                          <a:spcPts val="0"/>
                        </a:spcAft>
                        <a:buNone/>
                      </a:pPr>
                      <a:r>
                        <a:rPr lang="en" sz="1800"/>
                        <a:t>2-184</a:t>
                      </a:r>
                      <a:endParaRPr/>
                    </a:p>
                  </a:txBody>
                  <a:tcPr marT="45725" marB="45725" marR="91450" marL="91450" anchor="ct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7374BC59B2EF4190F98E73C556D75D" ma:contentTypeVersion="19" ma:contentTypeDescription="Create a new document." ma:contentTypeScope="" ma:versionID="5495a12f1cb7fd30cd3742f5ccb31901">
  <xsd:schema xmlns:xsd="http://www.w3.org/2001/XMLSchema" xmlns:xs="http://www.w3.org/2001/XMLSchema" xmlns:p="http://schemas.microsoft.com/office/2006/metadata/properties" xmlns:ns2="91587251-010f-4251-9cd5-905b251ef260" xmlns:ns3="9418ad85-047b-4376-89e2-0946c69418be" targetNamespace="http://schemas.microsoft.com/office/2006/metadata/properties" ma:root="true" ma:fieldsID="96c104d2d5311ddb181cc5d4f618a88c" ns2:_="" ns3:_="">
    <xsd:import namespace="91587251-010f-4251-9cd5-905b251ef260"/>
    <xsd:import namespace="9418ad85-047b-4376-89e2-0946c69418b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3:TaxCatchAll" minOccurs="0"/>
                <xsd:element ref="ns2:MediaServiceLocation" minOccurs="0"/>
                <xsd:element ref="ns2:MediaServiceGenerationTime" minOccurs="0"/>
                <xsd:element ref="ns2:MediaServiceEventHashCode" minOccurs="0"/>
                <xsd:element ref="ns2:lcf76f155ced4ddcb4097134ff3c332f" minOccurs="0"/>
                <xsd:element ref="ns2:MediaServiceOCR"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587251-010f-4251-9cd5-905b251ef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8d9269-ba81-4353-9704-2261421b28d1"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418ad85-047b-4376-89e2-0946c69418b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3b65782-b31e-467b-998c-5cb989c39e16}" ma:internalName="TaxCatchAll" ma:showField="CatchAllData" ma:web="9418ad85-047b-4376-89e2-0946c69418be">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1587251-010f-4251-9cd5-905b251ef260">
      <Terms xmlns="http://schemas.microsoft.com/office/infopath/2007/PartnerControls"/>
    </lcf76f155ced4ddcb4097134ff3c332f>
    <TaxCatchAll xmlns="9418ad85-047b-4376-89e2-0946c69418be" xsi:nil="true"/>
  </documentManagement>
</p:properties>
</file>

<file path=customXml/itemProps1.xml><?xml version="1.0" encoding="utf-8"?>
<ds:datastoreItem xmlns:ds="http://schemas.openxmlformats.org/officeDocument/2006/customXml" ds:itemID="{90CD6546-7807-4327-927B-07C280D4E40A}"/>
</file>

<file path=customXml/itemProps2.xml><?xml version="1.0" encoding="utf-8"?>
<ds:datastoreItem xmlns:ds="http://schemas.openxmlformats.org/officeDocument/2006/customXml" ds:itemID="{CDF86AAE-7C09-4266-923C-113D61D79CBA}"/>
</file>

<file path=customXml/itemProps3.xml><?xml version="1.0" encoding="utf-8"?>
<ds:datastoreItem xmlns:ds="http://schemas.openxmlformats.org/officeDocument/2006/customXml" ds:itemID="{C85A17FB-2484-4F29-9F5B-3DE2F481E8BB}"/>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0x010100017374BC59B2EF4190F98E73C556D75D</vt:lpwstr>
  </property>
</Properties>
</file>