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1AFDC2B-AD75-4DC3-890F-DBF0148F0678}"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142ACAD8-7ACB-401A-ADC9-D178FA36A7D5}">
      <dgm:prSet/>
      <dgm:spPr/>
      <dgm:t>
        <a:bodyPr/>
        <a:lstStyle/>
        <a:p>
          <a:r>
            <a:rPr lang="en-US"/>
            <a:t>Awarded to NEKCA </a:t>
          </a:r>
        </a:p>
        <a:p>
          <a:r>
            <a:rPr lang="en-US"/>
            <a:t>2022</a:t>
          </a:r>
        </a:p>
      </dgm:t>
    </dgm:pt>
    <dgm:pt modelId="{7CDC87E4-4E42-4F4F-A2ED-833A1A14CA0C}" type="parTrans" cxnId="{838B1D0C-BD8F-47BD-A7B8-D5F67A544474}">
      <dgm:prSet/>
      <dgm:spPr/>
      <dgm:t>
        <a:bodyPr/>
        <a:lstStyle/>
        <a:p>
          <a:endParaRPr lang="en-US"/>
        </a:p>
      </dgm:t>
    </dgm:pt>
    <dgm:pt modelId="{4C6A3A71-A2F3-4803-AB7B-2F2D8559779B}" type="sibTrans" cxnId="{838B1D0C-BD8F-47BD-A7B8-D5F67A544474}">
      <dgm:prSet/>
      <dgm:spPr/>
      <dgm:t>
        <a:bodyPr/>
        <a:lstStyle/>
        <a:p>
          <a:endParaRPr lang="en-US"/>
        </a:p>
      </dgm:t>
    </dgm:pt>
    <dgm:pt modelId="{D7AF9592-10AF-443A-ACBF-8C4CE47AA6D1}">
      <dgm:prSet/>
      <dgm:spPr/>
      <dgm:t>
        <a:bodyPr/>
        <a:lstStyle/>
        <a:p>
          <a:r>
            <a:rPr lang="en-US"/>
            <a:t>Multi-year grant funding to address disparities of those experiencing homelessness and the effect it has on their health.</a:t>
          </a:r>
        </a:p>
      </dgm:t>
    </dgm:pt>
    <dgm:pt modelId="{B8B1F0B7-7EA4-4F14-966C-B466FB173FF5}" type="parTrans" cxnId="{15016C02-386F-47BB-8075-B83DEDBADC09}">
      <dgm:prSet/>
      <dgm:spPr/>
      <dgm:t>
        <a:bodyPr/>
        <a:lstStyle/>
        <a:p>
          <a:endParaRPr lang="en-US"/>
        </a:p>
      </dgm:t>
    </dgm:pt>
    <dgm:pt modelId="{B3E64524-A594-4911-8C29-939167250E46}" type="sibTrans" cxnId="{15016C02-386F-47BB-8075-B83DEDBADC09}">
      <dgm:prSet/>
      <dgm:spPr/>
      <dgm:t>
        <a:bodyPr/>
        <a:lstStyle/>
        <a:p>
          <a:endParaRPr lang="en-US"/>
        </a:p>
      </dgm:t>
    </dgm:pt>
    <dgm:pt modelId="{3A46458D-500B-4F3F-8AB4-D6700FEFA5F0}">
      <dgm:prSet/>
      <dgm:spPr/>
      <dgm:t>
        <a:bodyPr/>
        <a:lstStyle/>
        <a:p>
          <a:r>
            <a:rPr lang="en-US"/>
            <a:t>Research and Peer Review </a:t>
          </a:r>
        </a:p>
        <a:p>
          <a:r>
            <a:rPr lang="en-US"/>
            <a:t>2022-2023</a:t>
          </a:r>
        </a:p>
      </dgm:t>
    </dgm:pt>
    <dgm:pt modelId="{6139AFBC-618C-4470-99E3-6E81422E6D8F}" type="parTrans" cxnId="{06800236-12E6-4C0F-AFB5-88118E58AA02}">
      <dgm:prSet/>
      <dgm:spPr/>
      <dgm:t>
        <a:bodyPr/>
        <a:lstStyle/>
        <a:p>
          <a:endParaRPr lang="en-US"/>
        </a:p>
      </dgm:t>
    </dgm:pt>
    <dgm:pt modelId="{C6B3D037-47B6-4918-9A7D-B6FFAD958FC0}" type="sibTrans" cxnId="{06800236-12E6-4C0F-AFB5-88118E58AA02}">
      <dgm:prSet/>
      <dgm:spPr/>
      <dgm:t>
        <a:bodyPr/>
        <a:lstStyle/>
        <a:p>
          <a:endParaRPr lang="en-US"/>
        </a:p>
      </dgm:t>
    </dgm:pt>
    <dgm:pt modelId="{896AEEC1-5D8C-4EE5-BDC1-72EACCD92476}">
      <dgm:prSet/>
      <dgm:spPr/>
      <dgm:t>
        <a:bodyPr/>
        <a:lstStyle/>
        <a:p>
          <a:pPr>
            <a:buNone/>
          </a:pPr>
          <a:r>
            <a:rPr lang="en-US"/>
            <a:t>Main barriers in NEK of those Experiencing Homelessness Identified:</a:t>
          </a:r>
        </a:p>
      </dgm:t>
    </dgm:pt>
    <dgm:pt modelId="{C8D90532-91D1-42BC-AA57-019DEC7F41FF}" type="parTrans" cxnId="{85AC48AD-378C-4702-A33A-A55BA74B03D4}">
      <dgm:prSet/>
      <dgm:spPr/>
      <dgm:t>
        <a:bodyPr/>
        <a:lstStyle/>
        <a:p>
          <a:endParaRPr lang="en-US"/>
        </a:p>
      </dgm:t>
    </dgm:pt>
    <dgm:pt modelId="{ED7915D2-A569-4582-8244-A81B6C9C033C}" type="sibTrans" cxnId="{85AC48AD-378C-4702-A33A-A55BA74B03D4}">
      <dgm:prSet/>
      <dgm:spPr/>
      <dgm:t>
        <a:bodyPr/>
        <a:lstStyle/>
        <a:p>
          <a:endParaRPr lang="en-US"/>
        </a:p>
      </dgm:t>
    </dgm:pt>
    <dgm:pt modelId="{610AE0A7-BD68-4263-AA6A-8489502FA664}">
      <dgm:prSet/>
      <dgm:spPr/>
      <dgm:t>
        <a:bodyPr/>
        <a:lstStyle/>
        <a:p>
          <a:pPr>
            <a:buNone/>
          </a:pPr>
          <a:r>
            <a:rPr lang="en-US"/>
            <a:t>	1. Housing</a:t>
          </a:r>
        </a:p>
      </dgm:t>
    </dgm:pt>
    <dgm:pt modelId="{240C22F2-80A3-4A79-AC08-C12DF7852448}" type="parTrans" cxnId="{3C883CB9-D0E5-4CD0-B694-F72B2AC60209}">
      <dgm:prSet/>
      <dgm:spPr/>
      <dgm:t>
        <a:bodyPr/>
        <a:lstStyle/>
        <a:p>
          <a:endParaRPr lang="en-US"/>
        </a:p>
      </dgm:t>
    </dgm:pt>
    <dgm:pt modelId="{02F32430-1E61-4EB3-A82C-8C01475AEAB1}" type="sibTrans" cxnId="{3C883CB9-D0E5-4CD0-B694-F72B2AC60209}">
      <dgm:prSet/>
      <dgm:spPr/>
      <dgm:t>
        <a:bodyPr/>
        <a:lstStyle/>
        <a:p>
          <a:endParaRPr lang="en-US"/>
        </a:p>
      </dgm:t>
    </dgm:pt>
    <dgm:pt modelId="{E1D3F749-1E1E-4DDD-9AE3-E05BA582D460}">
      <dgm:prSet/>
      <dgm:spPr/>
      <dgm:t>
        <a:bodyPr/>
        <a:lstStyle/>
        <a:p>
          <a:pPr>
            <a:buNone/>
          </a:pPr>
          <a:r>
            <a:rPr lang="en-US"/>
            <a:t> 	2. Transportation</a:t>
          </a:r>
        </a:p>
      </dgm:t>
    </dgm:pt>
    <dgm:pt modelId="{15F049ED-F87B-4CE7-9C20-B51CABB77EC6}" type="parTrans" cxnId="{9998D4A9-C238-4A36-93A7-26F1B4D115D1}">
      <dgm:prSet/>
      <dgm:spPr/>
      <dgm:t>
        <a:bodyPr/>
        <a:lstStyle/>
        <a:p>
          <a:endParaRPr lang="en-US"/>
        </a:p>
      </dgm:t>
    </dgm:pt>
    <dgm:pt modelId="{FC4790C9-36C5-4AFA-B694-98D90F45B8E2}" type="sibTrans" cxnId="{9998D4A9-C238-4A36-93A7-26F1B4D115D1}">
      <dgm:prSet/>
      <dgm:spPr/>
      <dgm:t>
        <a:bodyPr/>
        <a:lstStyle/>
        <a:p>
          <a:endParaRPr lang="en-US"/>
        </a:p>
      </dgm:t>
    </dgm:pt>
    <dgm:pt modelId="{CACCF7C4-9C55-4665-99A8-A79CD74F9108}">
      <dgm:prSet/>
      <dgm:spPr/>
      <dgm:t>
        <a:bodyPr/>
        <a:lstStyle/>
        <a:p>
          <a:r>
            <a:rPr lang="en-US" dirty="0"/>
            <a:t>NEK LHC Identified Grant Goals 2023-2025</a:t>
          </a:r>
        </a:p>
      </dgm:t>
    </dgm:pt>
    <dgm:pt modelId="{71D1ABE3-BFAB-4117-A8D9-2734CF2A0571}" type="parTrans" cxnId="{797CD2C3-108E-4F15-AB18-01A9664A8A4A}">
      <dgm:prSet/>
      <dgm:spPr/>
      <dgm:t>
        <a:bodyPr/>
        <a:lstStyle/>
        <a:p>
          <a:endParaRPr lang="en-US"/>
        </a:p>
      </dgm:t>
    </dgm:pt>
    <dgm:pt modelId="{56DBF60C-6B14-4D39-8417-EFC6F8A8619F}" type="sibTrans" cxnId="{797CD2C3-108E-4F15-AB18-01A9664A8A4A}">
      <dgm:prSet/>
      <dgm:spPr/>
      <dgm:t>
        <a:bodyPr/>
        <a:lstStyle/>
        <a:p>
          <a:endParaRPr lang="en-US"/>
        </a:p>
      </dgm:t>
    </dgm:pt>
    <dgm:pt modelId="{B44FB588-B3A2-4443-B661-7E2346BFC0E8}">
      <dgm:prSet/>
      <dgm:spPr/>
      <dgm:t>
        <a:bodyPr/>
        <a:lstStyle/>
        <a:p>
          <a:r>
            <a:rPr lang="en-US"/>
            <a:t>Pocket Sized Resource Guide</a:t>
          </a:r>
        </a:p>
      </dgm:t>
    </dgm:pt>
    <dgm:pt modelId="{C121BF2D-2385-42DC-917C-65713F4476A0}" type="parTrans" cxnId="{3F933478-D867-493B-80E3-254428D92D31}">
      <dgm:prSet/>
      <dgm:spPr/>
      <dgm:t>
        <a:bodyPr/>
        <a:lstStyle/>
        <a:p>
          <a:endParaRPr lang="en-US"/>
        </a:p>
      </dgm:t>
    </dgm:pt>
    <dgm:pt modelId="{F728E8AC-8867-40CE-A5E8-3AA47773C041}" type="sibTrans" cxnId="{3F933478-D867-493B-80E3-254428D92D31}">
      <dgm:prSet/>
      <dgm:spPr/>
      <dgm:t>
        <a:bodyPr/>
        <a:lstStyle/>
        <a:p>
          <a:endParaRPr lang="en-US"/>
        </a:p>
      </dgm:t>
    </dgm:pt>
    <dgm:pt modelId="{AC790442-7AEB-4ED9-A207-3C251E77F807}">
      <dgm:prSet/>
      <dgm:spPr/>
      <dgm:t>
        <a:bodyPr/>
        <a:lstStyle/>
        <a:p>
          <a:r>
            <a:rPr lang="en-US"/>
            <a:t>Healthcare Access at the Shelter at Moose River</a:t>
          </a:r>
        </a:p>
      </dgm:t>
    </dgm:pt>
    <dgm:pt modelId="{888E332A-E92F-4457-BE6E-CCC5F6944419}" type="parTrans" cxnId="{3C99F937-19F1-4EE4-9AAB-3C1B798F402A}">
      <dgm:prSet/>
      <dgm:spPr/>
      <dgm:t>
        <a:bodyPr/>
        <a:lstStyle/>
        <a:p>
          <a:endParaRPr lang="en-US"/>
        </a:p>
      </dgm:t>
    </dgm:pt>
    <dgm:pt modelId="{53A2537F-0082-4878-A648-8E555E32C037}" type="sibTrans" cxnId="{3C99F937-19F1-4EE4-9AAB-3C1B798F402A}">
      <dgm:prSet/>
      <dgm:spPr/>
      <dgm:t>
        <a:bodyPr/>
        <a:lstStyle/>
        <a:p>
          <a:endParaRPr lang="en-US"/>
        </a:p>
      </dgm:t>
    </dgm:pt>
    <dgm:pt modelId="{BD5F7D27-603C-4B5F-B2A3-181C8E726197}">
      <dgm:prSet/>
      <dgm:spPr/>
      <dgm:t>
        <a:bodyPr/>
        <a:lstStyle/>
        <a:p>
          <a:r>
            <a:rPr lang="en-US"/>
            <a:t>Transportation Access at the Shelter at Moose River</a:t>
          </a:r>
        </a:p>
      </dgm:t>
    </dgm:pt>
    <dgm:pt modelId="{60F41013-1153-4C31-BA97-6C34111F1CE7}" type="parTrans" cxnId="{DB0C3458-AE70-4403-8F0D-100DA1B22F74}">
      <dgm:prSet/>
      <dgm:spPr/>
      <dgm:t>
        <a:bodyPr/>
        <a:lstStyle/>
        <a:p>
          <a:endParaRPr lang="en-US"/>
        </a:p>
      </dgm:t>
    </dgm:pt>
    <dgm:pt modelId="{723E10AE-852E-41D6-9176-6429009DB94C}" type="sibTrans" cxnId="{DB0C3458-AE70-4403-8F0D-100DA1B22F74}">
      <dgm:prSet/>
      <dgm:spPr/>
      <dgm:t>
        <a:bodyPr/>
        <a:lstStyle/>
        <a:p>
          <a:endParaRPr lang="en-US"/>
        </a:p>
      </dgm:t>
    </dgm:pt>
    <dgm:pt modelId="{CB961C63-D81F-467B-B7FC-29DB08704C90}">
      <dgm:prSet/>
      <dgm:spPr/>
      <dgm:t>
        <a:bodyPr/>
        <a:lstStyle/>
        <a:p>
          <a:pPr>
            <a:buNone/>
          </a:pPr>
          <a:r>
            <a:rPr lang="en-US"/>
            <a:t>3. Healthcare Access</a:t>
          </a:r>
        </a:p>
      </dgm:t>
    </dgm:pt>
    <dgm:pt modelId="{FA3BA1A5-74C8-438E-9A0B-AC8CCC4A5307}" type="parTrans" cxnId="{52CF523C-4AD6-4096-9775-85672F7C8A78}">
      <dgm:prSet/>
      <dgm:spPr/>
      <dgm:t>
        <a:bodyPr/>
        <a:lstStyle/>
        <a:p>
          <a:endParaRPr lang="en-US"/>
        </a:p>
      </dgm:t>
    </dgm:pt>
    <dgm:pt modelId="{EB729A8C-F279-4559-9495-9B2707E07A4B}" type="sibTrans" cxnId="{52CF523C-4AD6-4096-9775-85672F7C8A78}">
      <dgm:prSet/>
      <dgm:spPr/>
      <dgm:t>
        <a:bodyPr/>
        <a:lstStyle/>
        <a:p>
          <a:endParaRPr lang="en-US"/>
        </a:p>
      </dgm:t>
    </dgm:pt>
    <dgm:pt modelId="{69975285-172C-40D6-9471-717844D8B7F4}" type="pres">
      <dgm:prSet presAssocID="{11AFDC2B-AD75-4DC3-890F-DBF0148F0678}" presName="root" presStyleCnt="0">
        <dgm:presLayoutVars>
          <dgm:dir/>
          <dgm:resizeHandles val="exact"/>
        </dgm:presLayoutVars>
      </dgm:prSet>
      <dgm:spPr/>
    </dgm:pt>
    <dgm:pt modelId="{DF78D8C1-98A3-4CB6-A393-61402EC4A49D}" type="pres">
      <dgm:prSet presAssocID="{142ACAD8-7ACB-401A-ADC9-D178FA36A7D5}" presName="compNode" presStyleCnt="0"/>
      <dgm:spPr/>
    </dgm:pt>
    <dgm:pt modelId="{DBF6FE1C-8E30-4F10-A894-2F4F519274BF}" type="pres">
      <dgm:prSet presAssocID="{142ACAD8-7ACB-401A-ADC9-D178FA36A7D5}" presName="bgRect" presStyleLbl="bgShp" presStyleIdx="0" presStyleCnt="3"/>
      <dgm:spPr/>
    </dgm:pt>
    <dgm:pt modelId="{67173E7B-2705-4054-B439-A927D6BD7C65}" type="pres">
      <dgm:prSet presAssocID="{142ACAD8-7ACB-401A-ADC9-D178FA36A7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outline"/>
        </a:ext>
      </dgm:extLst>
    </dgm:pt>
    <dgm:pt modelId="{B6200992-53F2-457A-98DF-3121A5A2063C}" type="pres">
      <dgm:prSet presAssocID="{142ACAD8-7ACB-401A-ADC9-D178FA36A7D5}" presName="spaceRect" presStyleCnt="0"/>
      <dgm:spPr/>
    </dgm:pt>
    <dgm:pt modelId="{9C3B3062-CC12-4F0B-AAEA-46E3A2552AA0}" type="pres">
      <dgm:prSet presAssocID="{142ACAD8-7ACB-401A-ADC9-D178FA36A7D5}" presName="parTx" presStyleLbl="revTx" presStyleIdx="0" presStyleCnt="6">
        <dgm:presLayoutVars>
          <dgm:chMax val="0"/>
          <dgm:chPref val="0"/>
        </dgm:presLayoutVars>
      </dgm:prSet>
      <dgm:spPr/>
    </dgm:pt>
    <dgm:pt modelId="{1294EEB8-F0DC-4A0A-A7C6-72496894F072}" type="pres">
      <dgm:prSet presAssocID="{142ACAD8-7ACB-401A-ADC9-D178FA36A7D5}" presName="desTx" presStyleLbl="revTx" presStyleIdx="1" presStyleCnt="6">
        <dgm:presLayoutVars/>
      </dgm:prSet>
      <dgm:spPr/>
    </dgm:pt>
    <dgm:pt modelId="{DC2B25BF-F904-4BA0-BDBB-B9F8972756A9}" type="pres">
      <dgm:prSet presAssocID="{4C6A3A71-A2F3-4803-AB7B-2F2D8559779B}" presName="sibTrans" presStyleCnt="0"/>
      <dgm:spPr/>
    </dgm:pt>
    <dgm:pt modelId="{F8773DF4-1126-4009-90B9-4831AA9EAC62}" type="pres">
      <dgm:prSet presAssocID="{3A46458D-500B-4F3F-8AB4-D6700FEFA5F0}" presName="compNode" presStyleCnt="0"/>
      <dgm:spPr/>
    </dgm:pt>
    <dgm:pt modelId="{C2252A11-85E8-4B14-AAFA-5114E3D23424}" type="pres">
      <dgm:prSet presAssocID="{3A46458D-500B-4F3F-8AB4-D6700FEFA5F0}" presName="bgRect" presStyleLbl="bgShp" presStyleIdx="1" presStyleCnt="3"/>
      <dgm:spPr/>
    </dgm:pt>
    <dgm:pt modelId="{930F96CB-C85F-4513-9ABF-3AE94AB877B2}" type="pres">
      <dgm:prSet presAssocID="{3A46458D-500B-4F3F-8AB4-D6700FEFA5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3A63D9F-5431-436C-9BBF-91C1C2BCA776}" type="pres">
      <dgm:prSet presAssocID="{3A46458D-500B-4F3F-8AB4-D6700FEFA5F0}" presName="spaceRect" presStyleCnt="0"/>
      <dgm:spPr/>
    </dgm:pt>
    <dgm:pt modelId="{E406A204-3734-4BD1-B1FA-11809F76C149}" type="pres">
      <dgm:prSet presAssocID="{3A46458D-500B-4F3F-8AB4-D6700FEFA5F0}" presName="parTx" presStyleLbl="revTx" presStyleIdx="2" presStyleCnt="6">
        <dgm:presLayoutVars>
          <dgm:chMax val="0"/>
          <dgm:chPref val="0"/>
        </dgm:presLayoutVars>
      </dgm:prSet>
      <dgm:spPr/>
    </dgm:pt>
    <dgm:pt modelId="{293A1A55-8DBC-4EAB-A981-E202DCF1085D}" type="pres">
      <dgm:prSet presAssocID="{3A46458D-500B-4F3F-8AB4-D6700FEFA5F0}" presName="desTx" presStyleLbl="revTx" presStyleIdx="3" presStyleCnt="6">
        <dgm:presLayoutVars/>
      </dgm:prSet>
      <dgm:spPr/>
    </dgm:pt>
    <dgm:pt modelId="{2B4D7EBE-5B3D-415D-8202-BACF5F24A739}" type="pres">
      <dgm:prSet presAssocID="{C6B3D037-47B6-4918-9A7D-B6FFAD958FC0}" presName="sibTrans" presStyleCnt="0"/>
      <dgm:spPr/>
    </dgm:pt>
    <dgm:pt modelId="{2D7DF35D-F4F2-4F75-B67C-656E2E5BB4BA}" type="pres">
      <dgm:prSet presAssocID="{CACCF7C4-9C55-4665-99A8-A79CD74F9108}" presName="compNode" presStyleCnt="0"/>
      <dgm:spPr/>
    </dgm:pt>
    <dgm:pt modelId="{EC9FFF62-E8BD-4832-8BF4-89B62094FB4A}" type="pres">
      <dgm:prSet presAssocID="{CACCF7C4-9C55-4665-99A8-A79CD74F9108}" presName="bgRect" presStyleLbl="bgShp" presStyleIdx="2" presStyleCnt="3"/>
      <dgm:spPr/>
    </dgm:pt>
    <dgm:pt modelId="{0DE0F7C7-6F2F-4C30-AB98-09471D2EFE90}" type="pres">
      <dgm:prSet presAssocID="{CACCF7C4-9C55-4665-99A8-A79CD74F91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A3E7508-03B6-4FB9-8DC6-F74F6FBED18C}" type="pres">
      <dgm:prSet presAssocID="{CACCF7C4-9C55-4665-99A8-A79CD74F9108}" presName="spaceRect" presStyleCnt="0"/>
      <dgm:spPr/>
    </dgm:pt>
    <dgm:pt modelId="{2629FCDF-AD5D-43AE-BFBB-2AAB091ADB80}" type="pres">
      <dgm:prSet presAssocID="{CACCF7C4-9C55-4665-99A8-A79CD74F9108}" presName="parTx" presStyleLbl="revTx" presStyleIdx="4" presStyleCnt="6">
        <dgm:presLayoutVars>
          <dgm:chMax val="0"/>
          <dgm:chPref val="0"/>
        </dgm:presLayoutVars>
      </dgm:prSet>
      <dgm:spPr/>
    </dgm:pt>
    <dgm:pt modelId="{A8984DD7-B6BD-4D0E-97BF-53D4B70BB257}" type="pres">
      <dgm:prSet presAssocID="{CACCF7C4-9C55-4665-99A8-A79CD74F9108}" presName="desTx" presStyleLbl="revTx" presStyleIdx="5" presStyleCnt="6">
        <dgm:presLayoutVars/>
      </dgm:prSet>
      <dgm:spPr/>
    </dgm:pt>
  </dgm:ptLst>
  <dgm:cxnLst>
    <dgm:cxn modelId="{5C7BB501-05A7-4E1B-88AB-624CDA4E7DBF}" type="presOf" srcId="{E1D3F749-1E1E-4DDD-9AE3-E05BA582D460}" destId="{293A1A55-8DBC-4EAB-A981-E202DCF1085D}" srcOrd="0" destOrd="2" presId="urn:microsoft.com/office/officeart/2018/2/layout/IconVerticalSolidList"/>
    <dgm:cxn modelId="{15016C02-386F-47BB-8075-B83DEDBADC09}" srcId="{142ACAD8-7ACB-401A-ADC9-D178FA36A7D5}" destId="{D7AF9592-10AF-443A-ACBF-8C4CE47AA6D1}" srcOrd="0" destOrd="0" parTransId="{B8B1F0B7-7EA4-4F14-966C-B466FB173FF5}" sibTransId="{B3E64524-A594-4911-8C29-939167250E46}"/>
    <dgm:cxn modelId="{838B1D0C-BD8F-47BD-A7B8-D5F67A544474}" srcId="{11AFDC2B-AD75-4DC3-890F-DBF0148F0678}" destId="{142ACAD8-7ACB-401A-ADC9-D178FA36A7D5}" srcOrd="0" destOrd="0" parTransId="{7CDC87E4-4E42-4F4F-A2ED-833A1A14CA0C}" sibTransId="{4C6A3A71-A2F3-4803-AB7B-2F2D8559779B}"/>
    <dgm:cxn modelId="{64872A0E-6C1D-4C09-BF75-548B7F041FA4}" type="presOf" srcId="{11AFDC2B-AD75-4DC3-890F-DBF0148F0678}" destId="{69975285-172C-40D6-9471-717844D8B7F4}" srcOrd="0" destOrd="0" presId="urn:microsoft.com/office/officeart/2018/2/layout/IconVerticalSolidList"/>
    <dgm:cxn modelId="{06800236-12E6-4C0F-AFB5-88118E58AA02}" srcId="{11AFDC2B-AD75-4DC3-890F-DBF0148F0678}" destId="{3A46458D-500B-4F3F-8AB4-D6700FEFA5F0}" srcOrd="1" destOrd="0" parTransId="{6139AFBC-618C-4470-99E3-6E81422E6D8F}" sibTransId="{C6B3D037-47B6-4918-9A7D-B6FFAD958FC0}"/>
    <dgm:cxn modelId="{FE445E36-5861-4F3D-8DAD-880810D35496}" type="presOf" srcId="{CACCF7C4-9C55-4665-99A8-A79CD74F9108}" destId="{2629FCDF-AD5D-43AE-BFBB-2AAB091ADB80}" srcOrd="0" destOrd="0" presId="urn:microsoft.com/office/officeart/2018/2/layout/IconVerticalSolidList"/>
    <dgm:cxn modelId="{3C99F937-19F1-4EE4-9AAB-3C1B798F402A}" srcId="{CACCF7C4-9C55-4665-99A8-A79CD74F9108}" destId="{AC790442-7AEB-4ED9-A207-3C251E77F807}" srcOrd="1" destOrd="0" parTransId="{888E332A-E92F-4457-BE6E-CCC5F6944419}" sibTransId="{53A2537F-0082-4878-A648-8E555E32C037}"/>
    <dgm:cxn modelId="{0E35AD3A-7060-48F2-9546-82D322960B2E}" type="presOf" srcId="{AC790442-7AEB-4ED9-A207-3C251E77F807}" destId="{A8984DD7-B6BD-4D0E-97BF-53D4B70BB257}" srcOrd="0" destOrd="1" presId="urn:microsoft.com/office/officeart/2018/2/layout/IconVerticalSolidList"/>
    <dgm:cxn modelId="{52CF523C-4AD6-4096-9775-85672F7C8A78}" srcId="{E1D3F749-1E1E-4DDD-9AE3-E05BA582D460}" destId="{CB961C63-D81F-467B-B7FC-29DB08704C90}" srcOrd="0" destOrd="0" parTransId="{FA3BA1A5-74C8-438E-9A0B-AC8CCC4A5307}" sibTransId="{EB729A8C-F279-4559-9495-9B2707E07A4B}"/>
    <dgm:cxn modelId="{0A471363-9A97-4E68-A969-860972783CED}" type="presOf" srcId="{3A46458D-500B-4F3F-8AB4-D6700FEFA5F0}" destId="{E406A204-3734-4BD1-B1FA-11809F76C149}" srcOrd="0" destOrd="0" presId="urn:microsoft.com/office/officeart/2018/2/layout/IconVerticalSolidList"/>
    <dgm:cxn modelId="{9D8BEE4B-D315-4A17-9C0A-01EB13356A2A}" type="presOf" srcId="{CB961C63-D81F-467B-B7FC-29DB08704C90}" destId="{293A1A55-8DBC-4EAB-A981-E202DCF1085D}" srcOrd="0" destOrd="3" presId="urn:microsoft.com/office/officeart/2018/2/layout/IconVerticalSolidList"/>
    <dgm:cxn modelId="{FAFEA64E-EE33-49D4-9C3D-7BDEEDBD93C2}" type="presOf" srcId="{B44FB588-B3A2-4443-B661-7E2346BFC0E8}" destId="{A8984DD7-B6BD-4D0E-97BF-53D4B70BB257}" srcOrd="0" destOrd="0" presId="urn:microsoft.com/office/officeart/2018/2/layout/IconVerticalSolidList"/>
    <dgm:cxn modelId="{DB0C3458-AE70-4403-8F0D-100DA1B22F74}" srcId="{CACCF7C4-9C55-4665-99A8-A79CD74F9108}" destId="{BD5F7D27-603C-4B5F-B2A3-181C8E726197}" srcOrd="2" destOrd="0" parTransId="{60F41013-1153-4C31-BA97-6C34111F1CE7}" sibTransId="{723E10AE-852E-41D6-9176-6429009DB94C}"/>
    <dgm:cxn modelId="{3F933478-D867-493B-80E3-254428D92D31}" srcId="{CACCF7C4-9C55-4665-99A8-A79CD74F9108}" destId="{B44FB588-B3A2-4443-B661-7E2346BFC0E8}" srcOrd="0" destOrd="0" parTransId="{C121BF2D-2385-42DC-917C-65713F4476A0}" sibTransId="{F728E8AC-8867-40CE-A5E8-3AA47773C041}"/>
    <dgm:cxn modelId="{5609877B-20D1-4A3C-9176-C0F8C10AAC34}" type="presOf" srcId="{D7AF9592-10AF-443A-ACBF-8C4CE47AA6D1}" destId="{1294EEB8-F0DC-4A0A-A7C6-72496894F072}" srcOrd="0" destOrd="0" presId="urn:microsoft.com/office/officeart/2018/2/layout/IconVerticalSolidList"/>
    <dgm:cxn modelId="{0214958B-A9D1-4D24-A339-8D728C7ABBD0}" type="presOf" srcId="{896AEEC1-5D8C-4EE5-BDC1-72EACCD92476}" destId="{293A1A55-8DBC-4EAB-A981-E202DCF1085D}" srcOrd="0" destOrd="0" presId="urn:microsoft.com/office/officeart/2018/2/layout/IconVerticalSolidList"/>
    <dgm:cxn modelId="{9998D4A9-C238-4A36-93A7-26F1B4D115D1}" srcId="{896AEEC1-5D8C-4EE5-BDC1-72EACCD92476}" destId="{E1D3F749-1E1E-4DDD-9AE3-E05BA582D460}" srcOrd="1" destOrd="0" parTransId="{15F049ED-F87B-4CE7-9C20-B51CABB77EC6}" sibTransId="{FC4790C9-36C5-4AFA-B694-98D90F45B8E2}"/>
    <dgm:cxn modelId="{85AC48AD-378C-4702-A33A-A55BA74B03D4}" srcId="{3A46458D-500B-4F3F-8AB4-D6700FEFA5F0}" destId="{896AEEC1-5D8C-4EE5-BDC1-72EACCD92476}" srcOrd="0" destOrd="0" parTransId="{C8D90532-91D1-42BC-AA57-019DEC7F41FF}" sibTransId="{ED7915D2-A569-4582-8244-A81B6C9C033C}"/>
    <dgm:cxn modelId="{3C883CB9-D0E5-4CD0-B694-F72B2AC60209}" srcId="{896AEEC1-5D8C-4EE5-BDC1-72EACCD92476}" destId="{610AE0A7-BD68-4263-AA6A-8489502FA664}" srcOrd="0" destOrd="0" parTransId="{240C22F2-80A3-4A79-AC08-C12DF7852448}" sibTransId="{02F32430-1E61-4EB3-A82C-8C01475AEAB1}"/>
    <dgm:cxn modelId="{797CD2C3-108E-4F15-AB18-01A9664A8A4A}" srcId="{11AFDC2B-AD75-4DC3-890F-DBF0148F0678}" destId="{CACCF7C4-9C55-4665-99A8-A79CD74F9108}" srcOrd="2" destOrd="0" parTransId="{71D1ABE3-BFAB-4117-A8D9-2734CF2A0571}" sibTransId="{56DBF60C-6B14-4D39-8417-EFC6F8A8619F}"/>
    <dgm:cxn modelId="{8F0719C8-25E8-4358-83A3-E4EEE1560257}" type="presOf" srcId="{610AE0A7-BD68-4263-AA6A-8489502FA664}" destId="{293A1A55-8DBC-4EAB-A981-E202DCF1085D}" srcOrd="0" destOrd="1" presId="urn:microsoft.com/office/officeart/2018/2/layout/IconVerticalSolidList"/>
    <dgm:cxn modelId="{E23463CD-E54C-4106-B4ED-53A19FEE579C}" type="presOf" srcId="{142ACAD8-7ACB-401A-ADC9-D178FA36A7D5}" destId="{9C3B3062-CC12-4F0B-AAEA-46E3A2552AA0}" srcOrd="0" destOrd="0" presId="urn:microsoft.com/office/officeart/2018/2/layout/IconVerticalSolidList"/>
    <dgm:cxn modelId="{5288EEF6-5547-40A8-91F2-A7CDDD9E70A9}" type="presOf" srcId="{BD5F7D27-603C-4B5F-B2A3-181C8E726197}" destId="{A8984DD7-B6BD-4D0E-97BF-53D4B70BB257}" srcOrd="0" destOrd="2" presId="urn:microsoft.com/office/officeart/2018/2/layout/IconVerticalSolidList"/>
    <dgm:cxn modelId="{94A10D90-2746-437C-A690-54BE9EDB3DEC}" type="presParOf" srcId="{69975285-172C-40D6-9471-717844D8B7F4}" destId="{DF78D8C1-98A3-4CB6-A393-61402EC4A49D}" srcOrd="0" destOrd="0" presId="urn:microsoft.com/office/officeart/2018/2/layout/IconVerticalSolidList"/>
    <dgm:cxn modelId="{4E912485-B93F-48AE-9530-1267ABFD08B6}" type="presParOf" srcId="{DF78D8C1-98A3-4CB6-A393-61402EC4A49D}" destId="{DBF6FE1C-8E30-4F10-A894-2F4F519274BF}" srcOrd="0" destOrd="0" presId="urn:microsoft.com/office/officeart/2018/2/layout/IconVerticalSolidList"/>
    <dgm:cxn modelId="{A41F1294-9D58-4AA7-9011-1F5969B6E6C4}" type="presParOf" srcId="{DF78D8C1-98A3-4CB6-A393-61402EC4A49D}" destId="{67173E7B-2705-4054-B439-A927D6BD7C65}" srcOrd="1" destOrd="0" presId="urn:microsoft.com/office/officeart/2018/2/layout/IconVerticalSolidList"/>
    <dgm:cxn modelId="{FB04B77B-C765-4538-B178-B147FD05CF61}" type="presParOf" srcId="{DF78D8C1-98A3-4CB6-A393-61402EC4A49D}" destId="{B6200992-53F2-457A-98DF-3121A5A2063C}" srcOrd="2" destOrd="0" presId="urn:microsoft.com/office/officeart/2018/2/layout/IconVerticalSolidList"/>
    <dgm:cxn modelId="{1224917B-0651-440C-A5C8-59F1A399B33B}" type="presParOf" srcId="{DF78D8C1-98A3-4CB6-A393-61402EC4A49D}" destId="{9C3B3062-CC12-4F0B-AAEA-46E3A2552AA0}" srcOrd="3" destOrd="0" presId="urn:microsoft.com/office/officeart/2018/2/layout/IconVerticalSolidList"/>
    <dgm:cxn modelId="{386A50A5-EB9E-4EA9-8D34-A787942F161C}" type="presParOf" srcId="{DF78D8C1-98A3-4CB6-A393-61402EC4A49D}" destId="{1294EEB8-F0DC-4A0A-A7C6-72496894F072}" srcOrd="4" destOrd="0" presId="urn:microsoft.com/office/officeart/2018/2/layout/IconVerticalSolidList"/>
    <dgm:cxn modelId="{BE1CCDD3-5118-4A7E-87BA-DE31C91DDB10}" type="presParOf" srcId="{69975285-172C-40D6-9471-717844D8B7F4}" destId="{DC2B25BF-F904-4BA0-BDBB-B9F8972756A9}" srcOrd="1" destOrd="0" presId="urn:microsoft.com/office/officeart/2018/2/layout/IconVerticalSolidList"/>
    <dgm:cxn modelId="{624643C9-2DB3-4233-A996-7B0A1AA6A245}" type="presParOf" srcId="{69975285-172C-40D6-9471-717844D8B7F4}" destId="{F8773DF4-1126-4009-90B9-4831AA9EAC62}" srcOrd="2" destOrd="0" presId="urn:microsoft.com/office/officeart/2018/2/layout/IconVerticalSolidList"/>
    <dgm:cxn modelId="{7C0BE38D-0EE9-4668-AD59-B2B07EEDFF87}" type="presParOf" srcId="{F8773DF4-1126-4009-90B9-4831AA9EAC62}" destId="{C2252A11-85E8-4B14-AAFA-5114E3D23424}" srcOrd="0" destOrd="0" presId="urn:microsoft.com/office/officeart/2018/2/layout/IconVerticalSolidList"/>
    <dgm:cxn modelId="{71A1BE25-A54E-448D-B341-E8C525AE542B}" type="presParOf" srcId="{F8773DF4-1126-4009-90B9-4831AA9EAC62}" destId="{930F96CB-C85F-4513-9ABF-3AE94AB877B2}" srcOrd="1" destOrd="0" presId="urn:microsoft.com/office/officeart/2018/2/layout/IconVerticalSolidList"/>
    <dgm:cxn modelId="{766E84C1-209D-4F60-82E0-6B4E45075C35}" type="presParOf" srcId="{F8773DF4-1126-4009-90B9-4831AA9EAC62}" destId="{73A63D9F-5431-436C-9BBF-91C1C2BCA776}" srcOrd="2" destOrd="0" presId="urn:microsoft.com/office/officeart/2018/2/layout/IconVerticalSolidList"/>
    <dgm:cxn modelId="{E9484275-BDA9-4D1B-BB5B-7C22A9CD3710}" type="presParOf" srcId="{F8773DF4-1126-4009-90B9-4831AA9EAC62}" destId="{E406A204-3734-4BD1-B1FA-11809F76C149}" srcOrd="3" destOrd="0" presId="urn:microsoft.com/office/officeart/2018/2/layout/IconVerticalSolidList"/>
    <dgm:cxn modelId="{057C5FBB-FA7B-4726-A4DF-9EAFF415B46B}" type="presParOf" srcId="{F8773DF4-1126-4009-90B9-4831AA9EAC62}" destId="{293A1A55-8DBC-4EAB-A981-E202DCF1085D}" srcOrd="4" destOrd="0" presId="urn:microsoft.com/office/officeart/2018/2/layout/IconVerticalSolidList"/>
    <dgm:cxn modelId="{6F0EA0AF-70F6-47FA-8722-CD2124FDA919}" type="presParOf" srcId="{69975285-172C-40D6-9471-717844D8B7F4}" destId="{2B4D7EBE-5B3D-415D-8202-BACF5F24A739}" srcOrd="3" destOrd="0" presId="urn:microsoft.com/office/officeart/2018/2/layout/IconVerticalSolidList"/>
    <dgm:cxn modelId="{FE00365E-6BCC-401A-B155-ADCE7BD64865}" type="presParOf" srcId="{69975285-172C-40D6-9471-717844D8B7F4}" destId="{2D7DF35D-F4F2-4F75-B67C-656E2E5BB4BA}" srcOrd="4" destOrd="0" presId="urn:microsoft.com/office/officeart/2018/2/layout/IconVerticalSolidList"/>
    <dgm:cxn modelId="{7B1649FF-5BEB-4266-B4D1-43EAF46834BA}" type="presParOf" srcId="{2D7DF35D-F4F2-4F75-B67C-656E2E5BB4BA}" destId="{EC9FFF62-E8BD-4832-8BF4-89B62094FB4A}" srcOrd="0" destOrd="0" presId="urn:microsoft.com/office/officeart/2018/2/layout/IconVerticalSolidList"/>
    <dgm:cxn modelId="{27855768-BC69-4B88-98B5-7D4C620D55E2}" type="presParOf" srcId="{2D7DF35D-F4F2-4F75-B67C-656E2E5BB4BA}" destId="{0DE0F7C7-6F2F-4C30-AB98-09471D2EFE90}" srcOrd="1" destOrd="0" presId="urn:microsoft.com/office/officeart/2018/2/layout/IconVerticalSolidList"/>
    <dgm:cxn modelId="{309009B1-D1D1-4E76-B966-D3FA59F8FB24}" type="presParOf" srcId="{2D7DF35D-F4F2-4F75-B67C-656E2E5BB4BA}" destId="{BA3E7508-03B6-4FB9-8DC6-F74F6FBED18C}" srcOrd="2" destOrd="0" presId="urn:microsoft.com/office/officeart/2018/2/layout/IconVerticalSolidList"/>
    <dgm:cxn modelId="{AA114094-4144-4DED-95C2-15A3DD5C187C}" type="presParOf" srcId="{2D7DF35D-F4F2-4F75-B67C-656E2E5BB4BA}" destId="{2629FCDF-AD5D-43AE-BFBB-2AAB091ADB80}" srcOrd="3" destOrd="0" presId="urn:microsoft.com/office/officeart/2018/2/layout/IconVerticalSolidList"/>
    <dgm:cxn modelId="{7E321504-F6AA-4815-8AAF-A532CA1B32BF}" type="presParOf" srcId="{2D7DF35D-F4F2-4F75-B67C-656E2E5BB4BA}" destId="{A8984DD7-B6BD-4D0E-97BF-53D4B70BB2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6FE1C-8E30-4F10-A894-2F4F519274BF}">
      <dsp:nvSpPr>
        <dsp:cNvPr id="0" name=""/>
        <dsp:cNvSpPr/>
      </dsp:nvSpPr>
      <dsp:spPr>
        <a:xfrm>
          <a:off x="0" y="531"/>
          <a:ext cx="10515600" cy="124293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73E7B-2705-4054-B439-A927D6BD7C65}">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3B3062-CC12-4F0B-AAEA-46E3A2552AA0}">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Awarded to NEKCA </a:t>
          </a:r>
        </a:p>
        <a:p>
          <a:pPr marL="0" lvl="0" indent="0" algn="l" defTabSz="1111250">
            <a:lnSpc>
              <a:spcPct val="90000"/>
            </a:lnSpc>
            <a:spcBef>
              <a:spcPct val="0"/>
            </a:spcBef>
            <a:spcAft>
              <a:spcPct val="35000"/>
            </a:spcAft>
            <a:buNone/>
          </a:pPr>
          <a:r>
            <a:rPr lang="en-US" sz="2500" kern="1200"/>
            <a:t>2022</a:t>
          </a:r>
        </a:p>
      </dsp:txBody>
      <dsp:txXfrm>
        <a:off x="1435590" y="531"/>
        <a:ext cx="4732020" cy="1242935"/>
      </dsp:txXfrm>
    </dsp:sp>
    <dsp:sp modelId="{1294EEB8-F0DC-4A0A-A7C6-72496894F072}">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Multi-year grant funding to address disparities of those experiencing homelessness and the effect it has on their health.</a:t>
          </a:r>
        </a:p>
      </dsp:txBody>
      <dsp:txXfrm>
        <a:off x="6167610" y="531"/>
        <a:ext cx="4347989" cy="1242935"/>
      </dsp:txXfrm>
    </dsp:sp>
    <dsp:sp modelId="{C2252A11-85E8-4B14-AAFA-5114E3D23424}">
      <dsp:nvSpPr>
        <dsp:cNvPr id="0" name=""/>
        <dsp:cNvSpPr/>
      </dsp:nvSpPr>
      <dsp:spPr>
        <a:xfrm>
          <a:off x="0" y="1554201"/>
          <a:ext cx="10515600" cy="1242935"/>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930F96CB-C85F-4513-9ABF-3AE94AB877B2}">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06A204-3734-4BD1-B1FA-11809F76C149}">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Research and Peer Review </a:t>
          </a:r>
        </a:p>
        <a:p>
          <a:pPr marL="0" lvl="0" indent="0" algn="l" defTabSz="1111250">
            <a:lnSpc>
              <a:spcPct val="90000"/>
            </a:lnSpc>
            <a:spcBef>
              <a:spcPct val="0"/>
            </a:spcBef>
            <a:spcAft>
              <a:spcPct val="35000"/>
            </a:spcAft>
            <a:buNone/>
          </a:pPr>
          <a:r>
            <a:rPr lang="en-US" sz="2500" kern="1200"/>
            <a:t>2022-2023</a:t>
          </a:r>
        </a:p>
      </dsp:txBody>
      <dsp:txXfrm>
        <a:off x="1435590" y="1554201"/>
        <a:ext cx="4732020" cy="1242935"/>
      </dsp:txXfrm>
    </dsp:sp>
    <dsp:sp modelId="{293A1A55-8DBC-4EAB-A981-E202DCF1085D}">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Main barriers in NEK of those Experiencing Homelessness Identified:</a:t>
          </a:r>
        </a:p>
        <a:p>
          <a:pPr marL="114300" lvl="1" indent="-114300" algn="l" defTabSz="533400">
            <a:lnSpc>
              <a:spcPct val="90000"/>
            </a:lnSpc>
            <a:spcBef>
              <a:spcPct val="0"/>
            </a:spcBef>
            <a:spcAft>
              <a:spcPct val="15000"/>
            </a:spcAft>
            <a:buNone/>
          </a:pPr>
          <a:r>
            <a:rPr lang="en-US" sz="1200" kern="1200"/>
            <a:t>	1. Housing</a:t>
          </a:r>
        </a:p>
        <a:p>
          <a:pPr marL="114300" lvl="1" indent="-114300" algn="l" defTabSz="533400">
            <a:lnSpc>
              <a:spcPct val="90000"/>
            </a:lnSpc>
            <a:spcBef>
              <a:spcPct val="0"/>
            </a:spcBef>
            <a:spcAft>
              <a:spcPct val="15000"/>
            </a:spcAft>
            <a:buNone/>
          </a:pPr>
          <a:r>
            <a:rPr lang="en-US" sz="1200" kern="1200"/>
            <a:t> 	2. Transportation</a:t>
          </a:r>
        </a:p>
        <a:p>
          <a:pPr marL="228600" lvl="2" indent="-114300" algn="l" defTabSz="533400">
            <a:lnSpc>
              <a:spcPct val="90000"/>
            </a:lnSpc>
            <a:spcBef>
              <a:spcPct val="0"/>
            </a:spcBef>
            <a:spcAft>
              <a:spcPct val="15000"/>
            </a:spcAft>
            <a:buNone/>
          </a:pPr>
          <a:r>
            <a:rPr lang="en-US" sz="1200" kern="1200"/>
            <a:t>3. Healthcare Access</a:t>
          </a:r>
        </a:p>
      </dsp:txBody>
      <dsp:txXfrm>
        <a:off x="6167610" y="1554201"/>
        <a:ext cx="4347989" cy="1242935"/>
      </dsp:txXfrm>
    </dsp:sp>
    <dsp:sp modelId="{EC9FFF62-E8BD-4832-8BF4-89B62094FB4A}">
      <dsp:nvSpPr>
        <dsp:cNvPr id="0" name=""/>
        <dsp:cNvSpPr/>
      </dsp:nvSpPr>
      <dsp:spPr>
        <a:xfrm>
          <a:off x="0" y="3107870"/>
          <a:ext cx="10515600" cy="1242935"/>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0DE0F7C7-6F2F-4C30-AB98-09471D2EFE9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29FCDF-AD5D-43AE-BFBB-2AAB091ADB80}">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NEK LHC Identified Grant Goals 2023-2025</a:t>
          </a:r>
        </a:p>
      </dsp:txBody>
      <dsp:txXfrm>
        <a:off x="1435590" y="3107870"/>
        <a:ext cx="4732020" cy="1242935"/>
      </dsp:txXfrm>
    </dsp:sp>
    <dsp:sp modelId="{A8984DD7-B6BD-4D0E-97BF-53D4B70BB257}">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Pocket Sized Resource Guide</a:t>
          </a:r>
        </a:p>
        <a:p>
          <a:pPr marL="0" lvl="0" indent="0" algn="l" defTabSz="533400">
            <a:lnSpc>
              <a:spcPct val="90000"/>
            </a:lnSpc>
            <a:spcBef>
              <a:spcPct val="0"/>
            </a:spcBef>
            <a:spcAft>
              <a:spcPct val="35000"/>
            </a:spcAft>
            <a:buNone/>
          </a:pPr>
          <a:r>
            <a:rPr lang="en-US" sz="1200" kern="1200"/>
            <a:t>Healthcare Access at the Shelter at Moose River</a:t>
          </a:r>
        </a:p>
        <a:p>
          <a:pPr marL="0" lvl="0" indent="0" algn="l" defTabSz="533400">
            <a:lnSpc>
              <a:spcPct val="90000"/>
            </a:lnSpc>
            <a:spcBef>
              <a:spcPct val="0"/>
            </a:spcBef>
            <a:spcAft>
              <a:spcPct val="35000"/>
            </a:spcAft>
            <a:buNone/>
          </a:pPr>
          <a:r>
            <a:rPr lang="en-US" sz="1200" kern="1200"/>
            <a:t>Transportation Access at the Shelter at Moose River</a:t>
          </a:r>
        </a:p>
      </dsp:txBody>
      <dsp:txXfrm>
        <a:off x="6167610" y="3107870"/>
        <a:ext cx="434798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E245-2C6C-41EB-6204-CF29DFA30B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A04D8C-7396-2803-965E-2755FBC73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F9AE80-4FCD-874E-C3B8-00CF1795154A}"/>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3D7D0693-5AED-8D00-A49D-789301629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913C6-4615-155F-2546-0CF5CE745EE3}"/>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138749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30EE-DF43-037F-B1F0-B059A730EF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F2A18-AC4A-A599-DCD9-27FF2A6E39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F3AE3-63DE-E08D-3065-63EDD446D471}"/>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D8C8F7C1-60D5-50FB-22AB-1705D5E26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20579-4623-1CD9-B7A0-2A1B065447F2}"/>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317990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DDC81-54CF-BFF1-BD6A-EFD5C9E5A6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C4688-E592-52BA-6007-41910B2B2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CA926-B393-EDD3-3CFE-A9AB0EBDD1D9}"/>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FB60C742-8F1C-FABD-C479-3EA5E3D2A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CA85-C843-FA62-F133-6B5992F12BAA}"/>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422690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41D6-432A-B543-C8CF-AADC09B58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6481C-8689-1AB0-8959-9A730835F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22B58-175A-D7B3-068C-89039F3234AB}"/>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71D574F3-F5C8-E034-55D3-A4E9D7B11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BC139-8E81-609C-C29D-A02550DB050D}"/>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202756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C7A2-30C2-A7DC-8669-25D92CDE9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9349D-72F4-9E7F-D952-4B1969780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9BF57-4C28-71E3-1A2D-4DB9BA45C71F}"/>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20B8450F-C77D-8A7D-2A01-FB6F138FC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4E25A-77C3-0754-0057-8CE2FCF5988D}"/>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287019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8997-245A-1B35-DC29-1B62C2501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A69F6-E041-29EB-7321-1073BB806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9653C8-FF56-1D47-9172-8A0994996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FAFC5F-5726-014C-2576-15D0CC9CD8A4}"/>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6" name="Footer Placeholder 5">
            <a:extLst>
              <a:ext uri="{FF2B5EF4-FFF2-40B4-BE49-F238E27FC236}">
                <a16:creationId xmlns:a16="http://schemas.microsoft.com/office/drawing/2014/main" id="{53E9E570-E62E-4A6D-CCF5-DD59BF8ECF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5019E-B8AD-31E9-B326-F6C4D93A5D86}"/>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383874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B3B1-E493-222D-5323-D4C7ABBAA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8ACE7-23E9-FD87-3887-9B0CB7E0C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EC4D4-53EA-2B03-821C-9F0339BDA8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B876E-E0E2-ACDF-4138-C44C0395A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3C4C2-180A-1B0E-ED9D-3AF9BA665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34F286-6D98-8293-7C45-1B156CFFECAD}"/>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8" name="Footer Placeholder 7">
            <a:extLst>
              <a:ext uri="{FF2B5EF4-FFF2-40B4-BE49-F238E27FC236}">
                <a16:creationId xmlns:a16="http://schemas.microsoft.com/office/drawing/2014/main" id="{9C64EC3A-F1AA-95AE-2715-CC8FB00BC1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A8299-73C1-1CB8-7191-778021BD9CEB}"/>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10058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F773-8112-8D83-EDB4-A754DAD6E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C1937A-1CB7-6D9A-F812-EC49B4F2C22A}"/>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4" name="Footer Placeholder 3">
            <a:extLst>
              <a:ext uri="{FF2B5EF4-FFF2-40B4-BE49-F238E27FC236}">
                <a16:creationId xmlns:a16="http://schemas.microsoft.com/office/drawing/2014/main" id="{D4C34959-6F3C-8D78-0997-05F9A4BF77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45F514-C613-5FB9-8585-F4D9FF6771F0}"/>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375178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7BE0F-B6E7-82B3-E552-3C54B8F6373E}"/>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3" name="Footer Placeholder 2">
            <a:extLst>
              <a:ext uri="{FF2B5EF4-FFF2-40B4-BE49-F238E27FC236}">
                <a16:creationId xmlns:a16="http://schemas.microsoft.com/office/drawing/2014/main" id="{32D36E36-6F91-4E33-4D2D-105B0A3F9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A5DF4-CC49-64C8-0171-CD69FCCECFA1}"/>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228574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D6E2-405B-609F-DBDD-A6076B48B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1D27AB-0624-6950-6A74-AADFC41AE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6FD8FF-2BDD-88D1-8C0C-6446EEE69F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9E74EF-1F1F-AD75-85E7-CC85929132C3}"/>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6" name="Footer Placeholder 5">
            <a:extLst>
              <a:ext uri="{FF2B5EF4-FFF2-40B4-BE49-F238E27FC236}">
                <a16:creationId xmlns:a16="http://schemas.microsoft.com/office/drawing/2014/main" id="{323DF108-9501-1CFE-E0E4-F99BD18C1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B3EA2-DEFE-88AF-4278-BE8C502E8C7A}"/>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69328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845A-BEEB-F9A7-7214-0C0DAAB0A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9BE13-E0BD-52DF-F932-15173870E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445471-6B45-C40E-1D88-DFB8D245C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9D1B8-8034-C652-5232-D88E6099D76E}"/>
              </a:ext>
            </a:extLst>
          </p:cNvPr>
          <p:cNvSpPr>
            <a:spLocks noGrp="1"/>
          </p:cNvSpPr>
          <p:nvPr>
            <p:ph type="dt" sz="half" idx="10"/>
          </p:nvPr>
        </p:nvSpPr>
        <p:spPr/>
        <p:txBody>
          <a:bodyPr/>
          <a:lstStyle/>
          <a:p>
            <a:fld id="{882FF0C9-63E3-4DB9-85F9-30A1E1B0175E}" type="datetimeFigureOut">
              <a:rPr lang="en-US" smtClean="0"/>
              <a:t>7/28/2025</a:t>
            </a:fld>
            <a:endParaRPr lang="en-US"/>
          </a:p>
        </p:txBody>
      </p:sp>
      <p:sp>
        <p:nvSpPr>
          <p:cNvPr id="6" name="Footer Placeholder 5">
            <a:extLst>
              <a:ext uri="{FF2B5EF4-FFF2-40B4-BE49-F238E27FC236}">
                <a16:creationId xmlns:a16="http://schemas.microsoft.com/office/drawing/2014/main" id="{5ED6FABE-1440-8534-FA62-C98182CC6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0BD40-F26C-412D-309E-B4EF8E9D0152}"/>
              </a:ext>
            </a:extLst>
          </p:cNvPr>
          <p:cNvSpPr>
            <a:spLocks noGrp="1"/>
          </p:cNvSpPr>
          <p:nvPr>
            <p:ph type="sldNum" sz="quarter" idx="12"/>
          </p:nvPr>
        </p:nvSpPr>
        <p:spPr/>
        <p:txBody>
          <a:bodyPr/>
          <a:lstStyle/>
          <a:p>
            <a:fld id="{43A3E500-7313-41C3-943E-F362C90ADB8A}" type="slidenum">
              <a:rPr lang="en-US" smtClean="0"/>
              <a:t>‹#›</a:t>
            </a:fld>
            <a:endParaRPr lang="en-US"/>
          </a:p>
        </p:txBody>
      </p:sp>
    </p:spTree>
    <p:extLst>
      <p:ext uri="{BB962C8B-B14F-4D97-AF65-F5344CB8AC3E}">
        <p14:creationId xmlns:p14="http://schemas.microsoft.com/office/powerpoint/2010/main" val="95659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450C5-FF65-21D8-423A-28532B479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D9BEA-85FD-D03D-D26E-87D395189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7F6FA-7860-1321-0BC3-D80FD0F5C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FF0C9-63E3-4DB9-85F9-30A1E1B0175E}" type="datetimeFigureOut">
              <a:rPr lang="en-US" smtClean="0"/>
              <a:t>7/28/2025</a:t>
            </a:fld>
            <a:endParaRPr lang="en-US"/>
          </a:p>
        </p:txBody>
      </p:sp>
      <p:sp>
        <p:nvSpPr>
          <p:cNvPr id="5" name="Footer Placeholder 4">
            <a:extLst>
              <a:ext uri="{FF2B5EF4-FFF2-40B4-BE49-F238E27FC236}">
                <a16:creationId xmlns:a16="http://schemas.microsoft.com/office/drawing/2014/main" id="{F23CCEF4-19F6-17A2-84F4-B020610DD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E0B2CA-FD5A-E7C1-06E4-DEAF0FDFDE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3E500-7313-41C3-943E-F362C90ADB8A}" type="slidenum">
              <a:rPr lang="en-US" smtClean="0"/>
              <a:t>‹#›</a:t>
            </a:fld>
            <a:endParaRPr lang="en-US"/>
          </a:p>
        </p:txBody>
      </p:sp>
    </p:spTree>
    <p:extLst>
      <p:ext uri="{BB962C8B-B14F-4D97-AF65-F5344CB8AC3E}">
        <p14:creationId xmlns:p14="http://schemas.microsoft.com/office/powerpoint/2010/main" val="376565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25B66-7710-3053-B835-B950DE38B435}"/>
              </a:ext>
            </a:extLst>
          </p:cNvPr>
          <p:cNvSpPr>
            <a:spLocks noGrp="1"/>
          </p:cNvSpPr>
          <p:nvPr>
            <p:ph type="ctrTitle"/>
          </p:nvPr>
        </p:nvSpPr>
        <p:spPr>
          <a:xfrm>
            <a:off x="1285241" y="-939001"/>
            <a:ext cx="9231410" cy="3542045"/>
          </a:xfrm>
        </p:spPr>
        <p:txBody>
          <a:bodyPr anchor="b">
            <a:normAutofit/>
          </a:bodyPr>
          <a:lstStyle/>
          <a:p>
            <a:pPr algn="l"/>
            <a:r>
              <a:rPr lang="en-US" sz="4600" dirty="0"/>
              <a:t>Northeast Kingdom </a:t>
            </a:r>
            <a:br>
              <a:rPr lang="en-US" sz="4600" dirty="0"/>
            </a:br>
            <a:r>
              <a:rPr lang="en-US" sz="4600" dirty="0"/>
              <a:t>Local Housing Coalition</a:t>
            </a:r>
            <a:br>
              <a:rPr lang="en-US" sz="4600" dirty="0"/>
            </a:br>
            <a:r>
              <a:rPr lang="en-US" sz="2400" dirty="0"/>
              <a:t>(Caledonia/ Southern Essex LHC and Orleans/ Northern Essex LHC)</a:t>
            </a:r>
          </a:p>
        </p:txBody>
      </p:sp>
      <p:sp>
        <p:nvSpPr>
          <p:cNvPr id="3" name="Subtitle 2">
            <a:extLst>
              <a:ext uri="{FF2B5EF4-FFF2-40B4-BE49-F238E27FC236}">
                <a16:creationId xmlns:a16="http://schemas.microsoft.com/office/drawing/2014/main" id="{FF4A0013-E3E0-6324-AD78-44F241580C6B}"/>
              </a:ext>
            </a:extLst>
          </p:cNvPr>
          <p:cNvSpPr>
            <a:spLocks noGrp="1"/>
          </p:cNvSpPr>
          <p:nvPr>
            <p:ph type="subTitle" idx="1"/>
          </p:nvPr>
        </p:nvSpPr>
        <p:spPr>
          <a:xfrm>
            <a:off x="1285241" y="4582814"/>
            <a:ext cx="7132335" cy="1312657"/>
          </a:xfrm>
        </p:spPr>
        <p:txBody>
          <a:bodyPr anchor="t">
            <a:normAutofit/>
          </a:bodyPr>
          <a:lstStyle/>
          <a:p>
            <a:pPr algn="l"/>
            <a:endParaRPr lang="en-US" dirty="0"/>
          </a:p>
          <a:p>
            <a:pPr algn="l"/>
            <a:r>
              <a:rPr lang="en-US" dirty="0"/>
              <a:t>Co Chairs: Casey Winterson and Chris Mitchell</a:t>
            </a:r>
          </a:p>
        </p:txBody>
      </p:sp>
    </p:spTree>
    <p:extLst>
      <p:ext uri="{BB962C8B-B14F-4D97-AF65-F5344CB8AC3E}">
        <p14:creationId xmlns:p14="http://schemas.microsoft.com/office/powerpoint/2010/main" val="371903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96FF29-F5D0-D067-D85E-31E81753BF7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7CAB82-0BF9-AAB8-BE11-113118A82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87A1FC-18FA-3756-C65C-21EFDDB400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5F630F97-023F-9EB3-9D48-B7CA9B9A3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B96490-2D9A-7246-C130-23AF1E1D0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AE6424C-5C37-709F-C5BD-D61A9A443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68082D61-932B-3410-C0DF-A3776B908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08280-7F15-59E6-E998-CE55D2EAE3B2}"/>
              </a:ext>
            </a:extLst>
          </p:cNvPr>
          <p:cNvSpPr>
            <a:spLocks noGrp="1"/>
          </p:cNvSpPr>
          <p:nvPr>
            <p:ph type="title"/>
          </p:nvPr>
        </p:nvSpPr>
        <p:spPr>
          <a:xfrm>
            <a:off x="1043631" y="809898"/>
            <a:ext cx="9942716" cy="1554480"/>
          </a:xfrm>
        </p:spPr>
        <p:txBody>
          <a:bodyPr anchor="ctr">
            <a:normAutofit/>
          </a:bodyPr>
          <a:lstStyle/>
          <a:p>
            <a:r>
              <a:rPr lang="en-US" sz="4800" dirty="0"/>
              <a:t>No Bus Stop? No Problem!</a:t>
            </a:r>
          </a:p>
        </p:txBody>
      </p:sp>
      <p:sp>
        <p:nvSpPr>
          <p:cNvPr id="3" name="Content Placeholder 2">
            <a:extLst>
              <a:ext uri="{FF2B5EF4-FFF2-40B4-BE49-F238E27FC236}">
                <a16:creationId xmlns:a16="http://schemas.microsoft.com/office/drawing/2014/main" id="{E32EEFDF-3C8B-EE93-9791-D72EA1EA58CB}"/>
              </a:ext>
            </a:extLst>
          </p:cNvPr>
          <p:cNvSpPr>
            <a:spLocks noGrp="1"/>
          </p:cNvSpPr>
          <p:nvPr>
            <p:ph idx="1"/>
          </p:nvPr>
        </p:nvSpPr>
        <p:spPr>
          <a:xfrm>
            <a:off x="1045028" y="2704014"/>
            <a:ext cx="9941319" cy="3124658"/>
          </a:xfrm>
        </p:spPr>
        <p:txBody>
          <a:bodyPr anchor="ctr">
            <a:normAutofit/>
          </a:bodyPr>
          <a:lstStyle/>
          <a:p>
            <a:r>
              <a:rPr lang="en-US" sz="2400" dirty="0"/>
              <a:t>The NEK LHC created procedures for folks experiencing homelessness who needed transport outside of the RCT routes. NEKCA partnered with our local taxi provider, Town Taxi to set up and pay for “on demand” trips. </a:t>
            </a:r>
          </a:p>
          <a:p>
            <a:r>
              <a:rPr lang="en-US" sz="2400" dirty="0"/>
              <a:t>Due to the bus being available on Saturdays, most were covered and did not need this option.</a:t>
            </a:r>
          </a:p>
          <a:p>
            <a:r>
              <a:rPr lang="en-US" sz="2400" dirty="0"/>
              <a:t>While utilization numbers were low for this service, a need was still present. NEKCA continues to seek additional funding to be able to continue this service.</a:t>
            </a:r>
          </a:p>
        </p:txBody>
      </p:sp>
      <p:cxnSp>
        <p:nvCxnSpPr>
          <p:cNvPr id="17" name="Straight Connector 16">
            <a:extLst>
              <a:ext uri="{FF2B5EF4-FFF2-40B4-BE49-F238E27FC236}">
                <a16:creationId xmlns:a16="http://schemas.microsoft.com/office/drawing/2014/main" id="{490FBCC7-EED2-06DE-7721-FD85190CAC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38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8B331-6A6D-1FF1-3DE8-46942594E401}"/>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Questions?</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0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F5400-8037-191E-1466-A3502D7BE05D}"/>
              </a:ext>
            </a:extLst>
          </p:cNvPr>
          <p:cNvSpPr>
            <a:spLocks noGrp="1"/>
          </p:cNvSpPr>
          <p:nvPr>
            <p:ph type="title"/>
          </p:nvPr>
        </p:nvSpPr>
        <p:spPr>
          <a:xfrm>
            <a:off x="589560" y="856180"/>
            <a:ext cx="4560584" cy="1128068"/>
          </a:xfrm>
        </p:spPr>
        <p:txBody>
          <a:bodyPr anchor="ctr">
            <a:normAutofit/>
          </a:bodyPr>
          <a:lstStyle/>
          <a:p>
            <a:r>
              <a:rPr lang="en-US" sz="4000"/>
              <a:t>Info about the NEK:</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9F5246-BF3B-60C0-21D4-0FB0CE332772}"/>
              </a:ext>
            </a:extLst>
          </p:cNvPr>
          <p:cNvSpPr>
            <a:spLocks noGrp="1"/>
          </p:cNvSpPr>
          <p:nvPr>
            <p:ph idx="1"/>
          </p:nvPr>
        </p:nvSpPr>
        <p:spPr>
          <a:xfrm>
            <a:off x="590719" y="2330505"/>
            <a:ext cx="4559425" cy="3979585"/>
          </a:xfrm>
        </p:spPr>
        <p:txBody>
          <a:bodyPr anchor="ctr">
            <a:normAutofit/>
          </a:bodyPr>
          <a:lstStyle/>
          <a:p>
            <a:endParaRPr lang="en-US" sz="2000" dirty="0"/>
          </a:p>
          <a:p>
            <a:r>
              <a:rPr lang="en-US" sz="2000" dirty="0"/>
              <a:t>3 Counties:</a:t>
            </a:r>
          </a:p>
          <a:p>
            <a:pPr lvl="1"/>
            <a:r>
              <a:rPr lang="en-US" sz="2000" dirty="0"/>
              <a:t>Orleans, Essex and Caledonia</a:t>
            </a:r>
          </a:p>
          <a:p>
            <a:r>
              <a:rPr lang="en-US" sz="2000" dirty="0"/>
              <a:t>2027 square miles (21% of VT)</a:t>
            </a:r>
          </a:p>
          <a:p>
            <a:r>
              <a:rPr lang="en-US" sz="2000" dirty="0"/>
              <a:t>~65,000 residents</a:t>
            </a:r>
          </a:p>
          <a:p>
            <a:r>
              <a:rPr lang="en-US" sz="2000" dirty="0"/>
              <a:t>Highest rates of poverty in Vermont</a:t>
            </a:r>
          </a:p>
          <a:p>
            <a:r>
              <a:rPr lang="en-US" sz="2000" dirty="0"/>
              <a:t>Lowest household incomes in VT</a:t>
            </a:r>
          </a:p>
          <a:p>
            <a:r>
              <a:rPr lang="en-US" sz="2000" dirty="0"/>
              <a:t>~175 individuals experiencing homelessness.</a:t>
            </a:r>
          </a:p>
          <a:p>
            <a:endParaRPr lang="en-US" sz="2000" dirty="0"/>
          </a:p>
          <a:p>
            <a:endParaRPr lang="en-US" sz="2000" dirty="0"/>
          </a:p>
          <a:p>
            <a:pPr marL="0" indent="0">
              <a:buNone/>
            </a:pPr>
            <a:endParaRPr lang="en-US" sz="2000" dirty="0"/>
          </a:p>
          <a:p>
            <a:pPr marL="0" indent="0">
              <a:buNone/>
            </a:pP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p of the state of vermont&#10;&#10;Description automatically generated">
            <a:extLst>
              <a:ext uri="{FF2B5EF4-FFF2-40B4-BE49-F238E27FC236}">
                <a16:creationId xmlns:a16="http://schemas.microsoft.com/office/drawing/2014/main" id="{0844EEC8-DFA9-D3E1-4A89-B96A899EEEFC}"/>
              </a:ext>
            </a:extLst>
          </p:cNvPr>
          <p:cNvPicPr>
            <a:picLocks noChangeAspect="1"/>
          </p:cNvPicPr>
          <p:nvPr/>
        </p:nvPicPr>
        <p:blipFill>
          <a:blip r:embed="rId2">
            <a:extLst>
              <a:ext uri="{28A0092B-C50C-407E-A947-70E740481C1C}">
                <a14:useLocalDpi xmlns:a14="http://schemas.microsoft.com/office/drawing/2010/main" val="0"/>
              </a:ext>
            </a:extLst>
          </a:blip>
          <a:srcRect l="3031" r="-4" b="-3"/>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3714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DEAED5-AFC5-CF1E-76B0-8BA35C2CA506}"/>
              </a:ext>
            </a:extLst>
          </p:cNvPr>
          <p:cNvSpPr>
            <a:spLocks noGrp="1"/>
          </p:cNvSpPr>
          <p:nvPr>
            <p:ph type="title"/>
          </p:nvPr>
        </p:nvSpPr>
        <p:spPr>
          <a:xfrm>
            <a:off x="838200" y="556995"/>
            <a:ext cx="10515600" cy="1133693"/>
          </a:xfrm>
        </p:spPr>
        <p:txBody>
          <a:bodyPr>
            <a:normAutofit/>
          </a:bodyPr>
          <a:lstStyle/>
          <a:p>
            <a:r>
              <a:rPr lang="en-US" sz="5200"/>
              <a:t>Health Equity Capacity Building Grant</a:t>
            </a:r>
          </a:p>
        </p:txBody>
      </p:sp>
      <p:graphicFrame>
        <p:nvGraphicFramePr>
          <p:cNvPr id="5" name="Content Placeholder 2">
            <a:extLst>
              <a:ext uri="{FF2B5EF4-FFF2-40B4-BE49-F238E27FC236}">
                <a16:creationId xmlns:a16="http://schemas.microsoft.com/office/drawing/2014/main" id="{198B8CE5-17B5-A388-9D1B-AF4B8C38D345}"/>
              </a:ext>
            </a:extLst>
          </p:cNvPr>
          <p:cNvGraphicFramePr>
            <a:graphicFrameLocks noGrp="1"/>
          </p:cNvGraphicFramePr>
          <p:nvPr>
            <p:ph idx="1"/>
            <p:extLst>
              <p:ext uri="{D42A27DB-BD31-4B8C-83A1-F6EECF244321}">
                <p14:modId xmlns:p14="http://schemas.microsoft.com/office/powerpoint/2010/main" val="21730240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32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ECCDA-3A08-FCA7-66EA-60E6D02F79C6}"/>
              </a:ext>
            </a:extLst>
          </p:cNvPr>
          <p:cNvSpPr>
            <a:spLocks noGrp="1"/>
          </p:cNvSpPr>
          <p:nvPr>
            <p:ph type="title"/>
          </p:nvPr>
        </p:nvSpPr>
        <p:spPr>
          <a:xfrm>
            <a:off x="1043631" y="809898"/>
            <a:ext cx="9942716" cy="1554480"/>
          </a:xfrm>
        </p:spPr>
        <p:txBody>
          <a:bodyPr anchor="ctr">
            <a:normAutofit/>
          </a:bodyPr>
          <a:lstStyle/>
          <a:p>
            <a:r>
              <a:rPr lang="en-US" sz="4800"/>
              <a:t>Deep Dive: Transportation</a:t>
            </a:r>
          </a:p>
        </p:txBody>
      </p:sp>
      <p:sp>
        <p:nvSpPr>
          <p:cNvPr id="3" name="Content Placeholder 2">
            <a:extLst>
              <a:ext uri="{FF2B5EF4-FFF2-40B4-BE49-F238E27FC236}">
                <a16:creationId xmlns:a16="http://schemas.microsoft.com/office/drawing/2014/main" id="{635DF876-542A-0F7C-8341-D159E93C5171}"/>
              </a:ext>
            </a:extLst>
          </p:cNvPr>
          <p:cNvSpPr>
            <a:spLocks noGrp="1"/>
          </p:cNvSpPr>
          <p:nvPr>
            <p:ph idx="1"/>
          </p:nvPr>
        </p:nvSpPr>
        <p:spPr>
          <a:xfrm>
            <a:off x="1045028" y="2787602"/>
            <a:ext cx="9941319" cy="3124658"/>
          </a:xfrm>
        </p:spPr>
        <p:txBody>
          <a:bodyPr anchor="ctr">
            <a:normAutofit/>
          </a:bodyPr>
          <a:lstStyle/>
          <a:p>
            <a:r>
              <a:rPr lang="en-US" sz="2400" dirty="0"/>
              <a:t>The NEK LHC utilized half of our monthly meeting time to work on the goals outlined by the Health Equity Grant.</a:t>
            </a:r>
          </a:p>
          <a:p>
            <a:r>
              <a:rPr lang="en-US" sz="2400" dirty="0"/>
              <a:t>Members broke up into 3 committees based on their interest.</a:t>
            </a:r>
          </a:p>
          <a:p>
            <a:r>
              <a:rPr lang="en-US" sz="2400" dirty="0"/>
              <a:t>Transportation Group Focuses:</a:t>
            </a:r>
          </a:p>
          <a:p>
            <a:pPr lvl="1"/>
            <a:r>
              <a:rPr lang="en-US" sz="2000" dirty="0"/>
              <a:t>Asset Mapping</a:t>
            </a:r>
          </a:p>
          <a:p>
            <a:pPr lvl="1"/>
            <a:r>
              <a:rPr lang="en-US" sz="2000" dirty="0"/>
              <a:t>Needs Assessment </a:t>
            </a:r>
          </a:p>
          <a:p>
            <a:pPr lvl="1"/>
            <a:r>
              <a:rPr lang="en-US" sz="2000" dirty="0"/>
              <a:t>Identification of Possible Solutions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3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71FC45-FE50-4BED-6606-C0773CA01C0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051606-A087-E6F1-8DE1-9BF59C582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D9F36D9-1DC3-2160-737B-08FDE5D2F9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87EA25A1-CD4B-E844-12C0-4B00321B8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35DACC-7D8E-00FD-BFF5-5A1ABCEC1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B0C21F-17A4-3C4D-1BC4-2167F423B1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BB7A203-056A-8C58-5150-C832D02F9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565B8-B5DF-AAFA-AA2D-375A3F9EA1BA}"/>
              </a:ext>
            </a:extLst>
          </p:cNvPr>
          <p:cNvSpPr>
            <a:spLocks noGrp="1"/>
          </p:cNvSpPr>
          <p:nvPr>
            <p:ph type="title"/>
          </p:nvPr>
        </p:nvSpPr>
        <p:spPr>
          <a:xfrm>
            <a:off x="1043631" y="809898"/>
            <a:ext cx="9942716" cy="1554480"/>
          </a:xfrm>
        </p:spPr>
        <p:txBody>
          <a:bodyPr anchor="ctr">
            <a:normAutofit/>
          </a:bodyPr>
          <a:lstStyle/>
          <a:p>
            <a:r>
              <a:rPr lang="en-US" sz="4800"/>
              <a:t>Deep Dive: Transportation</a:t>
            </a:r>
          </a:p>
        </p:txBody>
      </p:sp>
      <p:sp>
        <p:nvSpPr>
          <p:cNvPr id="3" name="Content Placeholder 2">
            <a:extLst>
              <a:ext uri="{FF2B5EF4-FFF2-40B4-BE49-F238E27FC236}">
                <a16:creationId xmlns:a16="http://schemas.microsoft.com/office/drawing/2014/main" id="{A280F1D9-B20D-EBF2-B51D-B15A7550185D}"/>
              </a:ext>
            </a:extLst>
          </p:cNvPr>
          <p:cNvSpPr>
            <a:spLocks noGrp="1"/>
          </p:cNvSpPr>
          <p:nvPr>
            <p:ph idx="1"/>
          </p:nvPr>
        </p:nvSpPr>
        <p:spPr>
          <a:xfrm>
            <a:off x="1045028" y="2704014"/>
            <a:ext cx="9941319" cy="3124658"/>
          </a:xfrm>
        </p:spPr>
        <p:txBody>
          <a:bodyPr anchor="ctr">
            <a:normAutofit fontScale="92500" lnSpcReduction="10000"/>
          </a:bodyPr>
          <a:lstStyle/>
          <a:p>
            <a:r>
              <a:rPr lang="en-US" sz="2000" dirty="0"/>
              <a:t>Recognized Need: </a:t>
            </a:r>
          </a:p>
          <a:p>
            <a:pPr lvl="1"/>
            <a:r>
              <a:rPr lang="en-US" sz="1600" dirty="0"/>
              <a:t>Folks identified transportation needed specifically on Saturdays to be able to get to appointments, but majorly to go to local resources such as grocery store, pharmacy as well as to see friends and family in different communities.</a:t>
            </a:r>
          </a:p>
          <a:p>
            <a:r>
              <a:rPr lang="en-US" sz="2000" dirty="0"/>
              <a:t>Looked at Local Assets:</a:t>
            </a:r>
          </a:p>
          <a:p>
            <a:pPr lvl="1"/>
            <a:r>
              <a:rPr lang="en-US" sz="1600" dirty="0"/>
              <a:t>Rural Community Transportation (RCT) has a bus line that operates M-F throughout St Johnsbury and Lyndonville.</a:t>
            </a:r>
          </a:p>
          <a:p>
            <a:pPr lvl="1"/>
            <a:r>
              <a:rPr lang="en-US" sz="1600" dirty="0"/>
              <a:t>Local taxi provider for needs outside of RCT provided routes.</a:t>
            </a:r>
          </a:p>
          <a:p>
            <a:pPr lvl="1"/>
            <a:r>
              <a:rPr lang="en-US" sz="1600" dirty="0"/>
              <a:t>Volunteers- willing to drive folks with advance notice.</a:t>
            </a:r>
          </a:p>
          <a:p>
            <a:r>
              <a:rPr lang="en-US" sz="2000" dirty="0"/>
              <a:t>Proposal of Solutions</a:t>
            </a:r>
          </a:p>
          <a:p>
            <a:pPr lvl="1"/>
            <a:r>
              <a:rPr lang="en-US" sz="1600" dirty="0"/>
              <a:t>Partner with RCT to provide Saturday bus service on the Jay-Lyn Route.</a:t>
            </a:r>
          </a:p>
          <a:p>
            <a:pPr lvl="1"/>
            <a:r>
              <a:rPr lang="en-US" sz="1600" dirty="0"/>
              <a:t>Partner with RCT to add bus stop at the Shelter at Moose River.</a:t>
            </a:r>
          </a:p>
          <a:p>
            <a:pPr lvl="1"/>
            <a:r>
              <a:rPr lang="en-US" sz="1600" dirty="0"/>
              <a:t>Partner with Town Taxi to provide transportation Monday- Saturday for locations outside of RCT Route.</a:t>
            </a:r>
          </a:p>
        </p:txBody>
      </p:sp>
      <p:cxnSp>
        <p:nvCxnSpPr>
          <p:cNvPr id="17" name="Straight Connector 16">
            <a:extLst>
              <a:ext uri="{FF2B5EF4-FFF2-40B4-BE49-F238E27FC236}">
                <a16:creationId xmlns:a16="http://schemas.microsoft.com/office/drawing/2014/main" id="{5E8FB59B-6608-DB31-38E2-15020D7085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54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logo with a person in a circle&#10;&#10;Description automatically generated">
            <a:extLst>
              <a:ext uri="{FF2B5EF4-FFF2-40B4-BE49-F238E27FC236}">
                <a16:creationId xmlns:a16="http://schemas.microsoft.com/office/drawing/2014/main" id="{D367BF42-011A-5FE4-832E-A75A953429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048" y="623275"/>
            <a:ext cx="3757379" cy="2644859"/>
          </a:xfrm>
          <a:prstGeom prst="rect">
            <a:avLst/>
          </a:prstGeom>
        </p:spPr>
      </p:pic>
      <p:pic>
        <p:nvPicPr>
          <p:cNvPr id="8" name="Picture 7" descr="A logo of a rural community transportation&#10;&#10;Description automatically generated">
            <a:extLst>
              <a:ext uri="{FF2B5EF4-FFF2-40B4-BE49-F238E27FC236}">
                <a16:creationId xmlns:a16="http://schemas.microsoft.com/office/drawing/2014/main" id="{9C2ADCA4-FD2D-6F1D-BBEB-92E1CCBB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308" y="3586297"/>
            <a:ext cx="2644860" cy="2644860"/>
          </a:xfrm>
          <a:prstGeom prst="rect">
            <a:avLst/>
          </a:prstGeom>
        </p:spPr>
      </p:pic>
      <p:sp>
        <p:nvSpPr>
          <p:cNvPr id="39" name="Right Triangle 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F1E1C-D723-846E-9D2C-32BBFA37EF0A}"/>
              </a:ext>
            </a:extLst>
          </p:cNvPr>
          <p:cNvSpPr>
            <a:spLocks noGrp="1"/>
          </p:cNvSpPr>
          <p:nvPr>
            <p:ph type="title"/>
          </p:nvPr>
        </p:nvSpPr>
        <p:spPr>
          <a:xfrm>
            <a:off x="5465659" y="1188637"/>
            <a:ext cx="5642312" cy="1597228"/>
          </a:xfrm>
        </p:spPr>
        <p:txBody>
          <a:bodyPr vert="horz" lIns="91440" tIns="45720" rIns="91440" bIns="45720" rtlCol="0" anchor="ctr">
            <a:normAutofit/>
          </a:bodyPr>
          <a:lstStyle/>
          <a:p>
            <a:r>
              <a:rPr lang="en-US" sz="4600" dirty="0"/>
              <a:t>Saturday Cold Weather Bus Route- Pilot</a:t>
            </a:r>
          </a:p>
        </p:txBody>
      </p:sp>
      <p:sp>
        <p:nvSpPr>
          <p:cNvPr id="4" name="Text Placeholder 3">
            <a:extLst>
              <a:ext uri="{FF2B5EF4-FFF2-40B4-BE49-F238E27FC236}">
                <a16:creationId xmlns:a16="http://schemas.microsoft.com/office/drawing/2014/main" id="{2E0E243D-189C-3F61-F1B5-4332634F5958}"/>
              </a:ext>
            </a:extLst>
          </p:cNvPr>
          <p:cNvSpPr>
            <a:spLocks noGrp="1"/>
          </p:cNvSpPr>
          <p:nvPr>
            <p:ph type="body" sz="half" idx="2"/>
          </p:nvPr>
        </p:nvSpPr>
        <p:spPr>
          <a:xfrm>
            <a:off x="5465659" y="2609025"/>
            <a:ext cx="4505654" cy="3123454"/>
          </a:xfrm>
        </p:spPr>
        <p:txBody>
          <a:bodyPr vert="horz" lIns="91440" tIns="45720" rIns="91440" bIns="45720" rtlCol="0" anchor="t">
            <a:normAutofit/>
          </a:bodyPr>
          <a:lstStyle/>
          <a:p>
            <a:pPr indent="-228600">
              <a:buFont typeface="Arial" panose="020B0604020202020204" pitchFamily="34" charset="0"/>
              <a:buChar char="•"/>
            </a:pPr>
            <a:r>
              <a:rPr lang="en-US" dirty="0"/>
              <a:t>Due to the limited amount of funding a pilot project was created to assess the need for a Saturday service of the Jay-Lyn bus route.</a:t>
            </a:r>
          </a:p>
          <a:p>
            <a:pPr indent="-228600">
              <a:buFont typeface="Arial" panose="020B0604020202020204" pitchFamily="34" charset="0"/>
              <a:buChar char="•"/>
            </a:pPr>
            <a:r>
              <a:rPr lang="en-US" dirty="0"/>
              <a:t>Beginning in November of 2024 and running through April 2025 the pilot quickly showed the need for a Saturday service.</a:t>
            </a:r>
          </a:p>
          <a:p>
            <a:pPr indent="-228600">
              <a:buFont typeface="Arial" panose="020B0604020202020204" pitchFamily="34" charset="0"/>
              <a:buChar char="•"/>
            </a:pPr>
            <a:r>
              <a:rPr lang="en-US" dirty="0"/>
              <a:t>In the first three weeks over 100 riders were reported in just 3 days of operation.  These were significant numbers as reported by RCT.</a:t>
            </a:r>
          </a:p>
          <a:p>
            <a:pPr indent="-228600">
              <a:buFont typeface="Arial" panose="020B0604020202020204" pitchFamily="34" charset="0"/>
              <a:buChar char="•"/>
            </a:pPr>
            <a:r>
              <a:rPr lang="en-US" dirty="0"/>
              <a:t>A stop directly at the Shelter at Moose River was created and has been maintained as a “on demand stop”.</a:t>
            </a:r>
          </a:p>
          <a:p>
            <a:pPr indent="-228600">
              <a:buFont typeface="Arial" panose="020B0604020202020204" pitchFamily="34" charset="0"/>
              <a:buChar char="•"/>
            </a:pPr>
            <a:endParaRPr lang="en-US" sz="1300" dirty="0"/>
          </a:p>
        </p:txBody>
      </p:sp>
    </p:spTree>
    <p:extLst>
      <p:ext uri="{BB962C8B-B14F-4D97-AF65-F5344CB8AC3E}">
        <p14:creationId xmlns:p14="http://schemas.microsoft.com/office/powerpoint/2010/main" val="245089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C331-5378-9263-E602-D429DD178696}"/>
            </a:ext>
          </a:extLst>
        </p:cNvPr>
        <p:cNvGrpSpPr/>
        <p:nvPr/>
      </p:nvGrpSpPr>
      <p:grpSpPr>
        <a:xfrm>
          <a:off x="0" y="0"/>
          <a:ext cx="0" cy="0"/>
          <a:chOff x="0" y="0"/>
          <a:chExt cx="0" cy="0"/>
        </a:xfrm>
      </p:grpSpPr>
      <p:pic>
        <p:nvPicPr>
          <p:cNvPr id="6" name="Content Placeholder 5" descr="A logo with a person in a circle&#10;&#10;Description automatically generated">
            <a:extLst>
              <a:ext uri="{FF2B5EF4-FFF2-40B4-BE49-F238E27FC236}">
                <a16:creationId xmlns:a16="http://schemas.microsoft.com/office/drawing/2014/main" id="{EFB2F3A4-7117-BDAF-2438-A73A11FF83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048" y="623275"/>
            <a:ext cx="3757379" cy="2644859"/>
          </a:xfrm>
          <a:prstGeom prst="rect">
            <a:avLst/>
          </a:prstGeom>
        </p:spPr>
      </p:pic>
      <p:pic>
        <p:nvPicPr>
          <p:cNvPr id="8" name="Picture 7" descr="A logo of a rural community transportation&#10;&#10;Description automatically generated">
            <a:extLst>
              <a:ext uri="{FF2B5EF4-FFF2-40B4-BE49-F238E27FC236}">
                <a16:creationId xmlns:a16="http://schemas.microsoft.com/office/drawing/2014/main" id="{A2C6219A-96D8-852E-4DCE-55C9D2B42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06" y="3586297"/>
            <a:ext cx="2644860" cy="2644860"/>
          </a:xfrm>
          <a:prstGeom prst="rect">
            <a:avLst/>
          </a:prstGeom>
        </p:spPr>
      </p:pic>
      <p:pic>
        <p:nvPicPr>
          <p:cNvPr id="11" name="Picture 10" descr="Map">
            <a:extLst>
              <a:ext uri="{FF2B5EF4-FFF2-40B4-BE49-F238E27FC236}">
                <a16:creationId xmlns:a16="http://schemas.microsoft.com/office/drawing/2014/main" id="{C9D04F6A-1E0A-C587-7530-1E0DEC32EA4B}"/>
              </a:ext>
            </a:extLst>
          </p:cNvPr>
          <p:cNvPicPr>
            <a:picLocks noChangeAspect="1"/>
          </p:cNvPicPr>
          <p:nvPr/>
        </p:nvPicPr>
        <p:blipFill>
          <a:blip r:embed="rId4">
            <a:extLst>
              <a:ext uri="{28A0092B-C50C-407E-A947-70E740481C1C}">
                <a14:useLocalDpi xmlns:a14="http://schemas.microsoft.com/office/drawing/2010/main" val="0"/>
              </a:ext>
            </a:extLst>
          </a:blip>
          <a:srcRect r="21259"/>
          <a:stretch>
            <a:fillRect/>
          </a:stretch>
        </p:blipFill>
        <p:spPr>
          <a:xfrm>
            <a:off x="4931765" y="-12271"/>
            <a:ext cx="7260235" cy="6864041"/>
          </a:xfrm>
          <a:prstGeom prst="rect">
            <a:avLst/>
          </a:prstGeom>
        </p:spPr>
      </p:pic>
    </p:spTree>
    <p:extLst>
      <p:ext uri="{BB962C8B-B14F-4D97-AF65-F5344CB8AC3E}">
        <p14:creationId xmlns:p14="http://schemas.microsoft.com/office/powerpoint/2010/main" val="422937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A44DC4-0AB5-AB32-AE30-8BEE386E0B34}"/>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94B2D0-45E7-FD32-3AA6-78209D962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7EFFF-29D6-769C-A99E-B8243E9866E5}"/>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700" dirty="0"/>
              <a:t>Saturday Cold Weather Bus Route Pilot- Results</a:t>
            </a:r>
          </a:p>
        </p:txBody>
      </p:sp>
      <p:grpSp>
        <p:nvGrpSpPr>
          <p:cNvPr id="22" name="Group 21">
            <a:extLst>
              <a:ext uri="{FF2B5EF4-FFF2-40B4-BE49-F238E27FC236}">
                <a16:creationId xmlns:a16="http://schemas.microsoft.com/office/drawing/2014/main" id="{8408C16A-4953-6D1A-FE78-8E5CC0FCC7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98251F7A-E1C2-85D3-CE4C-E874618FDF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A55034D-3AFE-BEC4-FF1B-B72EC6BCC7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464AAB08-1943-08D2-AE97-827BF530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745BD11-95E8-E499-B426-7AD3E3FFADF7}"/>
              </a:ext>
            </a:extLst>
          </p:cNvPr>
          <p:cNvSpPr>
            <a:spLocks noGrp="1"/>
          </p:cNvSpPr>
          <p:nvPr>
            <p:ph type="body" sz="half" idx="2"/>
          </p:nvPr>
        </p:nvSpPr>
        <p:spPr>
          <a:xfrm>
            <a:off x="590719" y="2330505"/>
            <a:ext cx="5278066" cy="3979585"/>
          </a:xfrm>
        </p:spPr>
        <p:txBody>
          <a:bodyPr vert="horz" lIns="91440" tIns="45720" rIns="91440" bIns="45720" rtlCol="0" anchor="ctr">
            <a:normAutofit/>
          </a:bodyPr>
          <a:lstStyle/>
          <a:p>
            <a:pPr indent="-228600">
              <a:buFont typeface="Arial" panose="020B0604020202020204" pitchFamily="34" charset="0"/>
              <a:buChar char="•"/>
            </a:pPr>
            <a:r>
              <a:rPr lang="en-US" sz="2000" dirty="0"/>
              <a:t>Many of the riders were picked up and dropped off from known encampments along routes, as well as at The Shelter at Moose River.</a:t>
            </a:r>
          </a:p>
          <a:p>
            <a:pPr indent="-228600">
              <a:buFont typeface="Arial" panose="020B0604020202020204" pitchFamily="34" charset="0"/>
              <a:buChar char="•"/>
            </a:pPr>
            <a:r>
              <a:rPr lang="en-US" sz="2000" dirty="0"/>
              <a:t>Many of the riders utilized the bus to get to appointments, to go shopping and to see family and friends between the two towns.</a:t>
            </a:r>
          </a:p>
          <a:p>
            <a:pPr indent="-228600">
              <a:buFont typeface="Arial" panose="020B0604020202020204" pitchFamily="34" charset="0"/>
              <a:buChar char="•"/>
            </a:pPr>
            <a:r>
              <a:rPr lang="en-US" sz="2000" dirty="0"/>
              <a:t>Guests at The Shelter at Moose River reported how helpful this new route was and how much relief it brought them to not have to make the trek along the busy Route 2 during the winter.</a:t>
            </a:r>
          </a:p>
        </p:txBody>
      </p:sp>
      <p:sp>
        <p:nvSpPr>
          <p:cNvPr id="28" name="Rectangle 27">
            <a:extLst>
              <a:ext uri="{FF2B5EF4-FFF2-40B4-BE49-F238E27FC236}">
                <a16:creationId xmlns:a16="http://schemas.microsoft.com/office/drawing/2014/main" id="{17DDE207-2EA1-637E-A38D-A9FDAA068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8B8FCFD-1BDA-02A7-E291-0EEBC567D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logo with a person in a circle&#10;&#10;Description automatically generated">
            <a:extLst>
              <a:ext uri="{FF2B5EF4-FFF2-40B4-BE49-F238E27FC236}">
                <a16:creationId xmlns:a16="http://schemas.microsoft.com/office/drawing/2014/main" id="{9622A401-2F65-DB19-EE95-81152CC789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3023" y="581892"/>
            <a:ext cx="3578232" cy="2518756"/>
          </a:xfrm>
          <a:prstGeom prst="rect">
            <a:avLst/>
          </a:prstGeom>
        </p:spPr>
      </p:pic>
      <p:sp>
        <p:nvSpPr>
          <p:cNvPr id="32" name="Rectangle 31">
            <a:extLst>
              <a:ext uri="{FF2B5EF4-FFF2-40B4-BE49-F238E27FC236}">
                <a16:creationId xmlns:a16="http://schemas.microsoft.com/office/drawing/2014/main" id="{B89CD100-4B24-ECFD-9EEE-D6748349F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of a rural community transportation&#10;&#10;Description automatically generated">
            <a:extLst>
              <a:ext uri="{FF2B5EF4-FFF2-40B4-BE49-F238E27FC236}">
                <a16:creationId xmlns:a16="http://schemas.microsoft.com/office/drawing/2014/main" id="{F5737603-FC38-6C42-0ED4-7A31D95E4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829" y="3707894"/>
            <a:ext cx="2518756" cy="2518756"/>
          </a:xfrm>
          <a:prstGeom prst="rect">
            <a:avLst/>
          </a:prstGeom>
        </p:spPr>
      </p:pic>
    </p:spTree>
    <p:extLst>
      <p:ext uri="{BB962C8B-B14F-4D97-AF65-F5344CB8AC3E}">
        <p14:creationId xmlns:p14="http://schemas.microsoft.com/office/powerpoint/2010/main" val="329815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E3D06-DA1D-CEFB-94DD-945077ED8B9C}"/>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CBD15B8-0BC9-4CCF-A526-A1E45F6F7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4AD465-E1AB-AF9A-43DA-8C16DF1C4C0D}"/>
              </a:ext>
            </a:extLst>
          </p:cNvPr>
          <p:cNvSpPr>
            <a:spLocks noGrp="1"/>
          </p:cNvSpPr>
          <p:nvPr>
            <p:ph type="title"/>
          </p:nvPr>
        </p:nvSpPr>
        <p:spPr>
          <a:xfrm>
            <a:off x="5764783" y="349664"/>
            <a:ext cx="5845571" cy="1638377"/>
          </a:xfrm>
        </p:spPr>
        <p:txBody>
          <a:bodyPr vert="horz" lIns="91440" tIns="45720" rIns="91440" bIns="45720" rtlCol="0" anchor="b">
            <a:normAutofit/>
          </a:bodyPr>
          <a:lstStyle/>
          <a:p>
            <a:r>
              <a:rPr lang="en-US" sz="4800" dirty="0"/>
              <a:t>Saturday Cold Weather Bus Route- Next Steps</a:t>
            </a:r>
          </a:p>
        </p:txBody>
      </p:sp>
      <p:sp>
        <p:nvSpPr>
          <p:cNvPr id="50" name="Rectangle 4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424614"/>
            <a:ext cx="4647368" cy="27790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of a rural community transportation&#10;&#10;Description automatically generated">
            <a:extLst>
              <a:ext uri="{FF2B5EF4-FFF2-40B4-BE49-F238E27FC236}">
                <a16:creationId xmlns:a16="http://schemas.microsoft.com/office/drawing/2014/main" id="{7DED46F7-6D80-CD67-FEF0-CB319A69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415" y="621278"/>
            <a:ext cx="2385753" cy="2385753"/>
          </a:xfrm>
          <a:prstGeom prst="rect">
            <a:avLst/>
          </a:prstGeom>
        </p:spPr>
      </p:pic>
      <p:sp>
        <p:nvSpPr>
          <p:cNvPr id="52" name="Rectangle 5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D6F001B-9B1B-4EC4-9A93-3773EBC95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608" y="3428999"/>
            <a:ext cx="4647368" cy="27790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logo with a person in a circle&#10;&#10;Description automatically generated">
            <a:extLst>
              <a:ext uri="{FF2B5EF4-FFF2-40B4-BE49-F238E27FC236}">
                <a16:creationId xmlns:a16="http://schemas.microsoft.com/office/drawing/2014/main" id="{F7EE4C26-C5C8-BB15-5585-05617EBCB8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650" y="3625663"/>
            <a:ext cx="3389284" cy="2385753"/>
          </a:xfrm>
          <a:prstGeom prst="rect">
            <a:avLst/>
          </a:prstGeom>
        </p:spPr>
      </p:pic>
      <p:sp>
        <p:nvSpPr>
          <p:cNvPr id="4" name="Text Placeholder 3">
            <a:extLst>
              <a:ext uri="{FF2B5EF4-FFF2-40B4-BE49-F238E27FC236}">
                <a16:creationId xmlns:a16="http://schemas.microsoft.com/office/drawing/2014/main" id="{3C1DB341-BDA3-7336-DC36-25F1674B83CB}"/>
              </a:ext>
            </a:extLst>
          </p:cNvPr>
          <p:cNvSpPr>
            <a:spLocks noGrp="1"/>
          </p:cNvSpPr>
          <p:nvPr>
            <p:ph type="body" sz="half" idx="2"/>
          </p:nvPr>
        </p:nvSpPr>
        <p:spPr>
          <a:xfrm>
            <a:off x="5766262" y="2620641"/>
            <a:ext cx="5837750" cy="3023702"/>
          </a:xfrm>
        </p:spPr>
        <p:txBody>
          <a:bodyPr vert="horz" lIns="91440" tIns="45720" rIns="91440" bIns="45720" rtlCol="0" anchor="ctr">
            <a:normAutofit/>
          </a:bodyPr>
          <a:lstStyle/>
          <a:p>
            <a:pPr indent="-228600">
              <a:buFont typeface="Arial" panose="020B0604020202020204" pitchFamily="34" charset="0"/>
              <a:buChar char="•"/>
            </a:pPr>
            <a:r>
              <a:rPr lang="en-US" sz="1700" dirty="0"/>
              <a:t>A need has continued to exist for Saturday services for the Jay-Lyn Route between St. Johnsbury and Lyndonville.</a:t>
            </a:r>
          </a:p>
          <a:p>
            <a:pPr indent="-228600">
              <a:buFont typeface="Arial" panose="020B0604020202020204" pitchFamily="34" charset="0"/>
              <a:buChar char="•"/>
            </a:pPr>
            <a:r>
              <a:rPr lang="en-US" sz="1700" dirty="0"/>
              <a:t>RCT has applied for funding dollars to permanently add this route to their schedule for year-round operation.</a:t>
            </a:r>
          </a:p>
          <a:p>
            <a:pPr indent="-228600">
              <a:buFont typeface="Arial" panose="020B0604020202020204" pitchFamily="34" charset="0"/>
              <a:buChar char="•"/>
            </a:pPr>
            <a:r>
              <a:rPr lang="en-US" sz="1700" dirty="0"/>
              <a:t>NEKCA continues to search for additional funding which could be used to support another cold weather service of the Jay-Lyn Route if RCT is not granted the necessary dollars to operate it and/or look at additional needs around winter routes in the NEK. </a:t>
            </a: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76392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7374BC59B2EF4190F98E73C556D75D" ma:contentTypeVersion="19" ma:contentTypeDescription="Create a new document." ma:contentTypeScope="" ma:versionID="5495a12f1cb7fd30cd3742f5ccb31901">
  <xsd:schema xmlns:xsd="http://www.w3.org/2001/XMLSchema" xmlns:xs="http://www.w3.org/2001/XMLSchema" xmlns:p="http://schemas.microsoft.com/office/2006/metadata/properties" xmlns:ns2="91587251-010f-4251-9cd5-905b251ef260" xmlns:ns3="9418ad85-047b-4376-89e2-0946c69418be" targetNamespace="http://schemas.microsoft.com/office/2006/metadata/properties" ma:root="true" ma:fieldsID="96c104d2d5311ddb181cc5d4f618a88c" ns2:_="" ns3:_="">
    <xsd:import namespace="91587251-010f-4251-9cd5-905b251ef260"/>
    <xsd:import namespace="9418ad85-047b-4376-89e2-0946c69418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587251-010f-4251-9cd5-905b251ef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8d9269-ba81-4353-9704-2261421b28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18ad85-047b-4376-89e2-0946c69418b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3b65782-b31e-467b-998c-5cb989c39e16}" ma:internalName="TaxCatchAll" ma:showField="CatchAllData" ma:web="9418ad85-047b-4376-89e2-0946c69418b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587251-010f-4251-9cd5-905b251ef260">
      <Terms xmlns="http://schemas.microsoft.com/office/infopath/2007/PartnerControls"/>
    </lcf76f155ced4ddcb4097134ff3c332f>
    <TaxCatchAll xmlns="9418ad85-047b-4376-89e2-0946c69418be" xsi:nil="true"/>
  </documentManagement>
</p:properties>
</file>

<file path=customXml/itemProps1.xml><?xml version="1.0" encoding="utf-8"?>
<ds:datastoreItem xmlns:ds="http://schemas.openxmlformats.org/officeDocument/2006/customXml" ds:itemID="{BAE55681-3240-46A0-8E05-CDEDC783FD05}"/>
</file>

<file path=customXml/itemProps2.xml><?xml version="1.0" encoding="utf-8"?>
<ds:datastoreItem xmlns:ds="http://schemas.openxmlformats.org/officeDocument/2006/customXml" ds:itemID="{204B43D0-3897-4B57-A57E-7C52D27D7FB8}"/>
</file>

<file path=customXml/itemProps3.xml><?xml version="1.0" encoding="utf-8"?>
<ds:datastoreItem xmlns:ds="http://schemas.openxmlformats.org/officeDocument/2006/customXml" ds:itemID="{FF956B4A-825F-462B-9A70-582C62AAE587}"/>
</file>

<file path=docProps/app.xml><?xml version="1.0" encoding="utf-8"?>
<Properties xmlns="http://schemas.openxmlformats.org/officeDocument/2006/extended-properties" xmlns:vt="http://schemas.openxmlformats.org/officeDocument/2006/docPropsVTypes">
  <TotalTime>299</TotalTime>
  <Words>723</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Northeast Kingdom  Local Housing Coalition (Caledonia/ Southern Essex LHC and Orleans/ Northern Essex LHC)</vt:lpstr>
      <vt:lpstr>Info about the NEK:</vt:lpstr>
      <vt:lpstr>Health Equity Capacity Building Grant</vt:lpstr>
      <vt:lpstr>Deep Dive: Transportation</vt:lpstr>
      <vt:lpstr>Deep Dive: Transportation</vt:lpstr>
      <vt:lpstr>Saturday Cold Weather Bus Route- Pilot</vt:lpstr>
      <vt:lpstr>PowerPoint Presentation</vt:lpstr>
      <vt:lpstr>Saturday Cold Weather Bus Route Pilot- Results</vt:lpstr>
      <vt:lpstr>Saturday Cold Weather Bus Route- Next Steps</vt:lpstr>
      <vt:lpstr>No Bus Stop? No Problem!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Northeast Kingdom  Local Housing Coalition (Caledonia/ Southern Essex LHC and Orleans/ Northern Essex LHC)</dc:title>
  <dc:creator>Casey Winterson</dc:creator>
  <cp:lastModifiedBy>Mitchell, Chris</cp:lastModifiedBy>
  <cp:revision>2</cp:revision>
  <dcterms:created xsi:type="dcterms:W3CDTF">2025-07-27T15:19:20Z</dcterms:created>
  <dcterms:modified xsi:type="dcterms:W3CDTF">2025-07-28T14:23:11Z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0x010100017374BC59B2EF4190F98E73C556D75D</vt:lpwstr>
  </property>
</Properties>
</file>