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7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296B0C-EA67-4E73-E3B9-569642CA3EFD}" name="Robinson, Erin" initials="RE" userId="S::Erin.Robinson@vermont.gov::d4ed2bef-e690-4f78-b484-2dd3f3d89c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9BC8B5-D715-4D00-9D50-5BB93CF2AB8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A0ACF0-F9C3-4286-AA3C-CD37A1550393}">
      <dgm:prSet/>
      <dgm:spPr/>
      <dgm:t>
        <a:bodyPr/>
        <a:lstStyle/>
        <a:p>
          <a:r>
            <a:rPr lang="en-US" dirty="0"/>
            <a:t>New federal law that makes many changes to the SNAP/3SquaresVT program</a:t>
          </a:r>
        </a:p>
      </dgm:t>
      <dgm:extLst>
        <a:ext uri="{E40237B7-FDA0-4F09-8148-C483321AD2D9}">
          <dgm14:cNvPr xmlns:dgm14="http://schemas.microsoft.com/office/drawing/2010/diagram" id="0" name="" descr="New federal law that makes many changes to the SNAP/3SquaresVT program&#10;These changes have different effective dates and impacts&#10;"/>
        </a:ext>
      </dgm:extLst>
    </dgm:pt>
    <dgm:pt modelId="{2ABE67D6-B9E6-406E-AEDB-35CE9BB3FE45}" type="parTrans" cxnId="{75595768-E672-49EA-8A01-11DACCA8FAD2}">
      <dgm:prSet/>
      <dgm:spPr/>
      <dgm:t>
        <a:bodyPr/>
        <a:lstStyle/>
        <a:p>
          <a:endParaRPr lang="en-US"/>
        </a:p>
      </dgm:t>
    </dgm:pt>
    <dgm:pt modelId="{B77F1675-9E0A-4DE1-9CA4-DB7FC8D4E01C}" type="sibTrans" cxnId="{75595768-E672-49EA-8A01-11DACCA8FAD2}">
      <dgm:prSet/>
      <dgm:spPr/>
      <dgm:t>
        <a:bodyPr/>
        <a:lstStyle/>
        <a:p>
          <a:endParaRPr lang="en-US"/>
        </a:p>
      </dgm:t>
    </dgm:pt>
    <dgm:pt modelId="{595631AE-525D-443D-9F2E-64A7AA6836FF}">
      <dgm:prSet/>
      <dgm:spPr/>
      <dgm:t>
        <a:bodyPr/>
        <a:lstStyle/>
        <a:p>
          <a:r>
            <a:rPr lang="en-US" dirty="0"/>
            <a:t>These changes have different effective dates and impacts</a:t>
          </a:r>
        </a:p>
      </dgm:t>
      <dgm:extLst>
        <a:ext uri="{E40237B7-FDA0-4F09-8148-C483321AD2D9}">
          <dgm14:cNvPr xmlns:dgm14="http://schemas.microsoft.com/office/drawing/2010/diagram" id="0" name="" descr="New federal law that makes many changes to the SNAP/3SquaresVT program&#10;These changes have different effective dates and impacts&#10;"/>
        </a:ext>
      </dgm:extLst>
    </dgm:pt>
    <dgm:pt modelId="{DB041821-533A-40EF-948C-14E7CCB57759}" type="parTrans" cxnId="{945FEFB6-3FD1-4F5E-A92A-E44D1FBD901D}">
      <dgm:prSet/>
      <dgm:spPr/>
      <dgm:t>
        <a:bodyPr/>
        <a:lstStyle/>
        <a:p>
          <a:endParaRPr lang="en-US"/>
        </a:p>
      </dgm:t>
    </dgm:pt>
    <dgm:pt modelId="{FD5200A7-85B6-4F81-960E-9A69FF52591A}" type="sibTrans" cxnId="{945FEFB6-3FD1-4F5E-A92A-E44D1FBD901D}">
      <dgm:prSet/>
      <dgm:spPr/>
      <dgm:t>
        <a:bodyPr/>
        <a:lstStyle/>
        <a:p>
          <a:endParaRPr lang="en-US"/>
        </a:p>
      </dgm:t>
    </dgm:pt>
    <dgm:pt modelId="{0B6FDA05-A443-465D-9F33-0C0852301BCA}" type="pres">
      <dgm:prSet presAssocID="{FB9BC8B5-D715-4D00-9D50-5BB93CF2AB8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2FB87C-0BC8-43E2-8546-3E416A59DA3E}" type="pres">
      <dgm:prSet presAssocID="{C1A0ACF0-F9C3-4286-AA3C-CD37A1550393}" presName="hierRoot1" presStyleCnt="0">
        <dgm:presLayoutVars>
          <dgm:hierBranch val="init"/>
        </dgm:presLayoutVars>
      </dgm:prSet>
      <dgm:spPr/>
    </dgm:pt>
    <dgm:pt modelId="{E24EBFBD-B4BB-4EEB-809C-9FCE9BF5F138}" type="pres">
      <dgm:prSet presAssocID="{C1A0ACF0-F9C3-4286-AA3C-CD37A1550393}" presName="rootComposite1" presStyleCnt="0"/>
      <dgm:spPr/>
    </dgm:pt>
    <dgm:pt modelId="{66E45D2E-758B-4978-B724-ACD194680C35}" type="pres">
      <dgm:prSet presAssocID="{C1A0ACF0-F9C3-4286-AA3C-CD37A1550393}" presName="rootText1" presStyleLbl="node0" presStyleIdx="0" presStyleCnt="2">
        <dgm:presLayoutVars>
          <dgm:chPref val="3"/>
        </dgm:presLayoutVars>
      </dgm:prSet>
      <dgm:spPr/>
    </dgm:pt>
    <dgm:pt modelId="{23985ABC-8A5B-4A76-924D-6C7A09C584BB}" type="pres">
      <dgm:prSet presAssocID="{C1A0ACF0-F9C3-4286-AA3C-CD37A1550393}" presName="rootConnector1" presStyleLbl="node1" presStyleIdx="0" presStyleCnt="0"/>
      <dgm:spPr/>
    </dgm:pt>
    <dgm:pt modelId="{B37D89D7-7FA3-42AF-9F2C-AA74933A2FC4}" type="pres">
      <dgm:prSet presAssocID="{C1A0ACF0-F9C3-4286-AA3C-CD37A1550393}" presName="hierChild2" presStyleCnt="0"/>
      <dgm:spPr/>
    </dgm:pt>
    <dgm:pt modelId="{04B86D00-4857-47FE-AF63-223828075B2E}" type="pres">
      <dgm:prSet presAssocID="{C1A0ACF0-F9C3-4286-AA3C-CD37A1550393}" presName="hierChild3" presStyleCnt="0"/>
      <dgm:spPr/>
    </dgm:pt>
    <dgm:pt modelId="{B10CD51F-DA29-4A1B-BBDA-C58BBAB219BC}" type="pres">
      <dgm:prSet presAssocID="{595631AE-525D-443D-9F2E-64A7AA6836FF}" presName="hierRoot1" presStyleCnt="0">
        <dgm:presLayoutVars>
          <dgm:hierBranch val="init"/>
        </dgm:presLayoutVars>
      </dgm:prSet>
      <dgm:spPr/>
    </dgm:pt>
    <dgm:pt modelId="{E2D28EBC-85C4-4BB5-A909-7E723D4B905F}" type="pres">
      <dgm:prSet presAssocID="{595631AE-525D-443D-9F2E-64A7AA6836FF}" presName="rootComposite1" presStyleCnt="0"/>
      <dgm:spPr/>
    </dgm:pt>
    <dgm:pt modelId="{9AAB6D82-59BD-4144-A815-C5C5F677D1F1}" type="pres">
      <dgm:prSet presAssocID="{595631AE-525D-443D-9F2E-64A7AA6836FF}" presName="rootText1" presStyleLbl="node0" presStyleIdx="1" presStyleCnt="2">
        <dgm:presLayoutVars>
          <dgm:chPref val="3"/>
        </dgm:presLayoutVars>
      </dgm:prSet>
      <dgm:spPr/>
    </dgm:pt>
    <dgm:pt modelId="{03CFA564-AD69-43D1-BE09-A0B9501D3D73}" type="pres">
      <dgm:prSet presAssocID="{595631AE-525D-443D-9F2E-64A7AA6836FF}" presName="rootConnector1" presStyleLbl="node1" presStyleIdx="0" presStyleCnt="0"/>
      <dgm:spPr/>
    </dgm:pt>
    <dgm:pt modelId="{1D6D6DCC-C6A6-4F0B-9777-E1B7EC8DF11E}" type="pres">
      <dgm:prSet presAssocID="{595631AE-525D-443D-9F2E-64A7AA6836FF}" presName="hierChild2" presStyleCnt="0"/>
      <dgm:spPr/>
    </dgm:pt>
    <dgm:pt modelId="{C2F4BEBE-61A9-4816-ABFF-4CD3963C96BF}" type="pres">
      <dgm:prSet presAssocID="{595631AE-525D-443D-9F2E-64A7AA6836FF}" presName="hierChild3" presStyleCnt="0"/>
      <dgm:spPr/>
    </dgm:pt>
  </dgm:ptLst>
  <dgm:cxnLst>
    <dgm:cxn modelId="{44263F0C-4DB3-4996-972A-7A5585F5E64C}" type="presOf" srcId="{595631AE-525D-443D-9F2E-64A7AA6836FF}" destId="{03CFA564-AD69-43D1-BE09-A0B9501D3D73}" srcOrd="1" destOrd="0" presId="urn:microsoft.com/office/officeart/2005/8/layout/orgChart1"/>
    <dgm:cxn modelId="{2FF7D92A-C589-4726-B07D-BC6C79526BD8}" type="presOf" srcId="{595631AE-525D-443D-9F2E-64A7AA6836FF}" destId="{9AAB6D82-59BD-4144-A815-C5C5F677D1F1}" srcOrd="0" destOrd="0" presId="urn:microsoft.com/office/officeart/2005/8/layout/orgChart1"/>
    <dgm:cxn modelId="{75595768-E672-49EA-8A01-11DACCA8FAD2}" srcId="{FB9BC8B5-D715-4D00-9D50-5BB93CF2AB88}" destId="{C1A0ACF0-F9C3-4286-AA3C-CD37A1550393}" srcOrd="0" destOrd="0" parTransId="{2ABE67D6-B9E6-406E-AEDB-35CE9BB3FE45}" sibTransId="{B77F1675-9E0A-4DE1-9CA4-DB7FC8D4E01C}"/>
    <dgm:cxn modelId="{DB651A7C-1E12-4D73-A87F-8FFC6F2700EF}" type="presOf" srcId="{C1A0ACF0-F9C3-4286-AA3C-CD37A1550393}" destId="{23985ABC-8A5B-4A76-924D-6C7A09C584BB}" srcOrd="1" destOrd="0" presId="urn:microsoft.com/office/officeart/2005/8/layout/orgChart1"/>
    <dgm:cxn modelId="{60BCE3B6-2B78-48B2-BF39-6A59AB5DFCEF}" type="presOf" srcId="{FB9BC8B5-D715-4D00-9D50-5BB93CF2AB88}" destId="{0B6FDA05-A443-465D-9F33-0C0852301BCA}" srcOrd="0" destOrd="0" presId="urn:microsoft.com/office/officeart/2005/8/layout/orgChart1"/>
    <dgm:cxn modelId="{945FEFB6-3FD1-4F5E-A92A-E44D1FBD901D}" srcId="{FB9BC8B5-D715-4D00-9D50-5BB93CF2AB88}" destId="{595631AE-525D-443D-9F2E-64A7AA6836FF}" srcOrd="1" destOrd="0" parTransId="{DB041821-533A-40EF-948C-14E7CCB57759}" sibTransId="{FD5200A7-85B6-4F81-960E-9A69FF52591A}"/>
    <dgm:cxn modelId="{238FA8D3-52D2-4A92-B841-082E8D928FA2}" type="presOf" srcId="{C1A0ACF0-F9C3-4286-AA3C-CD37A1550393}" destId="{66E45D2E-758B-4978-B724-ACD194680C35}" srcOrd="0" destOrd="0" presId="urn:microsoft.com/office/officeart/2005/8/layout/orgChart1"/>
    <dgm:cxn modelId="{A5CC9601-6480-43D9-8376-622641C00120}" type="presParOf" srcId="{0B6FDA05-A443-465D-9F33-0C0852301BCA}" destId="{A52FB87C-0BC8-43E2-8546-3E416A59DA3E}" srcOrd="0" destOrd="0" presId="urn:microsoft.com/office/officeart/2005/8/layout/orgChart1"/>
    <dgm:cxn modelId="{FC42CF19-CF0C-43BA-9A75-D37E3A2150F2}" type="presParOf" srcId="{A52FB87C-0BC8-43E2-8546-3E416A59DA3E}" destId="{E24EBFBD-B4BB-4EEB-809C-9FCE9BF5F138}" srcOrd="0" destOrd="0" presId="urn:microsoft.com/office/officeart/2005/8/layout/orgChart1"/>
    <dgm:cxn modelId="{813F9DF6-5114-4F79-9694-9BB57A5933BC}" type="presParOf" srcId="{E24EBFBD-B4BB-4EEB-809C-9FCE9BF5F138}" destId="{66E45D2E-758B-4978-B724-ACD194680C35}" srcOrd="0" destOrd="0" presId="urn:microsoft.com/office/officeart/2005/8/layout/orgChart1"/>
    <dgm:cxn modelId="{4C54D441-ED3A-4A2B-BDF4-DFCEB0923939}" type="presParOf" srcId="{E24EBFBD-B4BB-4EEB-809C-9FCE9BF5F138}" destId="{23985ABC-8A5B-4A76-924D-6C7A09C584BB}" srcOrd="1" destOrd="0" presId="urn:microsoft.com/office/officeart/2005/8/layout/orgChart1"/>
    <dgm:cxn modelId="{FE1922CE-3262-4385-8CFF-7BC627853BF0}" type="presParOf" srcId="{A52FB87C-0BC8-43E2-8546-3E416A59DA3E}" destId="{B37D89D7-7FA3-42AF-9F2C-AA74933A2FC4}" srcOrd="1" destOrd="0" presId="urn:microsoft.com/office/officeart/2005/8/layout/orgChart1"/>
    <dgm:cxn modelId="{51E34A36-0FCB-4827-8A58-8A0A32E66BD6}" type="presParOf" srcId="{A52FB87C-0BC8-43E2-8546-3E416A59DA3E}" destId="{04B86D00-4857-47FE-AF63-223828075B2E}" srcOrd="2" destOrd="0" presId="urn:microsoft.com/office/officeart/2005/8/layout/orgChart1"/>
    <dgm:cxn modelId="{909BDD37-F88A-4E75-8BB1-20B86BC721EE}" type="presParOf" srcId="{0B6FDA05-A443-465D-9F33-0C0852301BCA}" destId="{B10CD51F-DA29-4A1B-BBDA-C58BBAB219BC}" srcOrd="1" destOrd="0" presId="urn:microsoft.com/office/officeart/2005/8/layout/orgChart1"/>
    <dgm:cxn modelId="{B21BE77B-866C-47F8-BC45-847AA8B34201}" type="presParOf" srcId="{B10CD51F-DA29-4A1B-BBDA-C58BBAB219BC}" destId="{E2D28EBC-85C4-4BB5-A909-7E723D4B905F}" srcOrd="0" destOrd="0" presId="urn:microsoft.com/office/officeart/2005/8/layout/orgChart1"/>
    <dgm:cxn modelId="{144CAC9C-EE61-4EE4-B333-A18134ED0701}" type="presParOf" srcId="{E2D28EBC-85C4-4BB5-A909-7E723D4B905F}" destId="{9AAB6D82-59BD-4144-A815-C5C5F677D1F1}" srcOrd="0" destOrd="0" presId="urn:microsoft.com/office/officeart/2005/8/layout/orgChart1"/>
    <dgm:cxn modelId="{E284A757-6FD7-46EE-8C93-5AF526A864D9}" type="presParOf" srcId="{E2D28EBC-85C4-4BB5-A909-7E723D4B905F}" destId="{03CFA564-AD69-43D1-BE09-A0B9501D3D73}" srcOrd="1" destOrd="0" presId="urn:microsoft.com/office/officeart/2005/8/layout/orgChart1"/>
    <dgm:cxn modelId="{9595FA20-7858-4D2E-B137-E9E3231EB9A2}" type="presParOf" srcId="{B10CD51F-DA29-4A1B-BBDA-C58BBAB219BC}" destId="{1D6D6DCC-C6A6-4F0B-9777-E1B7EC8DF11E}" srcOrd="1" destOrd="0" presId="urn:microsoft.com/office/officeart/2005/8/layout/orgChart1"/>
    <dgm:cxn modelId="{38318B4B-5550-49BB-8DCB-0D523D3CB5FA}" type="presParOf" srcId="{B10CD51F-DA29-4A1B-BBDA-C58BBAB219BC}" destId="{C2F4BEBE-61A9-4816-ABFF-4CD3963C96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EDDEFF-D3E1-4F5C-AF03-A5B2460FDF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677409-5178-4939-BB8E-BB6F78BAF55A}">
      <dgm:prSet/>
      <dgm:spPr/>
      <dgm:t>
        <a:bodyPr/>
        <a:lstStyle/>
        <a:p>
          <a:r>
            <a:rPr lang="en-US" dirty="0"/>
            <a:t>Effective 10/1/2026 (FFY27)</a:t>
          </a:r>
        </a:p>
      </dgm:t>
      <dgm:extLst>
        <a:ext uri="{E40237B7-FDA0-4F09-8148-C483321AD2D9}">
          <dgm14:cNvPr xmlns:dgm14="http://schemas.microsoft.com/office/drawing/2010/diagram" id="0" name="" descr="Effective 10/1/2026 (FFY27)&#10;Reduces the federal portion of administrative costs from 50% to 25%&#10;Includes administrative cost share of the Outreach program&#10;Does not include Summer EBT as this is a different federal program&#10;Also does not include SNAP Employment and Training (ICAN)&#10;Impact: Significant financial impact to State of Vermont and to Outreach partners&#10;"/>
        </a:ext>
      </dgm:extLst>
    </dgm:pt>
    <dgm:pt modelId="{8AD08856-8A50-4D67-A4EB-AA071937BAC4}" type="parTrans" cxnId="{293FC61E-3F06-4A10-9A80-D4137C617641}">
      <dgm:prSet/>
      <dgm:spPr/>
      <dgm:t>
        <a:bodyPr/>
        <a:lstStyle/>
        <a:p>
          <a:endParaRPr lang="en-US"/>
        </a:p>
      </dgm:t>
    </dgm:pt>
    <dgm:pt modelId="{86474EB8-7B04-4FC4-AB2C-C2B3244BF18D}" type="sibTrans" cxnId="{293FC61E-3F06-4A10-9A80-D4137C617641}">
      <dgm:prSet/>
      <dgm:spPr/>
      <dgm:t>
        <a:bodyPr/>
        <a:lstStyle/>
        <a:p>
          <a:endParaRPr lang="en-US"/>
        </a:p>
      </dgm:t>
    </dgm:pt>
    <dgm:pt modelId="{4FA82EDA-DF5C-4C8C-8A22-CFD363A91F26}">
      <dgm:prSet/>
      <dgm:spPr/>
      <dgm:t>
        <a:bodyPr/>
        <a:lstStyle/>
        <a:p>
          <a:r>
            <a:rPr lang="en-US" dirty="0"/>
            <a:t>Reduces the federal portion of administrative costs from 50% to 25%</a:t>
          </a:r>
        </a:p>
      </dgm:t>
      <dgm:extLst>
        <a:ext uri="{E40237B7-FDA0-4F09-8148-C483321AD2D9}">
          <dgm14:cNvPr xmlns:dgm14="http://schemas.microsoft.com/office/drawing/2010/diagram" id="0" name="" descr="Effective 10/1/2026 (FFY27)&#10;Reduces the federal portion of administrative costs from 50% to 25%&#10;Includes administrative cost share of the Outreach program&#10;Does not include Summer EBT as this is a different federal program&#10;Also does not include SNAP Employment and Training (ICAN)&#10;Impact: Significant financial impact to State of Vermont and to Outreach partners&#10;"/>
        </a:ext>
      </dgm:extLst>
    </dgm:pt>
    <dgm:pt modelId="{50D5F2D2-D049-4790-B6EB-FEBE8427DCDB}" type="parTrans" cxnId="{CDD74C87-51EA-4EC8-ADBD-E24592E4EACC}">
      <dgm:prSet/>
      <dgm:spPr/>
      <dgm:t>
        <a:bodyPr/>
        <a:lstStyle/>
        <a:p>
          <a:endParaRPr lang="en-US"/>
        </a:p>
      </dgm:t>
    </dgm:pt>
    <dgm:pt modelId="{884BA28F-E4F6-4DA7-B80C-1BAE23AC1CA3}" type="sibTrans" cxnId="{CDD74C87-51EA-4EC8-ADBD-E24592E4EACC}">
      <dgm:prSet/>
      <dgm:spPr/>
      <dgm:t>
        <a:bodyPr/>
        <a:lstStyle/>
        <a:p>
          <a:endParaRPr lang="en-US"/>
        </a:p>
      </dgm:t>
    </dgm:pt>
    <dgm:pt modelId="{1332D042-F7D1-4327-B461-D216665A082A}">
      <dgm:prSet/>
      <dgm:spPr/>
      <dgm:t>
        <a:bodyPr/>
        <a:lstStyle/>
        <a:p>
          <a:r>
            <a:rPr lang="en-US" dirty="0"/>
            <a:t>Includes administrative cost share of the Outreach program</a:t>
          </a:r>
        </a:p>
      </dgm:t>
      <dgm:extLst>
        <a:ext uri="{E40237B7-FDA0-4F09-8148-C483321AD2D9}">
          <dgm14:cNvPr xmlns:dgm14="http://schemas.microsoft.com/office/drawing/2010/diagram" id="0" name="" descr="Effective 10/1/2026 (FFY27)&#10;Reduces the federal portion of administrative costs from 50% to 25%&#10;Includes administrative cost share of the Outreach program&#10;Does not include Summer EBT as this is a different federal program&#10;Also does not include SNAP Employment and Training (ICAN)&#10;Impact: Significant financial impact to State of Vermont and to Outreach partners&#10;"/>
        </a:ext>
      </dgm:extLst>
    </dgm:pt>
    <dgm:pt modelId="{6AC41215-6281-46E9-9649-9FF7949B4D57}" type="parTrans" cxnId="{1D84D84A-9CE9-4D28-A0AE-8709F46DFEFD}">
      <dgm:prSet/>
      <dgm:spPr/>
      <dgm:t>
        <a:bodyPr/>
        <a:lstStyle/>
        <a:p>
          <a:endParaRPr lang="en-US"/>
        </a:p>
      </dgm:t>
    </dgm:pt>
    <dgm:pt modelId="{5C4D9D15-9B87-4549-80B7-AE0221C0C652}" type="sibTrans" cxnId="{1D84D84A-9CE9-4D28-A0AE-8709F46DFEFD}">
      <dgm:prSet/>
      <dgm:spPr/>
      <dgm:t>
        <a:bodyPr/>
        <a:lstStyle/>
        <a:p>
          <a:endParaRPr lang="en-US"/>
        </a:p>
      </dgm:t>
    </dgm:pt>
    <dgm:pt modelId="{11DE70F2-62ED-4B40-AF96-1B0C002C7EE7}">
      <dgm:prSet/>
      <dgm:spPr/>
      <dgm:t>
        <a:bodyPr/>
        <a:lstStyle/>
        <a:p>
          <a:r>
            <a:rPr lang="en-US" dirty="0"/>
            <a:t>Does not include Summer EBT as this is a different federal program</a:t>
          </a:r>
        </a:p>
      </dgm:t>
      <dgm:extLst>
        <a:ext uri="{E40237B7-FDA0-4F09-8148-C483321AD2D9}">
          <dgm14:cNvPr xmlns:dgm14="http://schemas.microsoft.com/office/drawing/2010/diagram" id="0" name="" descr="Effective 10/1/2026 (FFY27)&#10;Reduces the federal portion of administrative costs from 50% to 25%&#10;Includes administrative cost share of the Outreach program&#10;Does not include Summer EBT as this is a different federal program&#10;Also does not include SNAP Employment and Training (ICAN)&#10;Impact: Significant financial impact to State of Vermont and to Outreach partners&#10;"/>
        </a:ext>
      </dgm:extLst>
    </dgm:pt>
    <dgm:pt modelId="{E440ADC0-08C2-4D09-A4C4-0642F0F35243}" type="parTrans" cxnId="{3858DD92-B760-4150-85D4-A1AF93CD1C6A}">
      <dgm:prSet/>
      <dgm:spPr/>
      <dgm:t>
        <a:bodyPr/>
        <a:lstStyle/>
        <a:p>
          <a:endParaRPr lang="en-US"/>
        </a:p>
      </dgm:t>
    </dgm:pt>
    <dgm:pt modelId="{489CB0A8-C036-47BF-846A-EF57AA2B5804}" type="sibTrans" cxnId="{3858DD92-B760-4150-85D4-A1AF93CD1C6A}">
      <dgm:prSet/>
      <dgm:spPr/>
      <dgm:t>
        <a:bodyPr/>
        <a:lstStyle/>
        <a:p>
          <a:endParaRPr lang="en-US"/>
        </a:p>
      </dgm:t>
    </dgm:pt>
    <dgm:pt modelId="{3DC1B05E-AB77-4F24-A3CE-279C4B16BEBD}">
      <dgm:prSet/>
      <dgm:spPr/>
      <dgm:t>
        <a:bodyPr/>
        <a:lstStyle/>
        <a:p>
          <a:r>
            <a:rPr lang="en-US" dirty="0"/>
            <a:t>Also does not include SNAP Employment and Training (ICAN)</a:t>
          </a:r>
        </a:p>
      </dgm:t>
      <dgm:extLst>
        <a:ext uri="{E40237B7-FDA0-4F09-8148-C483321AD2D9}">
          <dgm14:cNvPr xmlns:dgm14="http://schemas.microsoft.com/office/drawing/2010/diagram" id="0" name="" descr="Effective 10/1/2026 (FFY27)&#10;Reduces the federal portion of administrative costs from 50% to 25%&#10;Includes administrative cost share of the Outreach program&#10;Does not include Summer EBT as this is a different federal program&#10;Also does not include SNAP Employment and Training (ICAN)&#10;Impact: Significant financial impact to State of Vermont and to Outreach partners&#10;"/>
        </a:ext>
      </dgm:extLst>
    </dgm:pt>
    <dgm:pt modelId="{7ECC4286-BF9B-4272-96B1-BF8C819D8D65}" type="parTrans" cxnId="{E60C4F04-5379-4343-9074-480EA3E0E636}">
      <dgm:prSet/>
      <dgm:spPr/>
      <dgm:t>
        <a:bodyPr/>
        <a:lstStyle/>
        <a:p>
          <a:endParaRPr lang="en-US"/>
        </a:p>
      </dgm:t>
    </dgm:pt>
    <dgm:pt modelId="{7D780E9E-1BFD-4A32-8A3C-EFC5E29A8AC2}" type="sibTrans" cxnId="{E60C4F04-5379-4343-9074-480EA3E0E636}">
      <dgm:prSet/>
      <dgm:spPr/>
      <dgm:t>
        <a:bodyPr/>
        <a:lstStyle/>
        <a:p>
          <a:endParaRPr lang="en-US"/>
        </a:p>
      </dgm:t>
    </dgm:pt>
    <dgm:pt modelId="{D1D30379-AFFE-40DC-9D98-05D950D60D4D}">
      <dgm:prSet/>
      <dgm:spPr/>
      <dgm:t>
        <a:bodyPr/>
        <a:lstStyle/>
        <a:p>
          <a:r>
            <a:rPr lang="en-US" dirty="0"/>
            <a:t>Impact: Significant financial impact to State of Vermont and to Outreach partners</a:t>
          </a:r>
        </a:p>
      </dgm:t>
      <dgm:extLst>
        <a:ext uri="{E40237B7-FDA0-4F09-8148-C483321AD2D9}">
          <dgm14:cNvPr xmlns:dgm14="http://schemas.microsoft.com/office/drawing/2010/diagram" id="0" name="" descr="Effective 10/1/2026 (FFY27)&#10;Reduces the federal portion of administrative costs from 50% to 25%&#10;Includes administrative cost share of the Outreach program&#10;Does not include Summer EBT as this is a different federal program&#10;Also does not include SNAP Employment and Training (ICAN)&#10;Impact: Significant financial impact to State of Vermont and to Outreach partners&#10;"/>
        </a:ext>
      </dgm:extLst>
    </dgm:pt>
    <dgm:pt modelId="{0272D868-255C-4699-86ED-0DC803F86ABE}" type="parTrans" cxnId="{DED5865E-C4E9-4834-B65F-B9BDB9E2612C}">
      <dgm:prSet/>
      <dgm:spPr/>
      <dgm:t>
        <a:bodyPr/>
        <a:lstStyle/>
        <a:p>
          <a:endParaRPr lang="en-US"/>
        </a:p>
      </dgm:t>
    </dgm:pt>
    <dgm:pt modelId="{FF75FBFD-4336-4EA6-AB61-C8216D55768D}" type="sibTrans" cxnId="{DED5865E-C4E9-4834-B65F-B9BDB9E2612C}">
      <dgm:prSet/>
      <dgm:spPr/>
      <dgm:t>
        <a:bodyPr/>
        <a:lstStyle/>
        <a:p>
          <a:endParaRPr lang="en-US"/>
        </a:p>
      </dgm:t>
    </dgm:pt>
    <dgm:pt modelId="{14C86BFB-7F57-4B2E-81BC-A37E3D9D13A8}" type="pres">
      <dgm:prSet presAssocID="{3EEDDEFF-D3E1-4F5C-AF03-A5B2460FDF5E}" presName="linear" presStyleCnt="0">
        <dgm:presLayoutVars>
          <dgm:animLvl val="lvl"/>
          <dgm:resizeHandles val="exact"/>
        </dgm:presLayoutVars>
      </dgm:prSet>
      <dgm:spPr/>
    </dgm:pt>
    <dgm:pt modelId="{CF826DC1-A70B-458A-9F56-67DC1BD5839F}" type="pres">
      <dgm:prSet presAssocID="{AC677409-5178-4939-BB8E-BB6F78BAF55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F0753C5-71FC-402F-AA4E-363ADECAFE52}" type="pres">
      <dgm:prSet presAssocID="{86474EB8-7B04-4FC4-AB2C-C2B3244BF18D}" presName="spacer" presStyleCnt="0"/>
      <dgm:spPr/>
    </dgm:pt>
    <dgm:pt modelId="{96E663AB-01B3-4B43-9873-1F08261820DD}" type="pres">
      <dgm:prSet presAssocID="{4FA82EDA-DF5C-4C8C-8A22-CFD363A91F2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94B6ECF-0197-4E05-8E0A-93C7F998561A}" type="pres">
      <dgm:prSet presAssocID="{884BA28F-E4F6-4DA7-B80C-1BAE23AC1CA3}" presName="spacer" presStyleCnt="0"/>
      <dgm:spPr/>
    </dgm:pt>
    <dgm:pt modelId="{051D85C8-071C-40D4-9F3D-2522072585A6}" type="pres">
      <dgm:prSet presAssocID="{1332D042-F7D1-4327-B461-D216665A082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DCA7E4A-8622-48A7-BED6-04193F67953C}" type="pres">
      <dgm:prSet presAssocID="{5C4D9D15-9B87-4549-80B7-AE0221C0C652}" presName="spacer" presStyleCnt="0"/>
      <dgm:spPr/>
    </dgm:pt>
    <dgm:pt modelId="{7656C7AB-4B84-4163-AB34-281CFF91B729}" type="pres">
      <dgm:prSet presAssocID="{11DE70F2-62ED-4B40-AF96-1B0C002C7EE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2C129F9-6CD8-4E49-A547-C008C5276E97}" type="pres">
      <dgm:prSet presAssocID="{489CB0A8-C036-47BF-846A-EF57AA2B5804}" presName="spacer" presStyleCnt="0"/>
      <dgm:spPr/>
    </dgm:pt>
    <dgm:pt modelId="{E60923AB-F148-475B-A1CD-1BFE42942DB8}" type="pres">
      <dgm:prSet presAssocID="{3DC1B05E-AB77-4F24-A3CE-279C4B16BEB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1C80B89-B502-4E72-93F8-9F1CBC2E650D}" type="pres">
      <dgm:prSet presAssocID="{7D780E9E-1BFD-4A32-8A3C-EFC5E29A8AC2}" presName="spacer" presStyleCnt="0"/>
      <dgm:spPr/>
    </dgm:pt>
    <dgm:pt modelId="{96EEFA2C-EA1A-4C73-ACF2-79DE964CAEB0}" type="pres">
      <dgm:prSet presAssocID="{D1D30379-AFFE-40DC-9D98-05D950D60D4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60C4F04-5379-4343-9074-480EA3E0E636}" srcId="{3EEDDEFF-D3E1-4F5C-AF03-A5B2460FDF5E}" destId="{3DC1B05E-AB77-4F24-A3CE-279C4B16BEBD}" srcOrd="4" destOrd="0" parTransId="{7ECC4286-BF9B-4272-96B1-BF8C819D8D65}" sibTransId="{7D780E9E-1BFD-4A32-8A3C-EFC5E29A8AC2}"/>
    <dgm:cxn modelId="{B255541B-DCCD-42F2-8508-9E5234631871}" type="presOf" srcId="{AC677409-5178-4939-BB8E-BB6F78BAF55A}" destId="{CF826DC1-A70B-458A-9F56-67DC1BD5839F}" srcOrd="0" destOrd="0" presId="urn:microsoft.com/office/officeart/2005/8/layout/vList2"/>
    <dgm:cxn modelId="{293FC61E-3F06-4A10-9A80-D4137C617641}" srcId="{3EEDDEFF-D3E1-4F5C-AF03-A5B2460FDF5E}" destId="{AC677409-5178-4939-BB8E-BB6F78BAF55A}" srcOrd="0" destOrd="0" parTransId="{8AD08856-8A50-4D67-A4EB-AA071937BAC4}" sibTransId="{86474EB8-7B04-4FC4-AB2C-C2B3244BF18D}"/>
    <dgm:cxn modelId="{DED5865E-C4E9-4834-B65F-B9BDB9E2612C}" srcId="{3EEDDEFF-D3E1-4F5C-AF03-A5B2460FDF5E}" destId="{D1D30379-AFFE-40DC-9D98-05D950D60D4D}" srcOrd="5" destOrd="0" parTransId="{0272D868-255C-4699-86ED-0DC803F86ABE}" sibTransId="{FF75FBFD-4336-4EA6-AB61-C8216D55768D}"/>
    <dgm:cxn modelId="{E1F1D841-6C8A-4369-9450-AE316E7B2B2B}" type="presOf" srcId="{4FA82EDA-DF5C-4C8C-8A22-CFD363A91F26}" destId="{96E663AB-01B3-4B43-9873-1F08261820DD}" srcOrd="0" destOrd="0" presId="urn:microsoft.com/office/officeart/2005/8/layout/vList2"/>
    <dgm:cxn modelId="{1D84D84A-9CE9-4D28-A0AE-8709F46DFEFD}" srcId="{3EEDDEFF-D3E1-4F5C-AF03-A5B2460FDF5E}" destId="{1332D042-F7D1-4327-B461-D216665A082A}" srcOrd="2" destOrd="0" parTransId="{6AC41215-6281-46E9-9649-9FF7949B4D57}" sibTransId="{5C4D9D15-9B87-4549-80B7-AE0221C0C652}"/>
    <dgm:cxn modelId="{70376E82-4FD9-40AF-A31F-29B91E1BF91F}" type="presOf" srcId="{D1D30379-AFFE-40DC-9D98-05D950D60D4D}" destId="{96EEFA2C-EA1A-4C73-ACF2-79DE964CAEB0}" srcOrd="0" destOrd="0" presId="urn:microsoft.com/office/officeart/2005/8/layout/vList2"/>
    <dgm:cxn modelId="{CDD74C87-51EA-4EC8-ADBD-E24592E4EACC}" srcId="{3EEDDEFF-D3E1-4F5C-AF03-A5B2460FDF5E}" destId="{4FA82EDA-DF5C-4C8C-8A22-CFD363A91F26}" srcOrd="1" destOrd="0" parTransId="{50D5F2D2-D049-4790-B6EB-FEBE8427DCDB}" sibTransId="{884BA28F-E4F6-4DA7-B80C-1BAE23AC1CA3}"/>
    <dgm:cxn modelId="{3858DD92-B760-4150-85D4-A1AF93CD1C6A}" srcId="{3EEDDEFF-D3E1-4F5C-AF03-A5B2460FDF5E}" destId="{11DE70F2-62ED-4B40-AF96-1B0C002C7EE7}" srcOrd="3" destOrd="0" parTransId="{E440ADC0-08C2-4D09-A4C4-0642F0F35243}" sibTransId="{489CB0A8-C036-47BF-846A-EF57AA2B5804}"/>
    <dgm:cxn modelId="{B644C294-6A43-4808-9207-D822013C910D}" type="presOf" srcId="{11DE70F2-62ED-4B40-AF96-1B0C002C7EE7}" destId="{7656C7AB-4B84-4163-AB34-281CFF91B729}" srcOrd="0" destOrd="0" presId="urn:microsoft.com/office/officeart/2005/8/layout/vList2"/>
    <dgm:cxn modelId="{AB3CCBD0-842A-4BBD-A256-BA6D07B4316F}" type="presOf" srcId="{3DC1B05E-AB77-4F24-A3CE-279C4B16BEBD}" destId="{E60923AB-F148-475B-A1CD-1BFE42942DB8}" srcOrd="0" destOrd="0" presId="urn:microsoft.com/office/officeart/2005/8/layout/vList2"/>
    <dgm:cxn modelId="{202506DB-1DC2-4FFC-BA80-B229EAF9CA18}" type="presOf" srcId="{3EEDDEFF-D3E1-4F5C-AF03-A5B2460FDF5E}" destId="{14C86BFB-7F57-4B2E-81BC-A37E3D9D13A8}" srcOrd="0" destOrd="0" presId="urn:microsoft.com/office/officeart/2005/8/layout/vList2"/>
    <dgm:cxn modelId="{C3AAFFF0-3375-4A2C-B3CD-A07AAFA736F1}" type="presOf" srcId="{1332D042-F7D1-4327-B461-D216665A082A}" destId="{051D85C8-071C-40D4-9F3D-2522072585A6}" srcOrd="0" destOrd="0" presId="urn:microsoft.com/office/officeart/2005/8/layout/vList2"/>
    <dgm:cxn modelId="{C95042DB-362F-4CC8-AEF0-37F154E298C4}" type="presParOf" srcId="{14C86BFB-7F57-4B2E-81BC-A37E3D9D13A8}" destId="{CF826DC1-A70B-458A-9F56-67DC1BD5839F}" srcOrd="0" destOrd="0" presId="urn:microsoft.com/office/officeart/2005/8/layout/vList2"/>
    <dgm:cxn modelId="{5B5A013A-96D1-4B04-B7CA-8BB720C08E63}" type="presParOf" srcId="{14C86BFB-7F57-4B2E-81BC-A37E3D9D13A8}" destId="{AF0753C5-71FC-402F-AA4E-363ADECAFE52}" srcOrd="1" destOrd="0" presId="urn:microsoft.com/office/officeart/2005/8/layout/vList2"/>
    <dgm:cxn modelId="{56712C9B-45C6-4AE0-BD6E-6D7EA9454F87}" type="presParOf" srcId="{14C86BFB-7F57-4B2E-81BC-A37E3D9D13A8}" destId="{96E663AB-01B3-4B43-9873-1F08261820DD}" srcOrd="2" destOrd="0" presId="urn:microsoft.com/office/officeart/2005/8/layout/vList2"/>
    <dgm:cxn modelId="{E79C2FAA-5128-46B8-949C-FB3B39AB7A57}" type="presParOf" srcId="{14C86BFB-7F57-4B2E-81BC-A37E3D9D13A8}" destId="{394B6ECF-0197-4E05-8E0A-93C7F998561A}" srcOrd="3" destOrd="0" presId="urn:microsoft.com/office/officeart/2005/8/layout/vList2"/>
    <dgm:cxn modelId="{04FD43E7-B6B4-4563-B099-873320FF505F}" type="presParOf" srcId="{14C86BFB-7F57-4B2E-81BC-A37E3D9D13A8}" destId="{051D85C8-071C-40D4-9F3D-2522072585A6}" srcOrd="4" destOrd="0" presId="urn:microsoft.com/office/officeart/2005/8/layout/vList2"/>
    <dgm:cxn modelId="{2AA64526-5BF1-4304-ADD0-276C651CB95F}" type="presParOf" srcId="{14C86BFB-7F57-4B2E-81BC-A37E3D9D13A8}" destId="{6DCA7E4A-8622-48A7-BED6-04193F67953C}" srcOrd="5" destOrd="0" presId="urn:microsoft.com/office/officeart/2005/8/layout/vList2"/>
    <dgm:cxn modelId="{ED376994-88CA-482B-8BAC-DAC10A86D4FA}" type="presParOf" srcId="{14C86BFB-7F57-4B2E-81BC-A37E3D9D13A8}" destId="{7656C7AB-4B84-4163-AB34-281CFF91B729}" srcOrd="6" destOrd="0" presId="urn:microsoft.com/office/officeart/2005/8/layout/vList2"/>
    <dgm:cxn modelId="{6EABB644-E69F-410C-AB15-05B74DB7C289}" type="presParOf" srcId="{14C86BFB-7F57-4B2E-81BC-A37E3D9D13A8}" destId="{42C129F9-6CD8-4E49-A547-C008C5276E97}" srcOrd="7" destOrd="0" presId="urn:microsoft.com/office/officeart/2005/8/layout/vList2"/>
    <dgm:cxn modelId="{DAAC983F-C409-415A-96F7-85A084BD3A02}" type="presParOf" srcId="{14C86BFB-7F57-4B2E-81BC-A37E3D9D13A8}" destId="{E60923AB-F148-475B-A1CD-1BFE42942DB8}" srcOrd="8" destOrd="0" presId="urn:microsoft.com/office/officeart/2005/8/layout/vList2"/>
    <dgm:cxn modelId="{9CF4B555-90AA-442A-8CBD-67DF80778B4C}" type="presParOf" srcId="{14C86BFB-7F57-4B2E-81BC-A37E3D9D13A8}" destId="{61C80B89-B502-4E72-93F8-9F1CBC2E650D}" srcOrd="9" destOrd="0" presId="urn:microsoft.com/office/officeart/2005/8/layout/vList2"/>
    <dgm:cxn modelId="{681F35CC-5DA3-460A-AF0E-3F339AC8129A}" type="presParOf" srcId="{14C86BFB-7F57-4B2E-81BC-A37E3D9D13A8}" destId="{96EEFA2C-EA1A-4C73-ACF2-79DE964CAEB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1ACA5F-F1E3-4D2F-9DD9-AB95866AABE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BFE17-1545-4D4A-9514-B72F84A19C83}">
      <dgm:prSet custT="1"/>
      <dgm:spPr/>
      <dgm:t>
        <a:bodyPr/>
        <a:lstStyle/>
        <a:p>
          <a:r>
            <a:rPr lang="en-US" sz="2000" dirty="0"/>
            <a:t>Current Rules: All 3SVT households receive the Standard Utility Allowance (SUA) in their 3SVT budget.  </a:t>
          </a:r>
        </a:p>
      </dgm:t>
      <dgm:extLst>
        <a:ext uri="{E40237B7-FDA0-4F09-8148-C483321AD2D9}">
          <dgm14:cNvPr xmlns:dgm14="http://schemas.microsoft.com/office/drawing/2010/diagram" id="0" name="" descr="Noting that we still have many questions about these changes!  Also, no effective date detailed in the law &#10;Limits availability of “heat &amp; eat” to only households with an elderly or disabled member&#10;Limits the exclusion of energy assistance from countable income to only households with an elderly or disabled member&#10;"/>
        </a:ext>
      </dgm:extLst>
    </dgm:pt>
    <dgm:pt modelId="{86DE43DE-E7E5-4C64-8190-8C925C761D5D}" type="parTrans" cxnId="{06CECC30-DFF4-479B-B779-2F911433E9C7}">
      <dgm:prSet/>
      <dgm:spPr/>
      <dgm:t>
        <a:bodyPr/>
        <a:lstStyle/>
        <a:p>
          <a:endParaRPr lang="en-US"/>
        </a:p>
      </dgm:t>
    </dgm:pt>
    <dgm:pt modelId="{9C92E74E-A5A0-4404-924B-FBA465C36B4D}" type="sibTrans" cxnId="{06CECC30-DFF4-479B-B779-2F911433E9C7}">
      <dgm:prSet/>
      <dgm:spPr/>
      <dgm:t>
        <a:bodyPr/>
        <a:lstStyle/>
        <a:p>
          <a:endParaRPr lang="en-US"/>
        </a:p>
      </dgm:t>
    </dgm:pt>
    <dgm:pt modelId="{24F074C4-7F7C-4F68-954F-3194F35E1688}">
      <dgm:prSet custT="1"/>
      <dgm:spPr/>
      <dgm:t>
        <a:bodyPr/>
        <a:lstStyle/>
        <a:p>
          <a:r>
            <a:rPr lang="en-US" sz="2000" dirty="0"/>
            <a:t>The Change: effective 10/1, only households with a senior (60+) or disabled member will be eligible for the SUA through “heat &amp; eat”.</a:t>
          </a:r>
        </a:p>
      </dgm:t>
      <dgm:extLst>
        <a:ext uri="{E40237B7-FDA0-4F09-8148-C483321AD2D9}">
          <dgm14:cNvPr xmlns:dgm14="http://schemas.microsoft.com/office/drawing/2010/diagram" id="0" name="" descr="Noting that we still have many questions about these changes!  Also, no effective date detailed in the law &#10;Limits availability of “heat &amp; eat” to only households with an elderly or disabled member&#10;Limits the exclusion of energy assistance from countable income to only households with an elderly or disabled member&#10;"/>
        </a:ext>
      </dgm:extLst>
    </dgm:pt>
    <dgm:pt modelId="{963C945A-0A02-4EC7-8967-EC5F2B47FE04}" type="parTrans" cxnId="{8458EB82-DFBC-4475-B55E-1F6073677C67}">
      <dgm:prSet/>
      <dgm:spPr/>
      <dgm:t>
        <a:bodyPr/>
        <a:lstStyle/>
        <a:p>
          <a:endParaRPr lang="en-US"/>
        </a:p>
      </dgm:t>
    </dgm:pt>
    <dgm:pt modelId="{F9A11322-A45E-47DE-A990-B2F18A897E80}" type="sibTrans" cxnId="{8458EB82-DFBC-4475-B55E-1F6073677C67}">
      <dgm:prSet/>
      <dgm:spPr/>
      <dgm:t>
        <a:bodyPr/>
        <a:lstStyle/>
        <a:p>
          <a:endParaRPr lang="en-US"/>
        </a:p>
      </dgm:t>
    </dgm:pt>
    <dgm:pt modelId="{F84DC07F-3385-4765-95BC-D4BC504037AA}">
      <dgm:prSet custT="1"/>
      <dgm:spPr/>
      <dgm:t>
        <a:bodyPr/>
        <a:lstStyle/>
        <a:p>
          <a:r>
            <a:rPr lang="en-US" sz="2000" dirty="0"/>
            <a:t>Households that do not have a senior or disabled member will be assigned the utility allowance that matches what they are responsible for paying. </a:t>
          </a:r>
        </a:p>
        <a:p>
          <a:endParaRPr lang="en-US" sz="1200" dirty="0"/>
        </a:p>
        <a:p>
          <a:endParaRPr lang="en-US" sz="1200" dirty="0"/>
        </a:p>
      </dgm:t>
      <dgm:extLst>
        <a:ext uri="{E40237B7-FDA0-4F09-8148-C483321AD2D9}">
          <dgm14:cNvPr xmlns:dgm14="http://schemas.microsoft.com/office/drawing/2010/diagram" id="0" name="" descr="Noting that we still have many questions about these changes!  Also, no effective date detailed in the law &#10;Limits availability of “heat &amp; eat” to only households with an elderly or disabled member&#10;Limits the exclusion of energy assistance from countable income to only households with an elderly or disabled member&#10;"/>
        </a:ext>
      </dgm:extLst>
    </dgm:pt>
    <dgm:pt modelId="{D4BE737A-93B6-48F5-B273-C1FB401F30C5}" type="parTrans" cxnId="{E894895E-3742-447B-AC38-0BA7D5F3D22F}">
      <dgm:prSet/>
      <dgm:spPr/>
      <dgm:t>
        <a:bodyPr/>
        <a:lstStyle/>
        <a:p>
          <a:endParaRPr lang="en-US"/>
        </a:p>
      </dgm:t>
    </dgm:pt>
    <dgm:pt modelId="{62FD47DB-AB6E-43B8-BABF-ABEFA811B3BB}" type="sibTrans" cxnId="{E894895E-3742-447B-AC38-0BA7D5F3D22F}">
      <dgm:prSet/>
      <dgm:spPr/>
      <dgm:t>
        <a:bodyPr/>
        <a:lstStyle/>
        <a:p>
          <a:endParaRPr lang="en-US"/>
        </a:p>
      </dgm:t>
    </dgm:pt>
    <dgm:pt modelId="{E8D87E02-D52A-4B73-832F-173209735E28}" type="pres">
      <dgm:prSet presAssocID="{0B1ACA5F-F1E3-4D2F-9DD9-AB95866AABE8}" presName="linearFlow" presStyleCnt="0">
        <dgm:presLayoutVars>
          <dgm:resizeHandles val="exact"/>
        </dgm:presLayoutVars>
      </dgm:prSet>
      <dgm:spPr/>
    </dgm:pt>
    <dgm:pt modelId="{25549E48-2156-4DFF-94AC-988FFC348AD3}" type="pres">
      <dgm:prSet presAssocID="{920BFE17-1545-4D4A-9514-B72F84A19C83}" presName="node" presStyleLbl="node1" presStyleIdx="0" presStyleCnt="3" custScaleX="151527">
        <dgm:presLayoutVars>
          <dgm:bulletEnabled val="1"/>
        </dgm:presLayoutVars>
      </dgm:prSet>
      <dgm:spPr/>
    </dgm:pt>
    <dgm:pt modelId="{AB28DA9B-AF20-4B8F-8D1E-CDB31D141E98}" type="pres">
      <dgm:prSet presAssocID="{9C92E74E-A5A0-4404-924B-FBA465C36B4D}" presName="sibTrans" presStyleLbl="sibTrans2D1" presStyleIdx="0" presStyleCnt="2"/>
      <dgm:spPr/>
    </dgm:pt>
    <dgm:pt modelId="{867BAAF5-7642-4CA5-AF65-1FAE66689529}" type="pres">
      <dgm:prSet presAssocID="{9C92E74E-A5A0-4404-924B-FBA465C36B4D}" presName="connectorText" presStyleLbl="sibTrans2D1" presStyleIdx="0" presStyleCnt="2"/>
      <dgm:spPr/>
    </dgm:pt>
    <dgm:pt modelId="{57C293CF-CC14-4B14-80EC-E901FA8534EE}" type="pres">
      <dgm:prSet presAssocID="{24F074C4-7F7C-4F68-954F-3194F35E1688}" presName="node" presStyleLbl="node1" presStyleIdx="1" presStyleCnt="3" custScaleX="177750">
        <dgm:presLayoutVars>
          <dgm:bulletEnabled val="1"/>
        </dgm:presLayoutVars>
      </dgm:prSet>
      <dgm:spPr/>
    </dgm:pt>
    <dgm:pt modelId="{2DCDE949-E85B-4CAE-857E-662A8A620CDD}" type="pres">
      <dgm:prSet presAssocID="{F9A11322-A45E-47DE-A990-B2F18A897E80}" presName="sibTrans" presStyleLbl="sibTrans2D1" presStyleIdx="1" presStyleCnt="2"/>
      <dgm:spPr/>
    </dgm:pt>
    <dgm:pt modelId="{B8714C98-8DF0-4D4B-8675-1FC6739B5028}" type="pres">
      <dgm:prSet presAssocID="{F9A11322-A45E-47DE-A990-B2F18A897E80}" presName="connectorText" presStyleLbl="sibTrans2D1" presStyleIdx="1" presStyleCnt="2"/>
      <dgm:spPr/>
    </dgm:pt>
    <dgm:pt modelId="{7303CD9A-46A1-478E-82B0-C0757681C2A2}" type="pres">
      <dgm:prSet presAssocID="{F84DC07F-3385-4765-95BC-D4BC504037AA}" presName="node" presStyleLbl="node1" presStyleIdx="2" presStyleCnt="3" custScaleX="187074">
        <dgm:presLayoutVars>
          <dgm:bulletEnabled val="1"/>
        </dgm:presLayoutVars>
      </dgm:prSet>
      <dgm:spPr/>
    </dgm:pt>
  </dgm:ptLst>
  <dgm:cxnLst>
    <dgm:cxn modelId="{126A5809-6752-40DA-98B6-3395CF41076F}" type="presOf" srcId="{F9A11322-A45E-47DE-A990-B2F18A897E80}" destId="{B8714C98-8DF0-4D4B-8675-1FC6739B5028}" srcOrd="1" destOrd="0" presId="urn:microsoft.com/office/officeart/2005/8/layout/process2"/>
    <dgm:cxn modelId="{FC3B2716-26A3-435A-92C3-8C28CC70FBB9}" type="presOf" srcId="{920BFE17-1545-4D4A-9514-B72F84A19C83}" destId="{25549E48-2156-4DFF-94AC-988FFC348AD3}" srcOrd="0" destOrd="0" presId="urn:microsoft.com/office/officeart/2005/8/layout/process2"/>
    <dgm:cxn modelId="{0DB1DE28-A5CD-47D8-B6EF-102589CF9655}" type="presOf" srcId="{F9A11322-A45E-47DE-A990-B2F18A897E80}" destId="{2DCDE949-E85B-4CAE-857E-662A8A620CDD}" srcOrd="0" destOrd="0" presId="urn:microsoft.com/office/officeart/2005/8/layout/process2"/>
    <dgm:cxn modelId="{06CECC30-DFF4-479B-B779-2F911433E9C7}" srcId="{0B1ACA5F-F1E3-4D2F-9DD9-AB95866AABE8}" destId="{920BFE17-1545-4D4A-9514-B72F84A19C83}" srcOrd="0" destOrd="0" parTransId="{86DE43DE-E7E5-4C64-8190-8C925C761D5D}" sibTransId="{9C92E74E-A5A0-4404-924B-FBA465C36B4D}"/>
    <dgm:cxn modelId="{D056AC32-CD02-46B1-A3B0-BD7749B37E53}" type="presOf" srcId="{9C92E74E-A5A0-4404-924B-FBA465C36B4D}" destId="{AB28DA9B-AF20-4B8F-8D1E-CDB31D141E98}" srcOrd="0" destOrd="0" presId="urn:microsoft.com/office/officeart/2005/8/layout/process2"/>
    <dgm:cxn modelId="{E894895E-3742-447B-AC38-0BA7D5F3D22F}" srcId="{0B1ACA5F-F1E3-4D2F-9DD9-AB95866AABE8}" destId="{F84DC07F-3385-4765-95BC-D4BC504037AA}" srcOrd="2" destOrd="0" parTransId="{D4BE737A-93B6-48F5-B273-C1FB401F30C5}" sibTransId="{62FD47DB-AB6E-43B8-BABF-ABEFA811B3BB}"/>
    <dgm:cxn modelId="{D106405F-235C-4277-B17A-B275424F833E}" type="presOf" srcId="{24F074C4-7F7C-4F68-954F-3194F35E1688}" destId="{57C293CF-CC14-4B14-80EC-E901FA8534EE}" srcOrd="0" destOrd="0" presId="urn:microsoft.com/office/officeart/2005/8/layout/process2"/>
    <dgm:cxn modelId="{8458EB82-DFBC-4475-B55E-1F6073677C67}" srcId="{0B1ACA5F-F1E3-4D2F-9DD9-AB95866AABE8}" destId="{24F074C4-7F7C-4F68-954F-3194F35E1688}" srcOrd="1" destOrd="0" parTransId="{963C945A-0A02-4EC7-8967-EC5F2B47FE04}" sibTransId="{F9A11322-A45E-47DE-A990-B2F18A897E80}"/>
    <dgm:cxn modelId="{940F18A2-C3AB-4940-899F-D80282400C16}" type="presOf" srcId="{0B1ACA5F-F1E3-4D2F-9DD9-AB95866AABE8}" destId="{E8D87E02-D52A-4B73-832F-173209735E28}" srcOrd="0" destOrd="0" presId="urn:microsoft.com/office/officeart/2005/8/layout/process2"/>
    <dgm:cxn modelId="{3DBAA8B0-2765-4F8A-A14B-1C0B2ACF2D91}" type="presOf" srcId="{9C92E74E-A5A0-4404-924B-FBA465C36B4D}" destId="{867BAAF5-7642-4CA5-AF65-1FAE66689529}" srcOrd="1" destOrd="0" presId="urn:microsoft.com/office/officeart/2005/8/layout/process2"/>
    <dgm:cxn modelId="{B6B108DF-80F3-4C9C-8F52-E93213BF1A81}" type="presOf" srcId="{F84DC07F-3385-4765-95BC-D4BC504037AA}" destId="{7303CD9A-46A1-478E-82B0-C0757681C2A2}" srcOrd="0" destOrd="0" presId="urn:microsoft.com/office/officeart/2005/8/layout/process2"/>
    <dgm:cxn modelId="{EB8ED34D-7068-4DD3-92F3-F007A1C27F0D}" type="presParOf" srcId="{E8D87E02-D52A-4B73-832F-173209735E28}" destId="{25549E48-2156-4DFF-94AC-988FFC348AD3}" srcOrd="0" destOrd="0" presId="urn:microsoft.com/office/officeart/2005/8/layout/process2"/>
    <dgm:cxn modelId="{D8951B2A-B98E-48F2-AD15-C4ACC61F88F1}" type="presParOf" srcId="{E8D87E02-D52A-4B73-832F-173209735E28}" destId="{AB28DA9B-AF20-4B8F-8D1E-CDB31D141E98}" srcOrd="1" destOrd="0" presId="urn:microsoft.com/office/officeart/2005/8/layout/process2"/>
    <dgm:cxn modelId="{0E6FE130-F37D-41F1-B871-CC926C7658D0}" type="presParOf" srcId="{AB28DA9B-AF20-4B8F-8D1E-CDB31D141E98}" destId="{867BAAF5-7642-4CA5-AF65-1FAE66689529}" srcOrd="0" destOrd="0" presId="urn:microsoft.com/office/officeart/2005/8/layout/process2"/>
    <dgm:cxn modelId="{0BAE1B2D-7AB7-4218-A8AD-6EB731E788AF}" type="presParOf" srcId="{E8D87E02-D52A-4B73-832F-173209735E28}" destId="{57C293CF-CC14-4B14-80EC-E901FA8534EE}" srcOrd="2" destOrd="0" presId="urn:microsoft.com/office/officeart/2005/8/layout/process2"/>
    <dgm:cxn modelId="{116BD863-4BA8-4CF6-9C1D-CD1A62E6B5A1}" type="presParOf" srcId="{E8D87E02-D52A-4B73-832F-173209735E28}" destId="{2DCDE949-E85B-4CAE-857E-662A8A620CDD}" srcOrd="3" destOrd="0" presId="urn:microsoft.com/office/officeart/2005/8/layout/process2"/>
    <dgm:cxn modelId="{331D2AF6-C8C6-44A4-8B9E-B35BFF76D87E}" type="presParOf" srcId="{2DCDE949-E85B-4CAE-857E-662A8A620CDD}" destId="{B8714C98-8DF0-4D4B-8675-1FC6739B5028}" srcOrd="0" destOrd="0" presId="urn:microsoft.com/office/officeart/2005/8/layout/process2"/>
    <dgm:cxn modelId="{92EEE497-8943-4C24-A58B-151790FAD43E}" type="presParOf" srcId="{E8D87E02-D52A-4B73-832F-173209735E28}" destId="{7303CD9A-46A1-478E-82B0-C0757681C2A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76BD98-5D3F-46DA-B114-CF0A3637C9A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2C4AC-1B2C-437D-8128-B5D9C6608F04}">
      <dgm:prSet/>
      <dgm:spPr/>
      <dgm:t>
        <a:bodyPr/>
        <a:lstStyle/>
        <a:p>
          <a:r>
            <a:rPr lang="en-US" dirty="0"/>
            <a:t>Limited now to:</a:t>
          </a:r>
        </a:p>
      </dgm:t>
      <dgm:extLst>
        <a:ext uri="{E40237B7-FDA0-4F09-8148-C483321AD2D9}">
          <dgm14:cNvPr xmlns:dgm14="http://schemas.microsoft.com/office/drawing/2010/diagram" id="0" name="" descr="Limited now to:&#10; Lawful permanent residents&#10; Cuban and Haitian entrants&#10; Allowed to work and live in the US under the Compacts of Free Association (COFA)&#10;No effective date specified in the law&#10;"/>
        </a:ext>
      </dgm:extLst>
    </dgm:pt>
    <dgm:pt modelId="{1386F973-762B-4B5B-BCBB-14217206957C}" type="parTrans" cxnId="{8654AB44-4897-40EC-96CE-F12698DA00C5}">
      <dgm:prSet/>
      <dgm:spPr/>
      <dgm:t>
        <a:bodyPr/>
        <a:lstStyle/>
        <a:p>
          <a:endParaRPr lang="en-US"/>
        </a:p>
      </dgm:t>
    </dgm:pt>
    <dgm:pt modelId="{9DCDCD90-0826-40C7-9170-4AF348F5A71F}" type="sibTrans" cxnId="{8654AB44-4897-40EC-96CE-F12698DA00C5}">
      <dgm:prSet/>
      <dgm:spPr/>
      <dgm:t>
        <a:bodyPr/>
        <a:lstStyle/>
        <a:p>
          <a:endParaRPr lang="en-US"/>
        </a:p>
      </dgm:t>
    </dgm:pt>
    <dgm:pt modelId="{2EAB5112-731D-477E-8E91-7BE47558E69E}">
      <dgm:prSet/>
      <dgm:spPr/>
      <dgm:t>
        <a:bodyPr/>
        <a:lstStyle/>
        <a:p>
          <a:r>
            <a:rPr lang="en-US" dirty="0"/>
            <a:t>Lawful permanent residents</a:t>
          </a:r>
        </a:p>
      </dgm:t>
      <dgm:extLst>
        <a:ext uri="{E40237B7-FDA0-4F09-8148-C483321AD2D9}">
          <dgm14:cNvPr xmlns:dgm14="http://schemas.microsoft.com/office/drawing/2010/diagram" id="0" name="" descr="Limited now to:&#10; Lawful permanent residents&#10; Cuban and Haitian entrants&#10; Allowed to work and live in the US under the Compacts of Free Association (COFA)&#10;No effective date specified in the law&#10;"/>
        </a:ext>
      </dgm:extLst>
    </dgm:pt>
    <dgm:pt modelId="{8497FBB4-A318-4AFE-BECC-CFDBBDBF4444}" type="parTrans" cxnId="{3F58FD21-C080-4FB0-972A-5FE7B0A6FC70}">
      <dgm:prSet/>
      <dgm:spPr/>
      <dgm:t>
        <a:bodyPr/>
        <a:lstStyle/>
        <a:p>
          <a:endParaRPr lang="en-US"/>
        </a:p>
      </dgm:t>
    </dgm:pt>
    <dgm:pt modelId="{CDA87BD2-5F40-4DD7-8D11-56788ACA569C}" type="sibTrans" cxnId="{3F58FD21-C080-4FB0-972A-5FE7B0A6FC70}">
      <dgm:prSet/>
      <dgm:spPr/>
      <dgm:t>
        <a:bodyPr/>
        <a:lstStyle/>
        <a:p>
          <a:endParaRPr lang="en-US"/>
        </a:p>
      </dgm:t>
    </dgm:pt>
    <dgm:pt modelId="{1E7F299B-7020-4DD2-82EA-C5DCBAD41F61}">
      <dgm:prSet/>
      <dgm:spPr/>
      <dgm:t>
        <a:bodyPr/>
        <a:lstStyle/>
        <a:p>
          <a:r>
            <a:rPr lang="en-US" dirty="0"/>
            <a:t>Cuban and Haitian entrants</a:t>
          </a:r>
        </a:p>
      </dgm:t>
    </dgm:pt>
    <dgm:pt modelId="{56D23D83-CF5D-4670-9B21-680706D24DA6}" type="parTrans" cxnId="{4E1A4EC6-3197-4DBB-9646-D3D4699C7FEF}">
      <dgm:prSet/>
      <dgm:spPr/>
      <dgm:t>
        <a:bodyPr/>
        <a:lstStyle/>
        <a:p>
          <a:endParaRPr lang="en-US"/>
        </a:p>
      </dgm:t>
    </dgm:pt>
    <dgm:pt modelId="{5C0BC655-91F9-4DBC-805E-360E999D6024}" type="sibTrans" cxnId="{4E1A4EC6-3197-4DBB-9646-D3D4699C7FEF}">
      <dgm:prSet/>
      <dgm:spPr/>
      <dgm:t>
        <a:bodyPr/>
        <a:lstStyle/>
        <a:p>
          <a:endParaRPr lang="en-US"/>
        </a:p>
      </dgm:t>
    </dgm:pt>
    <dgm:pt modelId="{7135A039-C54D-46D5-81F3-B9C414B28182}">
      <dgm:prSet/>
      <dgm:spPr/>
      <dgm:t>
        <a:bodyPr/>
        <a:lstStyle/>
        <a:p>
          <a:r>
            <a:rPr lang="en-US" dirty="0"/>
            <a:t>Allowed to work and live in the US under the Compacts of Free Association (COFA)</a:t>
          </a:r>
        </a:p>
      </dgm:t>
    </dgm:pt>
    <dgm:pt modelId="{9329E1B1-EE8D-480A-9603-99D44E78865C}" type="parTrans" cxnId="{B8CC62EB-F2E8-407D-8951-0A57F6AEACCE}">
      <dgm:prSet/>
      <dgm:spPr/>
      <dgm:t>
        <a:bodyPr/>
        <a:lstStyle/>
        <a:p>
          <a:endParaRPr lang="en-US"/>
        </a:p>
      </dgm:t>
    </dgm:pt>
    <dgm:pt modelId="{77282584-3FB9-40C3-8356-7E68551DFCB7}" type="sibTrans" cxnId="{B8CC62EB-F2E8-407D-8951-0A57F6AEACCE}">
      <dgm:prSet/>
      <dgm:spPr/>
      <dgm:t>
        <a:bodyPr/>
        <a:lstStyle/>
        <a:p>
          <a:endParaRPr lang="en-US"/>
        </a:p>
      </dgm:t>
    </dgm:pt>
    <dgm:pt modelId="{3A775AAA-EA1B-41E4-93A4-7B60A75752B2}">
      <dgm:prSet/>
      <dgm:spPr/>
      <dgm:t>
        <a:bodyPr/>
        <a:lstStyle/>
        <a:p>
          <a:r>
            <a:rPr lang="en-US" dirty="0"/>
            <a:t>Implementation is 10/1/25</a:t>
          </a:r>
        </a:p>
      </dgm:t>
      <dgm:extLst>
        <a:ext uri="{E40237B7-FDA0-4F09-8148-C483321AD2D9}">
          <dgm14:cNvPr xmlns:dgm14="http://schemas.microsoft.com/office/drawing/2010/diagram" id="0" name="" descr="Limited now to:&#10; Lawful permanent residents&#10; Cuban and Haitian entrants&#10; Allowed to work and live in the US under the Compacts of Free Association (COFA)&#10;No effective date specified in the law&#10;"/>
        </a:ext>
      </dgm:extLst>
    </dgm:pt>
    <dgm:pt modelId="{C751E8C4-4C2B-4117-A694-B2AD2628728F}" type="parTrans" cxnId="{EBA99DC3-9762-4736-97A3-9BC82175FFA1}">
      <dgm:prSet/>
      <dgm:spPr/>
      <dgm:t>
        <a:bodyPr/>
        <a:lstStyle/>
        <a:p>
          <a:endParaRPr lang="en-US"/>
        </a:p>
      </dgm:t>
    </dgm:pt>
    <dgm:pt modelId="{0C8A76AA-B113-46A6-891A-83A6044C4CBB}" type="sibTrans" cxnId="{EBA99DC3-9762-4736-97A3-9BC82175FFA1}">
      <dgm:prSet/>
      <dgm:spPr/>
      <dgm:t>
        <a:bodyPr/>
        <a:lstStyle/>
        <a:p>
          <a:endParaRPr lang="en-US"/>
        </a:p>
      </dgm:t>
    </dgm:pt>
    <dgm:pt modelId="{2C70FE10-6F18-4BBB-852A-6911C5ED77BD}">
      <dgm:prSet/>
      <dgm:spPr/>
      <dgm:t>
        <a:bodyPr/>
        <a:lstStyle/>
        <a:p>
          <a:endParaRPr lang="en-US" dirty="0"/>
        </a:p>
      </dgm:t>
    </dgm:pt>
    <dgm:pt modelId="{5DF7BD52-5946-4DA4-9E41-6DC83158A3F5}" type="parTrans" cxnId="{60B70960-8A1C-4256-8D95-9569D1E9B9D8}">
      <dgm:prSet/>
      <dgm:spPr/>
    </dgm:pt>
    <dgm:pt modelId="{0399E45A-F7EA-4044-BDF3-E0298BE81651}" type="sibTrans" cxnId="{60B70960-8A1C-4256-8D95-9569D1E9B9D8}">
      <dgm:prSet/>
      <dgm:spPr/>
    </dgm:pt>
    <dgm:pt modelId="{872F275D-6921-4C4F-9033-DA0DA7ACB07B}">
      <dgm:prSet/>
      <dgm:spPr/>
      <dgm:t>
        <a:bodyPr/>
        <a:lstStyle/>
        <a:p>
          <a:r>
            <a:rPr lang="en-US" dirty="0"/>
            <a:t>Amerasian Immigrant</a:t>
          </a:r>
        </a:p>
      </dgm:t>
    </dgm:pt>
    <dgm:pt modelId="{72806225-CD84-4901-AA98-12BF421E58D0}" type="parTrans" cxnId="{0E3D8C8A-D16F-414B-B7B4-5947965554F7}">
      <dgm:prSet/>
      <dgm:spPr/>
    </dgm:pt>
    <dgm:pt modelId="{44357F61-5606-498A-A232-4627DFCAD35C}" type="sibTrans" cxnId="{0E3D8C8A-D16F-414B-B7B4-5947965554F7}">
      <dgm:prSet/>
      <dgm:spPr/>
    </dgm:pt>
    <dgm:pt modelId="{7694DEBD-832F-4F25-A45D-2339308E661C}">
      <dgm:prSet/>
      <dgm:spPr/>
      <dgm:t>
        <a:bodyPr/>
        <a:lstStyle/>
        <a:p>
          <a:r>
            <a:rPr lang="en-US" dirty="0"/>
            <a:t>Canadian Born Native American</a:t>
          </a:r>
        </a:p>
      </dgm:t>
    </dgm:pt>
    <dgm:pt modelId="{F7CCE3C3-6C43-4FD8-8E94-B3CF45F61F34}" type="parTrans" cxnId="{39609DB5-AD8C-41EB-B0AC-EB3AC03DB2D1}">
      <dgm:prSet/>
      <dgm:spPr/>
    </dgm:pt>
    <dgm:pt modelId="{ED83E1D6-83B4-499D-BAA3-48B13D871492}" type="sibTrans" cxnId="{39609DB5-AD8C-41EB-B0AC-EB3AC03DB2D1}">
      <dgm:prSet/>
      <dgm:spPr/>
    </dgm:pt>
    <dgm:pt modelId="{0A9A85D1-F4B0-4F22-86F0-2A1660FAF41E}">
      <dgm:prSet/>
      <dgm:spPr/>
      <dgm:t>
        <a:bodyPr/>
        <a:lstStyle/>
        <a:p>
          <a:r>
            <a:rPr lang="en-US" dirty="0"/>
            <a:t>Hmong or Highland Laotian Tribal Member</a:t>
          </a:r>
        </a:p>
      </dgm:t>
    </dgm:pt>
    <dgm:pt modelId="{889A70B6-13E5-4F0F-8F57-A26CCB467B74}" type="parTrans" cxnId="{914EC9BE-50AD-48FF-AFDA-F8C12E3B2BDF}">
      <dgm:prSet/>
      <dgm:spPr/>
    </dgm:pt>
    <dgm:pt modelId="{DDAF359A-A584-4A2A-B201-71CFB8BF127A}" type="sibTrans" cxnId="{914EC9BE-50AD-48FF-AFDA-F8C12E3B2BDF}">
      <dgm:prSet/>
      <dgm:spPr/>
    </dgm:pt>
    <dgm:pt modelId="{258446E3-391F-44B5-8C5D-3F13E59415C6}" type="pres">
      <dgm:prSet presAssocID="{5A76BD98-5D3F-46DA-B114-CF0A3637C9AD}" presName="linear" presStyleCnt="0">
        <dgm:presLayoutVars>
          <dgm:dir/>
          <dgm:animLvl val="lvl"/>
          <dgm:resizeHandles val="exact"/>
        </dgm:presLayoutVars>
      </dgm:prSet>
      <dgm:spPr/>
    </dgm:pt>
    <dgm:pt modelId="{AF1FD2F1-27E1-4C58-9B39-62B935D2F3A8}" type="pres">
      <dgm:prSet presAssocID="{6D72C4AC-1B2C-437D-8128-B5D9C6608F04}" presName="parentLin" presStyleCnt="0"/>
      <dgm:spPr/>
    </dgm:pt>
    <dgm:pt modelId="{09B51921-3E4E-474E-8359-0A34A5F897FE}" type="pres">
      <dgm:prSet presAssocID="{6D72C4AC-1B2C-437D-8128-B5D9C6608F04}" presName="parentLeftMargin" presStyleLbl="node1" presStyleIdx="0" presStyleCnt="2"/>
      <dgm:spPr/>
    </dgm:pt>
    <dgm:pt modelId="{A509E2AF-4FCC-46B1-8CC0-3CE1F7DB4384}" type="pres">
      <dgm:prSet presAssocID="{6D72C4AC-1B2C-437D-8128-B5D9C6608F0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1C2B53D-EEFC-4B04-832F-6DB058D6D6B7}" type="pres">
      <dgm:prSet presAssocID="{6D72C4AC-1B2C-437D-8128-B5D9C6608F04}" presName="negativeSpace" presStyleCnt="0"/>
      <dgm:spPr/>
    </dgm:pt>
    <dgm:pt modelId="{0021C227-BFA3-4018-8257-AE3418DB9451}" type="pres">
      <dgm:prSet presAssocID="{6D72C4AC-1B2C-437D-8128-B5D9C6608F04}" presName="childText" presStyleLbl="conFgAcc1" presStyleIdx="0" presStyleCnt="2">
        <dgm:presLayoutVars>
          <dgm:bulletEnabled val="1"/>
        </dgm:presLayoutVars>
      </dgm:prSet>
      <dgm:spPr/>
    </dgm:pt>
    <dgm:pt modelId="{951AB529-D602-4234-A936-81D592DAB1E0}" type="pres">
      <dgm:prSet presAssocID="{9DCDCD90-0826-40C7-9170-4AF348F5A71F}" presName="spaceBetweenRectangles" presStyleCnt="0"/>
      <dgm:spPr/>
    </dgm:pt>
    <dgm:pt modelId="{27F843D0-AF11-4243-8DB0-C1B461B09AF5}" type="pres">
      <dgm:prSet presAssocID="{3A775AAA-EA1B-41E4-93A4-7B60A75752B2}" presName="parentLin" presStyleCnt="0"/>
      <dgm:spPr/>
    </dgm:pt>
    <dgm:pt modelId="{79C548DC-7AA4-4902-ADDA-48AB58183FD7}" type="pres">
      <dgm:prSet presAssocID="{3A775AAA-EA1B-41E4-93A4-7B60A75752B2}" presName="parentLeftMargin" presStyleLbl="node1" presStyleIdx="0" presStyleCnt="2"/>
      <dgm:spPr/>
    </dgm:pt>
    <dgm:pt modelId="{6435F98D-D609-41D4-A80B-2D58630CCD10}" type="pres">
      <dgm:prSet presAssocID="{3A775AAA-EA1B-41E4-93A4-7B60A75752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6A302FC-7205-427E-A731-8C52A20D6954}" type="pres">
      <dgm:prSet presAssocID="{3A775AAA-EA1B-41E4-93A4-7B60A75752B2}" presName="negativeSpace" presStyleCnt="0"/>
      <dgm:spPr/>
    </dgm:pt>
    <dgm:pt modelId="{B4F271C6-823D-44A5-935D-387DE9F9B68D}" type="pres">
      <dgm:prSet presAssocID="{3A775AAA-EA1B-41E4-93A4-7B60A75752B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4F0950C-A896-44D3-9258-7A6F780D3ADC}" type="presOf" srcId="{2EAB5112-731D-477E-8E91-7BE47558E69E}" destId="{0021C227-BFA3-4018-8257-AE3418DB9451}" srcOrd="0" destOrd="0" presId="urn:microsoft.com/office/officeart/2005/8/layout/list1"/>
    <dgm:cxn modelId="{FEC43310-134E-4399-894A-907F97E663EB}" type="presOf" srcId="{2C70FE10-6F18-4BBB-852A-6911C5ED77BD}" destId="{0021C227-BFA3-4018-8257-AE3418DB9451}" srcOrd="0" destOrd="6" presId="urn:microsoft.com/office/officeart/2005/8/layout/list1"/>
    <dgm:cxn modelId="{CA1DC414-9000-446A-A27A-8A26FA1035A1}" type="presOf" srcId="{3A775AAA-EA1B-41E4-93A4-7B60A75752B2}" destId="{6435F98D-D609-41D4-A80B-2D58630CCD10}" srcOrd="1" destOrd="0" presId="urn:microsoft.com/office/officeart/2005/8/layout/list1"/>
    <dgm:cxn modelId="{1391751C-3643-4961-800E-BDCD5028C095}" type="presOf" srcId="{5A76BD98-5D3F-46DA-B114-CF0A3637C9AD}" destId="{258446E3-391F-44B5-8C5D-3F13E59415C6}" srcOrd="0" destOrd="0" presId="urn:microsoft.com/office/officeart/2005/8/layout/list1"/>
    <dgm:cxn modelId="{3F58FD21-C080-4FB0-972A-5FE7B0A6FC70}" srcId="{6D72C4AC-1B2C-437D-8128-B5D9C6608F04}" destId="{2EAB5112-731D-477E-8E91-7BE47558E69E}" srcOrd="0" destOrd="0" parTransId="{8497FBB4-A318-4AFE-BECC-CFDBBDBF4444}" sibTransId="{CDA87BD2-5F40-4DD7-8D11-56788ACA569C}"/>
    <dgm:cxn modelId="{D8946531-CA22-4473-89E5-96CAC67A88A5}" type="presOf" srcId="{1E7F299B-7020-4DD2-82EA-C5DCBAD41F61}" destId="{0021C227-BFA3-4018-8257-AE3418DB9451}" srcOrd="0" destOrd="1" presId="urn:microsoft.com/office/officeart/2005/8/layout/list1"/>
    <dgm:cxn modelId="{057C9240-5FCF-446C-AD4A-D198D2357EB9}" type="presOf" srcId="{6D72C4AC-1B2C-437D-8128-B5D9C6608F04}" destId="{A509E2AF-4FCC-46B1-8CC0-3CE1F7DB4384}" srcOrd="1" destOrd="0" presId="urn:microsoft.com/office/officeart/2005/8/layout/list1"/>
    <dgm:cxn modelId="{60B70960-8A1C-4256-8D95-9569D1E9B9D8}" srcId="{6D72C4AC-1B2C-437D-8128-B5D9C6608F04}" destId="{2C70FE10-6F18-4BBB-852A-6911C5ED77BD}" srcOrd="6" destOrd="0" parTransId="{5DF7BD52-5946-4DA4-9E41-6DC83158A3F5}" sibTransId="{0399E45A-F7EA-4044-BDF3-E0298BE81651}"/>
    <dgm:cxn modelId="{5373AD42-0A00-4294-B74C-1B8D794E6E5F}" type="presOf" srcId="{0A9A85D1-F4B0-4F22-86F0-2A1660FAF41E}" destId="{0021C227-BFA3-4018-8257-AE3418DB9451}" srcOrd="0" destOrd="5" presId="urn:microsoft.com/office/officeart/2005/8/layout/list1"/>
    <dgm:cxn modelId="{8654AB44-4897-40EC-96CE-F12698DA00C5}" srcId="{5A76BD98-5D3F-46DA-B114-CF0A3637C9AD}" destId="{6D72C4AC-1B2C-437D-8128-B5D9C6608F04}" srcOrd="0" destOrd="0" parTransId="{1386F973-762B-4B5B-BCBB-14217206957C}" sibTransId="{9DCDCD90-0826-40C7-9170-4AF348F5A71F}"/>
    <dgm:cxn modelId="{C391DF4F-7414-4066-86C2-F6B4FF47DA5B}" type="presOf" srcId="{3A775AAA-EA1B-41E4-93A4-7B60A75752B2}" destId="{79C548DC-7AA4-4902-ADDA-48AB58183FD7}" srcOrd="0" destOrd="0" presId="urn:microsoft.com/office/officeart/2005/8/layout/list1"/>
    <dgm:cxn modelId="{DC575C59-2707-4AFC-B4CB-7FF970CFF4EB}" type="presOf" srcId="{6D72C4AC-1B2C-437D-8128-B5D9C6608F04}" destId="{09B51921-3E4E-474E-8359-0A34A5F897FE}" srcOrd="0" destOrd="0" presId="urn:microsoft.com/office/officeart/2005/8/layout/list1"/>
    <dgm:cxn modelId="{0E3D8C8A-D16F-414B-B7B4-5947965554F7}" srcId="{6D72C4AC-1B2C-437D-8128-B5D9C6608F04}" destId="{872F275D-6921-4C4F-9033-DA0DA7ACB07B}" srcOrd="3" destOrd="0" parTransId="{72806225-CD84-4901-AA98-12BF421E58D0}" sibTransId="{44357F61-5606-498A-A232-4627DFCAD35C}"/>
    <dgm:cxn modelId="{EDB55C8F-6F4F-4CA5-8DDD-D27EDF6F0626}" type="presOf" srcId="{7135A039-C54D-46D5-81F3-B9C414B28182}" destId="{0021C227-BFA3-4018-8257-AE3418DB9451}" srcOrd="0" destOrd="2" presId="urn:microsoft.com/office/officeart/2005/8/layout/list1"/>
    <dgm:cxn modelId="{B48D9296-201B-4C7B-ADF3-C3D5BB19AAB1}" type="presOf" srcId="{872F275D-6921-4C4F-9033-DA0DA7ACB07B}" destId="{0021C227-BFA3-4018-8257-AE3418DB9451}" srcOrd="0" destOrd="3" presId="urn:microsoft.com/office/officeart/2005/8/layout/list1"/>
    <dgm:cxn modelId="{683CE9A8-0E35-4FEE-B714-C402314A5FBA}" type="presOf" srcId="{7694DEBD-832F-4F25-A45D-2339308E661C}" destId="{0021C227-BFA3-4018-8257-AE3418DB9451}" srcOrd="0" destOrd="4" presId="urn:microsoft.com/office/officeart/2005/8/layout/list1"/>
    <dgm:cxn modelId="{39609DB5-AD8C-41EB-B0AC-EB3AC03DB2D1}" srcId="{6D72C4AC-1B2C-437D-8128-B5D9C6608F04}" destId="{7694DEBD-832F-4F25-A45D-2339308E661C}" srcOrd="4" destOrd="0" parTransId="{F7CCE3C3-6C43-4FD8-8E94-B3CF45F61F34}" sibTransId="{ED83E1D6-83B4-499D-BAA3-48B13D871492}"/>
    <dgm:cxn modelId="{914EC9BE-50AD-48FF-AFDA-F8C12E3B2BDF}" srcId="{6D72C4AC-1B2C-437D-8128-B5D9C6608F04}" destId="{0A9A85D1-F4B0-4F22-86F0-2A1660FAF41E}" srcOrd="5" destOrd="0" parTransId="{889A70B6-13E5-4F0F-8F57-A26CCB467B74}" sibTransId="{DDAF359A-A584-4A2A-B201-71CFB8BF127A}"/>
    <dgm:cxn modelId="{EBA99DC3-9762-4736-97A3-9BC82175FFA1}" srcId="{5A76BD98-5D3F-46DA-B114-CF0A3637C9AD}" destId="{3A775AAA-EA1B-41E4-93A4-7B60A75752B2}" srcOrd="1" destOrd="0" parTransId="{C751E8C4-4C2B-4117-A694-B2AD2628728F}" sibTransId="{0C8A76AA-B113-46A6-891A-83A6044C4CBB}"/>
    <dgm:cxn modelId="{4E1A4EC6-3197-4DBB-9646-D3D4699C7FEF}" srcId="{6D72C4AC-1B2C-437D-8128-B5D9C6608F04}" destId="{1E7F299B-7020-4DD2-82EA-C5DCBAD41F61}" srcOrd="1" destOrd="0" parTransId="{56D23D83-CF5D-4670-9B21-680706D24DA6}" sibTransId="{5C0BC655-91F9-4DBC-805E-360E999D6024}"/>
    <dgm:cxn modelId="{B8CC62EB-F2E8-407D-8951-0A57F6AEACCE}" srcId="{6D72C4AC-1B2C-437D-8128-B5D9C6608F04}" destId="{7135A039-C54D-46D5-81F3-B9C414B28182}" srcOrd="2" destOrd="0" parTransId="{9329E1B1-EE8D-480A-9603-99D44E78865C}" sibTransId="{77282584-3FB9-40C3-8356-7E68551DFCB7}"/>
    <dgm:cxn modelId="{3C0A0A93-5DE3-45A1-AD1A-86221E6D55F3}" type="presParOf" srcId="{258446E3-391F-44B5-8C5D-3F13E59415C6}" destId="{AF1FD2F1-27E1-4C58-9B39-62B935D2F3A8}" srcOrd="0" destOrd="0" presId="urn:microsoft.com/office/officeart/2005/8/layout/list1"/>
    <dgm:cxn modelId="{5E0E8612-117F-416E-93D5-04F0D60718C8}" type="presParOf" srcId="{AF1FD2F1-27E1-4C58-9B39-62B935D2F3A8}" destId="{09B51921-3E4E-474E-8359-0A34A5F897FE}" srcOrd="0" destOrd="0" presId="urn:microsoft.com/office/officeart/2005/8/layout/list1"/>
    <dgm:cxn modelId="{BE1E2D8D-D972-4972-85E4-61E0F92B0D84}" type="presParOf" srcId="{AF1FD2F1-27E1-4C58-9B39-62B935D2F3A8}" destId="{A509E2AF-4FCC-46B1-8CC0-3CE1F7DB4384}" srcOrd="1" destOrd="0" presId="urn:microsoft.com/office/officeart/2005/8/layout/list1"/>
    <dgm:cxn modelId="{6F1631C3-989D-4359-A44E-6AF3FA12C60B}" type="presParOf" srcId="{258446E3-391F-44B5-8C5D-3F13E59415C6}" destId="{A1C2B53D-EEFC-4B04-832F-6DB058D6D6B7}" srcOrd="1" destOrd="0" presId="urn:microsoft.com/office/officeart/2005/8/layout/list1"/>
    <dgm:cxn modelId="{AEC40104-F336-4D6A-8F14-432EB29222D7}" type="presParOf" srcId="{258446E3-391F-44B5-8C5D-3F13E59415C6}" destId="{0021C227-BFA3-4018-8257-AE3418DB9451}" srcOrd="2" destOrd="0" presId="urn:microsoft.com/office/officeart/2005/8/layout/list1"/>
    <dgm:cxn modelId="{F1500542-3547-444D-956A-BA1F14E0F919}" type="presParOf" srcId="{258446E3-391F-44B5-8C5D-3F13E59415C6}" destId="{951AB529-D602-4234-A936-81D592DAB1E0}" srcOrd="3" destOrd="0" presId="urn:microsoft.com/office/officeart/2005/8/layout/list1"/>
    <dgm:cxn modelId="{FCA38CCF-A531-4D29-97EB-3B92ACAEC1F8}" type="presParOf" srcId="{258446E3-391F-44B5-8C5D-3F13E59415C6}" destId="{27F843D0-AF11-4243-8DB0-C1B461B09AF5}" srcOrd="4" destOrd="0" presId="urn:microsoft.com/office/officeart/2005/8/layout/list1"/>
    <dgm:cxn modelId="{80F1CF0C-E672-469C-A4E1-4EED4E487158}" type="presParOf" srcId="{27F843D0-AF11-4243-8DB0-C1B461B09AF5}" destId="{79C548DC-7AA4-4902-ADDA-48AB58183FD7}" srcOrd="0" destOrd="0" presId="urn:microsoft.com/office/officeart/2005/8/layout/list1"/>
    <dgm:cxn modelId="{9DFC38C3-654E-4C22-9CF3-51A8154B4440}" type="presParOf" srcId="{27F843D0-AF11-4243-8DB0-C1B461B09AF5}" destId="{6435F98D-D609-41D4-A80B-2D58630CCD10}" srcOrd="1" destOrd="0" presId="urn:microsoft.com/office/officeart/2005/8/layout/list1"/>
    <dgm:cxn modelId="{C9D7E6BA-4CFF-4EC5-A903-F734E0C1C0B2}" type="presParOf" srcId="{258446E3-391F-44B5-8C5D-3F13E59415C6}" destId="{86A302FC-7205-427E-A731-8C52A20D6954}" srcOrd="5" destOrd="0" presId="urn:microsoft.com/office/officeart/2005/8/layout/list1"/>
    <dgm:cxn modelId="{F76EA97D-51B9-4754-BA63-2755B599EB02}" type="presParOf" srcId="{258446E3-391F-44B5-8C5D-3F13E59415C6}" destId="{B4F271C6-823D-44A5-935D-387DE9F9B68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45D2E-758B-4978-B724-ACD194680C35}">
      <dsp:nvSpPr>
        <dsp:cNvPr id="0" name=""/>
        <dsp:cNvSpPr/>
      </dsp:nvSpPr>
      <dsp:spPr>
        <a:xfrm>
          <a:off x="2634" y="609118"/>
          <a:ext cx="4942334" cy="2471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New federal law that makes many changes to the SNAP/3SquaresVT program</a:t>
          </a:r>
        </a:p>
      </dsp:txBody>
      <dsp:txXfrm>
        <a:off x="2634" y="609118"/>
        <a:ext cx="4942334" cy="2471167"/>
      </dsp:txXfrm>
    </dsp:sp>
    <dsp:sp modelId="{9AAB6D82-59BD-4144-A815-C5C5F677D1F1}">
      <dsp:nvSpPr>
        <dsp:cNvPr id="0" name=""/>
        <dsp:cNvSpPr/>
      </dsp:nvSpPr>
      <dsp:spPr>
        <a:xfrm>
          <a:off x="5982859" y="609118"/>
          <a:ext cx="4942334" cy="2471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These changes have different effective dates and impacts</a:t>
          </a:r>
        </a:p>
      </dsp:txBody>
      <dsp:txXfrm>
        <a:off x="5982859" y="609118"/>
        <a:ext cx="4942334" cy="2471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26DC1-A70B-458A-9F56-67DC1BD5839F}">
      <dsp:nvSpPr>
        <dsp:cNvPr id="0" name=""/>
        <dsp:cNvSpPr/>
      </dsp:nvSpPr>
      <dsp:spPr>
        <a:xfrm>
          <a:off x="0" y="14564"/>
          <a:ext cx="612206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Effective 10/1/2026 (FFY27)</a:t>
          </a:r>
        </a:p>
      </dsp:txBody>
      <dsp:txXfrm>
        <a:off x="38784" y="53348"/>
        <a:ext cx="6044494" cy="716935"/>
      </dsp:txXfrm>
    </dsp:sp>
    <dsp:sp modelId="{96E663AB-01B3-4B43-9873-1F08261820DD}">
      <dsp:nvSpPr>
        <dsp:cNvPr id="0" name=""/>
        <dsp:cNvSpPr/>
      </dsp:nvSpPr>
      <dsp:spPr>
        <a:xfrm>
          <a:off x="0" y="866667"/>
          <a:ext cx="612206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Reduces the federal portion of administrative costs from 50% to 25%</a:t>
          </a:r>
        </a:p>
      </dsp:txBody>
      <dsp:txXfrm>
        <a:off x="38784" y="905451"/>
        <a:ext cx="6044494" cy="716935"/>
      </dsp:txXfrm>
    </dsp:sp>
    <dsp:sp modelId="{051D85C8-071C-40D4-9F3D-2522072585A6}">
      <dsp:nvSpPr>
        <dsp:cNvPr id="0" name=""/>
        <dsp:cNvSpPr/>
      </dsp:nvSpPr>
      <dsp:spPr>
        <a:xfrm>
          <a:off x="0" y="1718770"/>
          <a:ext cx="612206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Includes administrative cost share of the Outreach program</a:t>
          </a:r>
        </a:p>
      </dsp:txBody>
      <dsp:txXfrm>
        <a:off x="38784" y="1757554"/>
        <a:ext cx="6044494" cy="716935"/>
      </dsp:txXfrm>
    </dsp:sp>
    <dsp:sp modelId="{7656C7AB-4B84-4163-AB34-281CFF91B729}">
      <dsp:nvSpPr>
        <dsp:cNvPr id="0" name=""/>
        <dsp:cNvSpPr/>
      </dsp:nvSpPr>
      <dsp:spPr>
        <a:xfrm>
          <a:off x="0" y="2570873"/>
          <a:ext cx="612206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Does not include Summer EBT as this is a different federal program</a:t>
          </a:r>
        </a:p>
      </dsp:txBody>
      <dsp:txXfrm>
        <a:off x="38784" y="2609657"/>
        <a:ext cx="6044494" cy="716935"/>
      </dsp:txXfrm>
    </dsp:sp>
    <dsp:sp modelId="{E60923AB-F148-475B-A1CD-1BFE42942DB8}">
      <dsp:nvSpPr>
        <dsp:cNvPr id="0" name=""/>
        <dsp:cNvSpPr/>
      </dsp:nvSpPr>
      <dsp:spPr>
        <a:xfrm>
          <a:off x="0" y="3422976"/>
          <a:ext cx="612206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Also does not include SNAP Employment and Training (ICAN)</a:t>
          </a:r>
        </a:p>
      </dsp:txBody>
      <dsp:txXfrm>
        <a:off x="38784" y="3461760"/>
        <a:ext cx="6044494" cy="716935"/>
      </dsp:txXfrm>
    </dsp:sp>
    <dsp:sp modelId="{96EEFA2C-EA1A-4C73-ACF2-79DE964CAEB0}">
      <dsp:nvSpPr>
        <dsp:cNvPr id="0" name=""/>
        <dsp:cNvSpPr/>
      </dsp:nvSpPr>
      <dsp:spPr>
        <a:xfrm>
          <a:off x="0" y="4275079"/>
          <a:ext cx="612206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Impact: Significant financial impact to State of Vermont and to Outreach partners</a:t>
          </a:r>
        </a:p>
      </dsp:txBody>
      <dsp:txXfrm>
        <a:off x="38784" y="4313863"/>
        <a:ext cx="6044494" cy="716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49E48-2156-4DFF-94AC-988FFC348AD3}">
      <dsp:nvSpPr>
        <dsp:cNvPr id="0" name=""/>
        <dsp:cNvSpPr/>
      </dsp:nvSpPr>
      <dsp:spPr>
        <a:xfrm>
          <a:off x="503522" y="2705"/>
          <a:ext cx="5819105" cy="1383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Current Rules: All 3SVT households receive the Standard Utility Allowance (SUA) in their 3SVT budget.  </a:t>
          </a:r>
        </a:p>
      </dsp:txBody>
      <dsp:txXfrm>
        <a:off x="544057" y="43240"/>
        <a:ext cx="5738035" cy="1302893"/>
      </dsp:txXfrm>
    </dsp:sp>
    <dsp:sp modelId="{AB28DA9B-AF20-4B8F-8D1E-CDB31D141E98}">
      <dsp:nvSpPr>
        <dsp:cNvPr id="0" name=""/>
        <dsp:cNvSpPr/>
      </dsp:nvSpPr>
      <dsp:spPr>
        <a:xfrm rot="5400000">
          <a:off x="3153581" y="1421267"/>
          <a:ext cx="518986" cy="622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-5400000">
        <a:off x="3226240" y="1473165"/>
        <a:ext cx="373669" cy="363290"/>
      </dsp:txXfrm>
    </dsp:sp>
    <dsp:sp modelId="{57C293CF-CC14-4B14-80EC-E901FA8534EE}">
      <dsp:nvSpPr>
        <dsp:cNvPr id="0" name=""/>
        <dsp:cNvSpPr/>
      </dsp:nvSpPr>
      <dsp:spPr>
        <a:xfrm>
          <a:off x="0" y="2078650"/>
          <a:ext cx="6826150" cy="1383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Change: effective 10/1, only households with a senior (60+) or disabled member will be eligible for the SUA through “heat &amp; eat”.</a:t>
          </a:r>
        </a:p>
      </dsp:txBody>
      <dsp:txXfrm>
        <a:off x="40535" y="2119185"/>
        <a:ext cx="6745080" cy="1302893"/>
      </dsp:txXfrm>
    </dsp:sp>
    <dsp:sp modelId="{2DCDE949-E85B-4CAE-857E-662A8A620CDD}">
      <dsp:nvSpPr>
        <dsp:cNvPr id="0" name=""/>
        <dsp:cNvSpPr/>
      </dsp:nvSpPr>
      <dsp:spPr>
        <a:xfrm rot="5400000">
          <a:off x="3153581" y="3497212"/>
          <a:ext cx="518986" cy="622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-5400000">
        <a:off x="3226240" y="3549110"/>
        <a:ext cx="373669" cy="363290"/>
      </dsp:txXfrm>
    </dsp:sp>
    <dsp:sp modelId="{7303CD9A-46A1-478E-82B0-C0757681C2A2}">
      <dsp:nvSpPr>
        <dsp:cNvPr id="0" name=""/>
        <dsp:cNvSpPr/>
      </dsp:nvSpPr>
      <dsp:spPr>
        <a:xfrm>
          <a:off x="-179035" y="4154595"/>
          <a:ext cx="7184220" cy="1383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Households that do not have a senior or disabled member will be assigned the utility allowance that matches what they are responsible for paying.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-138500" y="4195130"/>
        <a:ext cx="7103150" cy="13028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1C227-BFA3-4018-8257-AE3418DB9451}">
      <dsp:nvSpPr>
        <dsp:cNvPr id="0" name=""/>
        <dsp:cNvSpPr/>
      </dsp:nvSpPr>
      <dsp:spPr>
        <a:xfrm>
          <a:off x="0" y="452168"/>
          <a:ext cx="10515600" cy="283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Lawful permanent residents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Cuban and Haitian entrants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Allowed to work and live in the US under the Compacts of Free Association (COFA)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Amerasian Immigrant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Canadian Born Native American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Hmong or Highland Laotian Tribal Member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452168"/>
        <a:ext cx="10515600" cy="2835000"/>
      </dsp:txXfrm>
    </dsp:sp>
    <dsp:sp modelId="{A509E2AF-4FCC-46B1-8CC0-3CE1F7DB4384}">
      <dsp:nvSpPr>
        <dsp:cNvPr id="0" name=""/>
        <dsp:cNvSpPr/>
      </dsp:nvSpPr>
      <dsp:spPr>
        <a:xfrm>
          <a:off x="525780" y="156968"/>
          <a:ext cx="73609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Limited now to:</a:t>
          </a:r>
        </a:p>
      </dsp:txBody>
      <dsp:txXfrm>
        <a:off x="554601" y="185789"/>
        <a:ext cx="7303278" cy="532758"/>
      </dsp:txXfrm>
    </dsp:sp>
    <dsp:sp modelId="{B4F271C6-823D-44A5-935D-387DE9F9B68D}">
      <dsp:nvSpPr>
        <dsp:cNvPr id="0" name=""/>
        <dsp:cNvSpPr/>
      </dsp:nvSpPr>
      <dsp:spPr>
        <a:xfrm>
          <a:off x="0" y="369036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5F98D-D609-41D4-A80B-2D58630CCD10}">
      <dsp:nvSpPr>
        <dsp:cNvPr id="0" name=""/>
        <dsp:cNvSpPr/>
      </dsp:nvSpPr>
      <dsp:spPr>
        <a:xfrm>
          <a:off x="525780" y="3395169"/>
          <a:ext cx="73609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Implementation is 10/1/25</a:t>
          </a:r>
        </a:p>
      </dsp:txBody>
      <dsp:txXfrm>
        <a:off x="554601" y="3423990"/>
        <a:ext cx="73032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21B2B-B345-4CA3-8BE4-260118736D1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81596-1454-445B-A9A6-1CA74C921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0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with State House Vector Ar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35661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5" name="Picture 4" descr="White vector drawing of the top of the Vermont State House building.">
            <a:extLst>
              <a:ext uri="{FF2B5EF4-FFF2-40B4-BE49-F238E27FC236}">
                <a16:creationId xmlns:a16="http://schemas.microsoft.com/office/drawing/2014/main" id="{C2B72768-F4C6-4F23-AD2E-FE47865E2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54"/>
            <a:ext cx="2840742" cy="27432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A360FB-179E-AA79-06E6-AE0FAEEE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4078319"/>
            <a:ext cx="116433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43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B1D4-7CAD-558E-B8F9-93D97B7B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400800"/>
          </a:xfrm>
        </p:spPr>
        <p:txBody>
          <a:bodyPr rIns="45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EAED4-7DDE-7C35-3D0B-B7C24B4D92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199" y="0"/>
            <a:ext cx="6702553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951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itl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AADC03-E67E-719C-5655-734EDDA00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2971800" cy="6400800"/>
          </a:xfrm>
        </p:spPr>
        <p:txBody>
          <a:bodyPr rIns="45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ACA87B1-192F-5680-A800-16834BD8A2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7683" y="0"/>
            <a:ext cx="8354069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93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Left and Media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10AE70F-FE0C-4FED-A978-B602D4320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400800"/>
          </a:xfrm>
        </p:spPr>
        <p:txBody>
          <a:bodyPr rIns="45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654CE4-0D9D-4BFA-6F6F-AD229FC2D6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0"/>
            <a:ext cx="6675120" cy="402336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B0C4DD-226F-B458-803D-D06AD48D19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199" y="4216398"/>
            <a:ext cx="6675121" cy="2184401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345417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AD79B1-47C2-4662-BBA3-F5FE039BD04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9199" y="0"/>
            <a:ext cx="6702553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49BB6C62-1036-57AA-5274-A485D30221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743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5A021D1-A711-43DE-1819-EF5833ADE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1800" y="0"/>
            <a:ext cx="1600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E2C49AF-EBB2-FCEC-056E-B43A440DEA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77391"/>
            <a:ext cx="4572000" cy="35204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7775A2-6CB9-EB4E-8482-4C7FBCB17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D27DF0-D1B9-DDEB-E873-7E98A204795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11274552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198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Content, Media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BB9DBB0-2DDA-6B91-2B39-5C34C19B4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645920"/>
            <a:ext cx="7406640" cy="2851857"/>
          </a:xfrm>
        </p:spPr>
        <p:txBody>
          <a:bodyPr lIns="0" anchor="t" anchorCtr="0"/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C2292F5-7491-7962-DED2-D8151A2A75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663440"/>
            <a:ext cx="7406640" cy="1371600"/>
          </a:xfrm>
        </p:spPr>
        <p:txBody>
          <a:bodyPr lIns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 to the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E15B-70A2-8068-4B00-CE32AC15E12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74152" y="1645920"/>
            <a:ext cx="3657600" cy="438912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339585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548640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75135D-C783-1A2F-C1BF-3199B7D04D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45352" y="1645920"/>
            <a:ext cx="548640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0678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Three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2FAF5-FF54-52BF-DC75-C6FDF6E51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90F877A-14E0-E5D8-DA3D-3468AE217B4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356616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B171D9-9AA8-7CEA-3FF2-A4BD70AE5D4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1396" y="1645920"/>
            <a:ext cx="356616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FE9BE5-17F0-9E20-7C20-802CF9BC463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65591" y="1645920"/>
            <a:ext cx="356616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54099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Four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53C3E66-22DF-1B0B-D4B9-26939C74E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AD33888-1B12-7C18-C80E-2FC644140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368FA42B-9E0F-6A26-0BDD-8D9E5E064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4F4977A0-9886-3AD5-FF8F-CAD56AB508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328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CA18EAE-E5FD-5865-D455-8F63E39D2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A177C4D5-FE99-9A8A-6FBF-4CC1DA7B8C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2E449A4B-14E0-AC4A-9D02-497F60B086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936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8724D4EE-E1FB-9D65-F39D-05A197C408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3544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35F7A646-2E16-6894-A51F-4888C33F44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544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68031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Five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4D7860-D44C-AD60-A200-D17D884D8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7FBCB725-6712-7CCD-B7AA-E272773222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E0C7A133-8CA3-B6FA-E685-DB9C106CC9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B3C75DA0-1F9A-79B3-DFC1-6784544BA9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749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790718D5-4C68-72EF-7E69-0BB5B2ABF8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7749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D2E03596-B5DE-486A-DFA3-5AF28A3959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778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E38D07BD-6E5D-362C-D565-7BA02ABD4DF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9778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1D5BECF-D1E6-5D63-3E32-A259C432FC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1807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4BB7CBC7-9816-942C-1F79-6A637F14D5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1807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E5B19579-5378-D4CF-8A15-4E9A09E47C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3836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02049D2A-0441-6ADE-B19B-545FCA89FF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3836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72405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with State of Vermont Coat of Arms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51770D4-7CFD-EBD5-5EF3-E75D33F0E5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40233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735BD0E-2582-E958-A699-D7DB2899E7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9" name="Picture 8" descr="State of Vermont Coat of Arms logo.">
            <a:extLst>
              <a:ext uri="{FF2B5EF4-FFF2-40B4-BE49-F238E27FC236}">
                <a16:creationId xmlns:a16="http://schemas.microsoft.com/office/drawing/2014/main" id="{0092B826-FE50-3C7F-5FC2-CE7E7CBFD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94" y="1828799"/>
            <a:ext cx="235821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5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SmartArt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SmartArt Placeholder 3">
            <a:extLst>
              <a:ext uri="{FF2B5EF4-FFF2-40B4-BE49-F238E27FC236}">
                <a16:creationId xmlns:a16="http://schemas.microsoft.com/office/drawing/2014/main" id="{DC945AFC-EAC2-8D2A-AB5B-D222EA34E479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457200" y="1645920"/>
            <a:ext cx="7406640" cy="43891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SmartArt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F7AF2B-2C84-5A5C-F8A9-2C9DF4D37A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74152" y="1645920"/>
            <a:ext cx="3657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SmartArt</a:t>
            </a:r>
          </a:p>
        </p:txBody>
      </p:sp>
    </p:spTree>
    <p:extLst>
      <p:ext uri="{BB962C8B-B14F-4D97-AF65-F5344CB8AC3E}">
        <p14:creationId xmlns:p14="http://schemas.microsoft.com/office/powerpoint/2010/main" val="3574150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13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Image Left, and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8494776" cy="43891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F9F240-A510-33BF-8A79-1D7A642A93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7151" y="1645920"/>
            <a:ext cx="2514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3144666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Caption Left,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6D917C-6C88-290E-2894-3BFD39AE7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645920"/>
            <a:ext cx="2514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36975" y="1645920"/>
            <a:ext cx="8494776" cy="43891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2568916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Top, Full Page Media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F1AA45-216F-CCB8-BBFB-8C60E9522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3AD24-EA30-85A7-CE57-3C991EA9AC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80160"/>
            <a:ext cx="11274552" cy="365760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794DB0-C4B2-7E09-A893-A07E8BF43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 above</a:t>
            </a:r>
          </a:p>
        </p:txBody>
      </p:sp>
    </p:spTree>
    <p:extLst>
      <p:ext uri="{BB962C8B-B14F-4D97-AF65-F5344CB8AC3E}">
        <p14:creationId xmlns:p14="http://schemas.microsoft.com/office/powerpoint/2010/main" val="2232658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Top, Full Page Media, and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F1AA45-216F-CCB8-BBFB-8C60E9522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3AD24-EA30-85A7-CE57-3C991EA9AC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80160"/>
            <a:ext cx="11274552" cy="3657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794DB0-C4B2-7E09-A893-A07E8BF43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 above</a:t>
            </a:r>
          </a:p>
        </p:txBody>
      </p:sp>
    </p:spTree>
    <p:extLst>
      <p:ext uri="{BB962C8B-B14F-4D97-AF65-F5344CB8AC3E}">
        <p14:creationId xmlns:p14="http://schemas.microsoft.com/office/powerpoint/2010/main" val="2449806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Three-Column Images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2FAF5-FF54-52BF-DC75-C6FDF6E51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90F877A-14E0-E5D8-DA3D-3468AE217B4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280160"/>
            <a:ext cx="3566160" cy="3657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B171D9-9AA8-7CEA-3FF2-A4BD70AE5D4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1396" y="1280160"/>
            <a:ext cx="3566160" cy="3657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FE9BE5-17F0-9E20-7C20-802CF9BC463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65591" y="1280160"/>
            <a:ext cx="3566160" cy="3657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A52FAC0-90B6-6C25-B223-B9CF44D7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graphics above</a:t>
            </a:r>
          </a:p>
        </p:txBody>
      </p:sp>
    </p:spTree>
    <p:extLst>
      <p:ext uri="{BB962C8B-B14F-4D97-AF65-F5344CB8AC3E}">
        <p14:creationId xmlns:p14="http://schemas.microsoft.com/office/powerpoint/2010/main" val="1759621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Four Images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280160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75135D-C783-1A2F-C1BF-3199B7D04D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37174" y="1280160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7F39F20-E477-281F-74F1-5B6671A5AB0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7200" y="3953786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970225-7E6E-BBDA-5B22-BA5C30C8DEA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837174" y="3953786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8FED3-3B88-B2D7-6070-72F86730F2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7151" y="1645920"/>
            <a:ext cx="2514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graphics</a:t>
            </a:r>
          </a:p>
        </p:txBody>
      </p:sp>
    </p:spTree>
    <p:extLst>
      <p:ext uri="{BB962C8B-B14F-4D97-AF65-F5344CB8AC3E}">
        <p14:creationId xmlns:p14="http://schemas.microsoft.com/office/powerpoint/2010/main" val="2632497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ull Page 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40A53-F345-8309-BE37-4449D264FF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0"/>
            <a:ext cx="11274552" cy="493776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475688-1796-B125-34FC-C90F83D359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363607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Full Page Media and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5FD458-C4B3-B07A-8DC4-B3D4E0010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0"/>
            <a:ext cx="11274552" cy="493776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994C1-C897-FD59-2001-952A7CD89F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175240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without Pictu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57200"/>
            <a:ext cx="12188952" cy="35661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498848"/>
            <a:ext cx="12188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778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Content, and Cam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498FB7B-BF05-DF3B-2C14-F8274B9B2F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645919"/>
            <a:ext cx="8496795" cy="4389120"/>
          </a:xfrm>
        </p:spPr>
        <p:txBody>
          <a:bodyPr lIns="0" anchor="t" anchorCtr="0"/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7" name="Cameo Placeholder 16">
            <a:extLst>
              <a:ext uri="{FF2B5EF4-FFF2-40B4-BE49-F238E27FC236}">
                <a16:creationId xmlns:a16="http://schemas.microsoft.com/office/drawing/2014/main" id="{AE4064C3-BAA7-EF4B-4610-3F9D8E932258}"/>
              </a:ext>
            </a:extLst>
          </p:cNvPr>
          <p:cNvSpPr>
            <a:spLocks noGrp="1"/>
          </p:cNvSpPr>
          <p:nvPr>
            <p:ph type="media" sz="quarter" idx="12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9332719" y="1645919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4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d Activit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97A6CF-94E2-AD03-89E7-160E5EDB507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2971800" cy="6400800"/>
          </a:xfrm>
          <a:prstGeom prst="rect">
            <a:avLst/>
          </a:prstGeom>
          <a:solidFill>
            <a:srgbClr val="003300"/>
          </a:solidFill>
        </p:spPr>
        <p:txBody>
          <a:bodyPr vert="horz" wrap="square" lIns="4572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ysClr val="windowText" lastClr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Timed Activity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27A1EE-36AB-D5F4-BEA1-142D94D5A3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7683" y="0"/>
            <a:ext cx="8354069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text….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28BE19-DC85-9613-13D5-FBCCE84F1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20" y="671804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3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BC2482-761F-BE4B-020F-C5A217F6E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075688"/>
            <a:ext cx="12188952" cy="2258568"/>
          </a:xfrm>
          <a:prstGeom prst="rect">
            <a:avLst/>
          </a:prstGeom>
          <a:solidFill>
            <a:schemeClr val="bg1"/>
          </a:solidFill>
        </p:spPr>
        <p:txBody>
          <a:bodyPr lIns="457200" tIns="457200" rIns="1371600" bIns="457200" anchor="ctr" anchorCtr="0">
            <a:normAutofit/>
          </a:bodyPr>
          <a:lstStyle>
            <a:lvl1pPr>
              <a:defRPr sz="4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77366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rglass">
            <a:extLst>
              <a:ext uri="{FF2B5EF4-FFF2-40B4-BE49-F238E27FC236}">
                <a16:creationId xmlns:a16="http://schemas.microsoft.com/office/drawing/2014/main" id="{9C58B05F-EC6F-4623-58DB-207192F59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r="-13" b="14885"/>
          <a:stretch/>
        </p:blipFill>
        <p:spPr>
          <a:xfrm>
            <a:off x="1" y="0"/>
            <a:ext cx="12191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9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her Board">
            <a:extLst>
              <a:ext uri="{FF2B5EF4-FFF2-40B4-BE49-F238E27FC236}">
                <a16:creationId xmlns:a16="http://schemas.microsoft.com/office/drawing/2014/main" id="{B558C6F2-F347-B019-DE8C-B5D5DBF37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1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8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up of pine branches dusted with snow">
            <a:extLst>
              <a:ext uri="{FF2B5EF4-FFF2-40B4-BE49-F238E27FC236}">
                <a16:creationId xmlns:a16="http://schemas.microsoft.com/office/drawing/2014/main" id="{5AFA1311-9D16-1245-F2DF-45C487752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b="9961"/>
          <a:stretch/>
        </p:blipFill>
        <p:spPr>
          <a:xfrm>
            <a:off x="0" y="1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0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snow covered road">
            <a:extLst>
              <a:ext uri="{FF2B5EF4-FFF2-40B4-BE49-F238E27FC236}">
                <a16:creationId xmlns:a16="http://schemas.microsoft.com/office/drawing/2014/main" id="{058EC326-5E84-F9F2-DC0A-A2ACB0321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2013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76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cused view of the table with blurred lights in the background">
            <a:extLst>
              <a:ext uri="{FF2B5EF4-FFF2-40B4-BE49-F238E27FC236}">
                <a16:creationId xmlns:a16="http://schemas.microsoft.com/office/drawing/2014/main" id="{40A1C846-C67A-3E67-61D1-DEEB67414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9931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2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red sticky notes on a whiteboard">
            <a:extLst>
              <a:ext uri="{FF2B5EF4-FFF2-40B4-BE49-F238E27FC236}">
                <a16:creationId xmlns:a16="http://schemas.microsoft.com/office/drawing/2014/main" id="{9AAAB8A3-A214-CF5E-96E6-5912B8932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1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3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s and laptop">
            <a:extLst>
              <a:ext uri="{FF2B5EF4-FFF2-40B4-BE49-F238E27FC236}">
                <a16:creationId xmlns:a16="http://schemas.microsoft.com/office/drawing/2014/main" id="{6C017E34-DD6F-9134-4417-1F4341DCA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 b="5618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5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without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57200"/>
            <a:ext cx="12188952" cy="35661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498848"/>
            <a:ext cx="12188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327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tric car charger">
            <a:extLst>
              <a:ext uri="{FF2B5EF4-FFF2-40B4-BE49-F238E27FC236}">
                <a16:creationId xmlns:a16="http://schemas.microsoft.com/office/drawing/2014/main" id="{42887EE2-A2E2-4789-B32D-15F1E3299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b="17699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02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et-level view of car wheels">
            <a:extLst>
              <a:ext uri="{FF2B5EF4-FFF2-40B4-BE49-F238E27FC236}">
                <a16:creationId xmlns:a16="http://schemas.microsoft.com/office/drawing/2014/main" id="{C89D039A-3089-D065-4240-14733659A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/>
          <a:stretch/>
        </p:blipFill>
        <p:spPr>
          <a:xfrm>
            <a:off x="1" y="0"/>
            <a:ext cx="12192000" cy="63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9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s typing on laptop">
            <a:extLst>
              <a:ext uri="{FF2B5EF4-FFF2-40B4-BE49-F238E27FC236}">
                <a16:creationId xmlns:a16="http://schemas.microsoft.com/office/drawing/2014/main" id="{C9F140C7-C944-046A-57A2-51B382361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6833"/>
          <a:stretch/>
        </p:blipFill>
        <p:spPr>
          <a:xfrm>
            <a:off x="-1" y="0"/>
            <a:ext cx="12192001" cy="64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83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hands reading braille book">
            <a:extLst>
              <a:ext uri="{FF2B5EF4-FFF2-40B4-BE49-F238E27FC236}">
                <a16:creationId xmlns:a16="http://schemas.microsoft.com/office/drawing/2014/main" id="{1C5A5D37-8133-92F4-6AB0-729141388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19723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82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 wearing mortarboards">
            <a:extLst>
              <a:ext uri="{FF2B5EF4-FFF2-40B4-BE49-F238E27FC236}">
                <a16:creationId xmlns:a16="http://schemas.microsoft.com/office/drawing/2014/main" id="{0C136421-E0A7-B4E8-0378-D3CE3455D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/>
          <a:stretch/>
        </p:blipFill>
        <p:spPr>
          <a:xfrm>
            <a:off x="0" y="0"/>
            <a:ext cx="12192000" cy="64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9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se-up of stethoscope in scrubs pocket">
            <a:extLst>
              <a:ext uri="{FF2B5EF4-FFF2-40B4-BE49-F238E27FC236}">
                <a16:creationId xmlns:a16="http://schemas.microsoft.com/office/drawing/2014/main" id="{2FE9CFC1-5E05-049B-F8D7-C47D583CC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1250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03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edlings growing in a garden with sunlight">
            <a:extLst>
              <a:ext uri="{FF2B5EF4-FFF2-40B4-BE49-F238E27FC236}">
                <a16:creationId xmlns:a16="http://schemas.microsoft.com/office/drawing/2014/main" id="{83FE5ACE-EA65-4557-1A8A-D6D39C436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8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97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Open sign on glass door">
            <a:extLst>
              <a:ext uri="{FF2B5EF4-FFF2-40B4-BE49-F238E27FC236}">
                <a16:creationId xmlns:a16="http://schemas.microsoft.com/office/drawing/2014/main" id="{F76B30AA-F4D1-8169-C700-E3EF0C33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" b="11980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49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ws standing in row in pasture, with heads turned looking ahead">
            <a:extLst>
              <a:ext uri="{FF2B5EF4-FFF2-40B4-BE49-F238E27FC236}">
                <a16:creationId xmlns:a16="http://schemas.microsoft.com/office/drawing/2014/main" id="{7CF2830A-7C73-DC89-D0C7-6C024DFE7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0992" r="2132" b="13474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09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C2B79-3CB4-3D51-1255-EDE0B535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3CDD-FA28-462D-9512-DA0E930CD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CAEF2-3432-3D3B-DB82-0EE245D6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0C8A-2868-4B13-8C29-B768A85621B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2F505-B9D9-7B76-086D-9A83282A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AB998-1167-4754-075C-61DD4AC6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4B44-67A0-4940-8E6F-CBD8399C9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6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, Title Top, and Big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144"/>
            <a:ext cx="12188952" cy="1280160"/>
          </a:xfrm>
        </p:spPr>
        <p:txBody>
          <a:bodyPr lIns="457200" rIns="457200" bIns="182880" anchor="b"/>
          <a:lstStyle>
            <a:lvl1pPr algn="l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333F3C-8FCA-E64D-BEBF-3FFA8AFE60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1307592"/>
            <a:ext cx="12188952" cy="44531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769864"/>
            <a:ext cx="12188952" cy="621792"/>
          </a:xfrm>
          <a:prstGeom prst="rect">
            <a:avLst/>
          </a:prstGeom>
        </p:spPr>
        <p:txBody>
          <a:bodyPr lIns="457200" rIns="457200" anchor="ctr" anchorCtr="0"/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49373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, Title Top, and Big Pictu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144"/>
            <a:ext cx="12188952" cy="1280160"/>
          </a:xfrm>
        </p:spPr>
        <p:txBody>
          <a:bodyPr lIns="457200" rIns="457200" bIns="182880"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769864"/>
            <a:ext cx="12188952" cy="621792"/>
          </a:xfrm>
          <a:prstGeom prst="rect">
            <a:avLst/>
          </a:prstGeom>
        </p:spPr>
        <p:txBody>
          <a:bodyPr lIns="457200" rIns="457200" anchor="ctr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333F3C-8FCA-E64D-BEBF-3FFA8AFE60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1307592"/>
            <a:ext cx="12188952" cy="44531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346623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with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40233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44ED734-3E68-E178-1010-4D5BD252E2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743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5BCC4F6-8CFE-9581-9791-554D9023E1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1800" y="0"/>
            <a:ext cx="1600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8EBA4F-A8AF-2F78-DB93-CA83E3FC98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77391"/>
            <a:ext cx="4572000" cy="35204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with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40233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90E8E67-B1C9-FB64-0E6C-58D0117B6E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640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Reque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FE3D6E-8F5C-C4A2-3B83-EC9998759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4572000" cy="640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32807-F3BE-3BD0-1AB5-6757037E5732}"/>
              </a:ext>
            </a:extLst>
          </p:cNvPr>
          <p:cNvSpPr txBox="1"/>
          <p:nvPr userDrawn="1"/>
        </p:nvSpPr>
        <p:spPr>
          <a:xfrm>
            <a:off x="0" y="2542032"/>
            <a:ext cx="4572000" cy="1323439"/>
          </a:xfrm>
          <a:prstGeom prst="rect">
            <a:avLst/>
          </a:prstGeom>
          <a:noFill/>
        </p:spPr>
        <p:txBody>
          <a:bodyPr wrap="square" lIns="457200" rtlCol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86D6-3213-8093-24F4-26B579E3C94F}"/>
              </a:ext>
            </a:extLst>
          </p:cNvPr>
          <p:cNvSpPr txBox="1"/>
          <p:nvPr userDrawn="1"/>
        </p:nvSpPr>
        <p:spPr>
          <a:xfrm>
            <a:off x="5029198" y="1353312"/>
            <a:ext cx="6629402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receive this information in an alternative format or for other </a:t>
            </a:r>
            <a:b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requests, please contact</a:t>
            </a:r>
            <a:r>
              <a:rPr lang="en-US"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AA5229-5696-3CF3-9502-625CC44D67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199" y="2756726"/>
            <a:ext cx="6702553" cy="364407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Name/Title, Agency/Department, email, and phone on separate lines…</a:t>
            </a:r>
          </a:p>
        </p:txBody>
      </p:sp>
    </p:spTree>
    <p:extLst>
      <p:ext uri="{BB962C8B-B14F-4D97-AF65-F5344CB8AC3E}">
        <p14:creationId xmlns:p14="http://schemas.microsoft.com/office/powerpoint/2010/main" val="179190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D3B74-9122-9FD9-5ED4-33C3FC4C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126480"/>
          </a:xfrm>
          <a:prstGeom prst="rect">
            <a:avLst/>
          </a:prstGeom>
        </p:spPr>
        <p:txBody>
          <a:bodyPr vert="horz" wrap="square" lIns="457200" tIns="0" rIns="0" bIns="0" rtlCol="0" anchor="ctr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0E8739-0784-D919-F6EC-6743DC0D2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03AD9-3B45-5DE8-2B86-3C353E2CE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0" y="6487668"/>
            <a:ext cx="2267713" cy="28346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B67705-4267-BAEC-9ACA-FDFFA971F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199" y="0"/>
            <a:ext cx="6702553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90DE3-839F-B1D8-F8D6-779B92084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6444734"/>
            <a:ext cx="3291840" cy="369332"/>
          </a:xfrm>
          <a:prstGeom prst="rect">
            <a:avLst/>
          </a:prstGeom>
          <a:noFill/>
        </p:spPr>
        <p:txBody>
          <a:bodyPr wrap="square" lIns="457200" rIns="0" rtlCol="0">
            <a:spAutoFit/>
          </a:bodyPr>
          <a:lstStyle/>
          <a:p>
            <a:fld id="{2BDE7FF3-CD9B-4010-98CC-55DD5EC389D2}" type="datetime4">
              <a:rPr lang="en-US" sz="18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September 18, 2025</a:t>
            </a:fld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</a:t>
            </a:r>
            <a:fld id="{E9CC6C3D-5938-4AB6-86D8-837FFB4F0CB8}" type="slidenum">
              <a:rPr lang="en-US" sz="18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8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0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662" r:id="rId3"/>
    <p:sldLayoutId id="2147483665" r:id="rId4"/>
    <p:sldLayoutId id="2147483707" r:id="rId5"/>
    <p:sldLayoutId id="2147483708" r:id="rId6"/>
    <p:sldLayoutId id="2147483649" r:id="rId7"/>
    <p:sldLayoutId id="2147483661" r:id="rId8"/>
    <p:sldLayoutId id="2147483697" r:id="rId9"/>
    <p:sldLayoutId id="2147483658" r:id="rId10"/>
    <p:sldLayoutId id="2147483660" r:id="rId11"/>
    <p:sldLayoutId id="2147483650" r:id="rId12"/>
    <p:sldLayoutId id="2147483659" r:id="rId13"/>
    <p:sldLayoutId id="2147483666" r:id="rId14"/>
    <p:sldLayoutId id="2147483669" r:id="rId15"/>
    <p:sldLayoutId id="2147483667" r:id="rId16"/>
    <p:sldLayoutId id="2147483668" r:id="rId17"/>
    <p:sldLayoutId id="2147483653" r:id="rId18"/>
    <p:sldLayoutId id="2147483664" r:id="rId19"/>
    <p:sldLayoutId id="2147483657" r:id="rId20"/>
    <p:sldLayoutId id="2147483671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655" r:id="rId28"/>
    <p:sldLayoutId id="2147483672" r:id="rId29"/>
    <p:sldLayoutId id="2147483670" r:id="rId30"/>
    <p:sldLayoutId id="2147483673" r:id="rId31"/>
    <p:sldLayoutId id="2147483674" r:id="rId32"/>
    <p:sldLayoutId id="2147483676" r:id="rId33"/>
    <p:sldLayoutId id="2147483678" r:id="rId34"/>
    <p:sldLayoutId id="2147483679" r:id="rId35"/>
    <p:sldLayoutId id="2147483696" r:id="rId36"/>
    <p:sldLayoutId id="2147483680" r:id="rId37"/>
    <p:sldLayoutId id="2147483682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2" r:id="rId45"/>
    <p:sldLayoutId id="2147483693" r:id="rId46"/>
    <p:sldLayoutId id="2147483694" r:id="rId47"/>
    <p:sldLayoutId id="2147483695" r:id="rId48"/>
    <p:sldLayoutId id="214748371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8C30-F864-1B22-C9A1-D4974EB1BB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3SquaresVT under HR1</a:t>
            </a:r>
            <a:br>
              <a:rPr lang="en-US" dirty="0"/>
            </a:br>
            <a:r>
              <a:rPr lang="en-US" sz="3200" dirty="0"/>
              <a:t>Policy Shifts and Benefit Changes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September 18, 2025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1A9D2-74F1-7D38-D6CD-C477278BC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6368" y="3805084"/>
            <a:ext cx="8485632" cy="160816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Aletha Cross, Food &amp; Nutrition Administrator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C49F-F4BE-39C1-CB9C-739D05B1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H.R. 1 – passed by Congress and signed into law July 4, 2025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400AAC9F-643A-A549-1EAC-4A93CB16F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065741"/>
              </p:ext>
            </p:extLst>
          </p:nvPr>
        </p:nvGraphicFramePr>
        <p:xfrm>
          <a:off x="632085" y="2049051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064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59A7-E21C-39B8-7845-92EBFB4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72" y="585216"/>
            <a:ext cx="4058876" cy="508414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Changes to Administrative Cost Sharing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61F13B-FD1E-5FED-C796-C106D8DC5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496839"/>
              </p:ext>
            </p:extLst>
          </p:nvPr>
        </p:nvGraphicFramePr>
        <p:xfrm>
          <a:off x="5170778" y="585216"/>
          <a:ext cx="6122062" cy="5084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400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65F5-2DDB-3CD8-7142-FDE146CD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732948"/>
            <a:ext cx="4087368" cy="51375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100" dirty="0">
                <a:solidFill>
                  <a:schemeClr val="tx1"/>
                </a:solidFill>
              </a:rPr>
              <a:t>New Benefit Cost Sharing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06A1F-2386-A26B-977E-DBC2E52CE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100" y="170720"/>
            <a:ext cx="6906491" cy="591004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+mn-lt"/>
              </a:rPr>
              <a:t>Effective 10/1/2027 (FFY28)</a:t>
            </a:r>
          </a:p>
          <a:p>
            <a:r>
              <a:rPr lang="en-US" dirty="0">
                <a:latin typeface="+mn-lt"/>
              </a:rPr>
              <a:t>SNAP/3SVT benefits have historically always been 100% federally funded</a:t>
            </a:r>
          </a:p>
          <a:p>
            <a:r>
              <a:rPr lang="en-US" dirty="0">
                <a:latin typeface="+mn-lt"/>
              </a:rPr>
              <a:t>This new law requires states/territories to pay a portion of benefit amounts based on whether they have a SNAP Quality Control Payment Error Rate above 6%:</a:t>
            </a:r>
          </a:p>
          <a:p>
            <a:pPr lvl="1"/>
            <a:r>
              <a:rPr lang="en-US" dirty="0">
                <a:latin typeface="+mn-lt"/>
              </a:rPr>
              <a:t>Below 6% = 0% state match</a:t>
            </a:r>
          </a:p>
          <a:p>
            <a:pPr lvl="1"/>
            <a:r>
              <a:rPr lang="en-US" dirty="0">
                <a:latin typeface="+mn-lt"/>
              </a:rPr>
              <a:t>6 – 7.99% = 5% state match</a:t>
            </a:r>
          </a:p>
          <a:p>
            <a:pPr lvl="1"/>
            <a:r>
              <a:rPr lang="en-US" dirty="0">
                <a:latin typeface="+mn-lt"/>
              </a:rPr>
              <a:t>8 – 9.99% = 10% state match</a:t>
            </a:r>
          </a:p>
          <a:p>
            <a:pPr lvl="1"/>
            <a:r>
              <a:rPr lang="en-US" dirty="0">
                <a:latin typeface="+mn-lt"/>
              </a:rPr>
              <a:t>10% or higher = 15% state match</a:t>
            </a:r>
          </a:p>
        </p:txBody>
      </p:sp>
    </p:spTree>
    <p:extLst>
      <p:ext uri="{BB962C8B-B14F-4D97-AF65-F5344CB8AC3E}">
        <p14:creationId xmlns:p14="http://schemas.microsoft.com/office/powerpoint/2010/main" val="24677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243A-26D9-86FA-C311-BEC7919A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591344"/>
            <a:ext cx="3822192" cy="55856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100" dirty="0">
                <a:solidFill>
                  <a:schemeClr val="tx1"/>
                </a:solidFill>
              </a:rPr>
              <a:t>New Benefit Cost Sharing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61E1-436F-591D-9E80-D254A192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720" y="591344"/>
            <a:ext cx="7388352" cy="5585619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+mn-lt"/>
              </a:rPr>
              <a:t>Vermont’s FFY24 PER is 5.13%</a:t>
            </a:r>
          </a:p>
          <a:p>
            <a:r>
              <a:rPr lang="en-US" dirty="0">
                <a:latin typeface="+mn-lt"/>
              </a:rPr>
              <a:t>For the new cost-sharing requirement in FFY28, states can choose either their FFY25 or FFY26 PER</a:t>
            </a:r>
          </a:p>
          <a:p>
            <a:r>
              <a:rPr lang="en-US" dirty="0">
                <a:latin typeface="+mn-lt"/>
              </a:rPr>
              <a:t>Starting in FFY29 and going forward, states will use PER from 3 years prior (ex. FFY29 benefits will use FFY26 PER, FFY30 will use FFY27 PER)</a:t>
            </a:r>
          </a:p>
          <a:p>
            <a:r>
              <a:rPr lang="en-US" dirty="0">
                <a:latin typeface="+mn-lt"/>
              </a:rPr>
              <a:t>Goal is to maintain our PER below 6%</a:t>
            </a:r>
          </a:p>
          <a:p>
            <a:r>
              <a:rPr lang="en-US" dirty="0">
                <a:latin typeface="+mn-lt"/>
              </a:rPr>
              <a:t>VT issues around $12.5 million in 3SVT benefits every month</a:t>
            </a:r>
          </a:p>
          <a:p>
            <a:pPr lvl="1"/>
            <a:r>
              <a:rPr lang="en-US" dirty="0">
                <a:latin typeface="+mn-lt"/>
              </a:rPr>
              <a:t>A 5% match would cost the state $7.5 million annually</a:t>
            </a:r>
          </a:p>
        </p:txBody>
      </p:sp>
    </p:spTree>
    <p:extLst>
      <p:ext uri="{BB962C8B-B14F-4D97-AF65-F5344CB8AC3E}">
        <p14:creationId xmlns:p14="http://schemas.microsoft.com/office/powerpoint/2010/main" val="246562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4C23-036C-CCFF-29AB-3F35A1C4B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" y="594360"/>
            <a:ext cx="4285924" cy="53492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100" dirty="0">
                <a:latin typeface="+mn-lt"/>
              </a:rPr>
              <a:t>SNAP-Education Funding Removed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71AEB-A124-21D9-77DD-DDA70772E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632" y="667511"/>
            <a:ext cx="6440860" cy="5349239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+mn-lt"/>
              </a:rPr>
              <a:t>National nutrition education and obesity prevention program</a:t>
            </a:r>
          </a:p>
          <a:p>
            <a:r>
              <a:rPr lang="en-US" sz="2400" dirty="0">
                <a:latin typeface="+mn-lt"/>
              </a:rPr>
              <a:t>Effective 10/1/25 no funding is available</a:t>
            </a:r>
          </a:p>
          <a:p>
            <a:r>
              <a:rPr lang="en-US" sz="2400" dirty="0">
                <a:latin typeface="+mn-lt"/>
              </a:rPr>
              <a:t>In Vermont, SNAP Ed is administered by ESD and VT Dept of Health, in partnership with:</a:t>
            </a:r>
          </a:p>
          <a:p>
            <a:pPr lvl="1"/>
            <a:r>
              <a:rPr lang="en-US" dirty="0">
                <a:latin typeface="+mn-lt"/>
              </a:rPr>
              <a:t>Abenaki Helping Abenaki</a:t>
            </a:r>
          </a:p>
          <a:p>
            <a:pPr lvl="1"/>
            <a:r>
              <a:rPr lang="en-US" dirty="0">
                <a:latin typeface="+mn-lt"/>
              </a:rPr>
              <a:t>Come Alive Outside</a:t>
            </a:r>
          </a:p>
          <a:p>
            <a:pPr lvl="1"/>
            <a:r>
              <a:rPr lang="en-US" dirty="0">
                <a:latin typeface="+mn-lt"/>
              </a:rPr>
              <a:t>People’s Farmstand</a:t>
            </a:r>
          </a:p>
          <a:p>
            <a:pPr lvl="1"/>
            <a:r>
              <a:rPr lang="en-US" dirty="0">
                <a:latin typeface="+mn-lt"/>
              </a:rPr>
              <a:t>UVM Extension Program</a:t>
            </a:r>
          </a:p>
          <a:p>
            <a:pPr lvl="1"/>
            <a:r>
              <a:rPr lang="en-US" dirty="0">
                <a:latin typeface="+mn-lt"/>
              </a:rPr>
              <a:t>VT Assoc for Blind and Visually Impaired</a:t>
            </a:r>
          </a:p>
          <a:p>
            <a:pPr lvl="1"/>
            <a:r>
              <a:rPr lang="en-US" dirty="0">
                <a:latin typeface="+mn-lt"/>
              </a:rPr>
              <a:t>Vermont Garden Network</a:t>
            </a:r>
          </a:p>
          <a:p>
            <a:pPr lvl="1"/>
            <a:r>
              <a:rPr lang="en-US" dirty="0">
                <a:latin typeface="+mn-lt"/>
              </a:rPr>
              <a:t>Vermont Foodbank</a:t>
            </a:r>
          </a:p>
        </p:txBody>
      </p:sp>
    </p:spTree>
    <p:extLst>
      <p:ext uri="{BB962C8B-B14F-4D97-AF65-F5344CB8AC3E}">
        <p14:creationId xmlns:p14="http://schemas.microsoft.com/office/powerpoint/2010/main" val="307370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802E-2ED8-B014-9FB8-250FADB3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3133"/>
            <a:ext cx="4279392" cy="57276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br>
              <a:rPr lang="en-US" sz="4800" dirty="0"/>
            </a:br>
            <a:br>
              <a:rPr lang="en-US" sz="4800" dirty="0"/>
            </a:br>
            <a:r>
              <a:rPr lang="en-US" sz="4100" dirty="0"/>
              <a:t>Time Limited Benefit Work Requirements</a:t>
            </a:r>
            <a:br>
              <a:rPr lang="en-US" sz="4100" dirty="0"/>
            </a:br>
            <a:r>
              <a:rPr lang="en-US" sz="4100" dirty="0"/>
              <a:t>(TLBWR)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06103DE-39A1-2711-97D3-D7CCA930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7216" y="353133"/>
            <a:ext cx="6885432" cy="5937939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+mn-lt"/>
              </a:rPr>
              <a:t>Removes the following exemptions:</a:t>
            </a:r>
          </a:p>
          <a:p>
            <a:pPr lvl="1"/>
            <a:r>
              <a:rPr lang="en-US" dirty="0">
                <a:latin typeface="+mn-lt"/>
              </a:rPr>
              <a:t>Experiencing homelessness (1,603 Vermonters)</a:t>
            </a:r>
          </a:p>
          <a:p>
            <a:pPr lvl="1"/>
            <a:r>
              <a:rPr lang="en-US" dirty="0">
                <a:latin typeface="+mn-lt"/>
              </a:rPr>
              <a:t>Veteran (8)</a:t>
            </a:r>
          </a:p>
          <a:p>
            <a:pPr lvl="1"/>
            <a:r>
              <a:rPr lang="en-US" dirty="0">
                <a:latin typeface="+mn-lt"/>
              </a:rPr>
              <a:t>Foster Care (8)</a:t>
            </a:r>
          </a:p>
          <a:p>
            <a:r>
              <a:rPr lang="en-US" sz="2400" dirty="0">
                <a:latin typeface="+mn-lt"/>
              </a:rPr>
              <a:t>Limits child in the home exemption to under age 14 (was 18)</a:t>
            </a:r>
          </a:p>
          <a:p>
            <a:r>
              <a:rPr lang="en-US" sz="2400" dirty="0">
                <a:latin typeface="+mn-lt"/>
              </a:rPr>
              <a:t>Expands TLBWR to ages 18 – 64  (was 18 – 54)</a:t>
            </a:r>
          </a:p>
          <a:p>
            <a:r>
              <a:rPr lang="en-US" sz="2400" dirty="0">
                <a:latin typeface="+mn-lt"/>
              </a:rPr>
              <a:t>Adds an exemption for individuals who are Indians, Urban Indians, California Indians, and other Indians who are eligible for the Indian Health Care Services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Implementation effective 10/1/25.</a:t>
            </a:r>
          </a:p>
        </p:txBody>
      </p:sp>
    </p:spTree>
    <p:extLst>
      <p:ext uri="{BB962C8B-B14F-4D97-AF65-F5344CB8AC3E}">
        <p14:creationId xmlns:p14="http://schemas.microsoft.com/office/powerpoint/2010/main" val="104477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DF2A-8DCF-7B1B-A1D2-CC73D060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2608"/>
            <a:ext cx="4407408" cy="5541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600" dirty="0"/>
              <a:t>Availability of Standard Utility Allowances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CBB831-1E1E-0405-418F-1040795E5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149550"/>
              </p:ext>
            </p:extLst>
          </p:nvPr>
        </p:nvGraphicFramePr>
        <p:xfrm>
          <a:off x="5170778" y="292608"/>
          <a:ext cx="682615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740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FDD2-054A-DEC0-A14E-1CEC7468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5024"/>
          </a:xfrm>
        </p:spPr>
        <p:txBody>
          <a:bodyPr/>
          <a:lstStyle/>
          <a:p>
            <a:pPr algn="ctr"/>
            <a:r>
              <a:rPr lang="en-US" dirty="0"/>
              <a:t>Restrictions on Non-Citizen Eligibility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E9ED98-5D56-0713-56BB-E96AA8E0C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882446"/>
              </p:ext>
            </p:extLst>
          </p:nvPr>
        </p:nvGraphicFramePr>
        <p:xfrm>
          <a:off x="1002792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8978072"/>
      </p:ext>
    </p:extLst>
  </p:cSld>
  <p:clrMapOvr>
    <a:masterClrMapping/>
  </p:clrMapOvr>
</p:sld>
</file>

<file path=ppt/theme/theme1.xml><?xml version="1.0" encoding="utf-8"?>
<a:theme xmlns:a="http://schemas.openxmlformats.org/drawingml/2006/main" name="State of Vermont Presentation Template">
  <a:themeElements>
    <a:clrScheme name="State of Vermont">
      <a:dk1>
        <a:srgbClr val="303030"/>
      </a:dk1>
      <a:lt1>
        <a:srgbClr val="FFFFFF"/>
      </a:lt1>
      <a:dk2>
        <a:srgbClr val="303030"/>
      </a:dk2>
      <a:lt2>
        <a:srgbClr val="FFFFFF"/>
      </a:lt2>
      <a:accent1>
        <a:srgbClr val="007935"/>
      </a:accent1>
      <a:accent2>
        <a:srgbClr val="174A7C"/>
      </a:accent2>
      <a:accent3>
        <a:srgbClr val="8B2929"/>
      </a:accent3>
      <a:accent4>
        <a:srgbClr val="8B5F3A"/>
      </a:accent4>
      <a:accent5>
        <a:srgbClr val="B85423"/>
      </a:accent5>
      <a:accent6>
        <a:srgbClr val="0033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6C648CF2C3AD46B882DBFB1B13137F" ma:contentTypeVersion="10" ma:contentTypeDescription="Create a new document." ma:contentTypeScope="" ma:versionID="2b0eaa0471e5de83a1c00f509b6f40c0">
  <xsd:schema xmlns:xsd="http://www.w3.org/2001/XMLSchema" xmlns:xs="http://www.w3.org/2001/XMLSchema" xmlns:p="http://schemas.microsoft.com/office/2006/metadata/properties" xmlns:ns2="ca8c0286-65e9-4dd8-8ca6-f7a27f7b301a" xmlns:ns3="1bfa00c3-9c2e-4fc6-ba84-ebb89d531bef" targetNamespace="http://schemas.microsoft.com/office/2006/metadata/properties" ma:root="true" ma:fieldsID="82f4b59c38143cd1829c713157b3d6cb" ns2:_="" ns3:_="">
    <xsd:import namespace="ca8c0286-65e9-4dd8-8ca6-f7a27f7b301a"/>
    <xsd:import namespace="1bfa00c3-9c2e-4fc6-ba84-ebb89d531b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c0286-65e9-4dd8-8ca6-f7a27f7b30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b405ef0-1b2e-414d-886f-c62305e768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a00c3-9c2e-4fc6-ba84-ebb89d531be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be0e350-970b-4180-866c-df0ee1422ac5}" ma:internalName="TaxCatchAll" ma:showField="CatchAllData" ma:web="1bfa00c3-9c2e-4fc6-ba84-ebb89d531b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fa00c3-9c2e-4fc6-ba84-ebb89d531bef" xsi:nil="true"/>
    <lcf76f155ced4ddcb4097134ff3c332f xmlns="ca8c0286-65e9-4dd8-8ca6-f7a27f7b30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6F4053-EBE1-4D61-9ADB-2A9C352C38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c0286-65e9-4dd8-8ca6-f7a27f7b301a"/>
    <ds:schemaRef ds:uri="1bfa00c3-9c2e-4fc6-ba84-ebb89d531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744E84-2E57-45ED-91CF-09CB4B99C8DD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1bfa00c3-9c2e-4fc6-ba84-ebb89d531bef"/>
    <ds:schemaRef ds:uri="http://www.w3.org/XML/1998/namespace"/>
    <ds:schemaRef ds:uri="ca8c0286-65e9-4dd8-8ca6-f7a27f7b301a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ED61BDF-E066-4D59-9CF5-5264873E4F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0b4933b-baad-433c-9c02-70edcc7559c6}" enabled="0" method="" siteId="{20b4933b-baad-433c-9c02-70edcc7559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578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State of Vermont Presentation Template</vt:lpstr>
      <vt:lpstr> 3SquaresVT under HR1 Policy Shifts and Benefit Changes  September 18, 2025 </vt:lpstr>
      <vt:lpstr>H.R. 1 – passed by Congress and signed into law July 4, 2025</vt:lpstr>
      <vt:lpstr>Changes to Administrative Cost Sharing</vt:lpstr>
      <vt:lpstr>New Benefit Cost Sharing Requirements</vt:lpstr>
      <vt:lpstr>New Benefit Cost Sharing Requirements</vt:lpstr>
      <vt:lpstr>SNAP-Education Funding Removed</vt:lpstr>
      <vt:lpstr>  Time Limited Benefit Work Requirements (TLBWR)</vt:lpstr>
      <vt:lpstr>Availability of Standard Utility Allowances</vt:lpstr>
      <vt:lpstr>Restrictions on Non-Citizen Eligibility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Erin</dc:creator>
  <cp:lastModifiedBy>Cross, Aletha</cp:lastModifiedBy>
  <cp:revision>13</cp:revision>
  <dcterms:created xsi:type="dcterms:W3CDTF">2022-12-15T14:43:04Z</dcterms:created>
  <dcterms:modified xsi:type="dcterms:W3CDTF">2025-09-18T14:36:35Z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0x010100E66C648CF2C3AD46B882DBFB1B13137F</vt:lpwstr>
  </property>
  <property fmtid="{D5CDD505-2E9C-101B-9397-08002B2CF9AE}" pid="3" name="MediaServiceImageTags">
    <vt:lpwstr/>
  </property>
  <property fmtid="{D5CDD505-2E9C-101B-9397-08002B2CF9AE}" pid="4" name="SharedWithUsers">
    <vt:lpwstr>8;#Everyone except external users</vt:lpwstr>
  </property>
</Properties>
</file>