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5"/>
  </p:sldMasterIdLst>
  <p:notesMasterIdLst>
    <p:notesMasterId r:id="rId18"/>
  </p:notesMasterIdLst>
  <p:sldIdLst>
    <p:sldId id="268" r:id="rId6"/>
    <p:sldId id="277" r:id="rId7"/>
    <p:sldId id="267" r:id="rId8"/>
    <p:sldId id="274" r:id="rId9"/>
    <p:sldId id="271" r:id="rId10"/>
    <p:sldId id="279" r:id="rId11"/>
    <p:sldId id="278" r:id="rId12"/>
    <p:sldId id="281" r:id="rId13"/>
    <p:sldId id="282" r:id="rId14"/>
    <p:sldId id="284" r:id="rId15"/>
    <p:sldId id="287" r:id="rId16"/>
    <p:sldId id="28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7294FC-E1A9-16DB-4A0B-502668F6C40E}" name="MacKenzie, Denee" initials="MD" userId="S::Denee.MacKenzie@vermont.gov::ce7f8f49-1645-4c03-a243-bd52633135b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70" autoAdjust="0"/>
    <p:restoredTop sz="85708" autoAdjust="0"/>
  </p:normalViewPr>
  <p:slideViewPr>
    <p:cSldViewPr snapToGrid="0">
      <p:cViewPr varScale="1">
        <p:scale>
          <a:sx n="109" d="100"/>
          <a:sy n="109" d="100"/>
        </p:scale>
        <p:origin x="10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19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73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C0912-495C-FDA2-5CF8-506828AEB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D37808-0145-1848-C5B8-DCE58DBC5C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D56A50-CF29-A867-7028-AD22F31FD7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Together, we can help individuals move from crisis response to long-term stability.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7CB86-563E-41C8-FAFF-647516FDB3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36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ea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37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Work provides: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Purpose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/>
              <a:t>Structure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/>
              <a:t>Financial stability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/>
              <a:t>Community connection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/>
              <a:t>Increased self-confidence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When employment feels uncertain or out of reach — that’s where </a:t>
            </a:r>
            <a:r>
              <a:rPr lang="en-US" b="1" dirty="0" err="1"/>
              <a:t>HireAbility</a:t>
            </a:r>
            <a:r>
              <a:rPr lang="en-US" b="1" dirty="0"/>
              <a:t> Vermont</a:t>
            </a:r>
            <a:r>
              <a:rPr lang="en-US" dirty="0"/>
              <a:t> can help.</a:t>
            </a:r>
            <a:endParaRPr lang="en-US" dirty="0">
              <a:ea typeface="Calibri"/>
              <a:cs typeface="Calibri"/>
            </a:endParaRPr>
          </a:p>
          <a:p>
            <a:pPr marL="0" indent="0" algn="l">
              <a:buNone/>
            </a:pPr>
            <a:endParaRPr lang="en-US" sz="1200" dirty="0">
              <a:solidFill>
                <a:srgbClr val="000000"/>
              </a:solidFill>
              <a:ea typeface="Calibri"/>
              <a:cs typeface="Calibri"/>
            </a:endParaRP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88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ea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00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Speaker Notes: </a:t>
            </a:r>
          </a:p>
          <a:p>
            <a:endParaRPr lang="en-US" b="0" dirty="0"/>
          </a:p>
          <a:p>
            <a:pPr>
              <a:buFont typeface="Wingdings 2" panose="05020102010507070707" pitchFamily="18" charset="2"/>
            </a:pPr>
            <a:endParaRPr lang="en-US" sz="1200" b="0" dirty="0"/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endParaRPr lang="en-US" sz="1200" b="0" dirty="0"/>
          </a:p>
          <a:p>
            <a:pPr marL="0" indent="0">
              <a:spcAft>
                <a:spcPts val="0"/>
              </a:spcAft>
              <a:buNone/>
            </a:pPr>
            <a:endParaRPr lang="en-US" sz="1200" b="0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10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break down barriers to employment by</a:t>
            </a:r>
            <a:r>
              <a:rPr lang="en-US" b="0" dirty="0"/>
              <a:t>:</a:t>
            </a:r>
            <a:endParaRPr lang="en-US" dirty="0">
              <a:ea typeface="Calibri"/>
              <a:cs typeface="Calibri"/>
            </a:endParaRPr>
          </a:p>
          <a:p>
            <a:endParaRPr lang="en-US" dirty="0"/>
          </a:p>
          <a:p>
            <a:r>
              <a:rPr lang="en-US" dirty="0"/>
              <a:t>Assessing Strengths &amp; Interests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Helping individuals identify realistic, meaningful employment goals.</a:t>
            </a:r>
            <a:endParaRPr lang="en-US" dirty="0">
              <a:ea typeface="Calibri"/>
              <a:cs typeface="Calibri"/>
            </a:endParaRPr>
          </a:p>
          <a:p>
            <a:endParaRPr lang="en-US" dirty="0"/>
          </a:p>
          <a:p>
            <a:r>
              <a:rPr lang="en-US" dirty="0"/>
              <a:t>Creating Individualized Career Plans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No one-size-fits-all programs.</a:t>
            </a:r>
            <a:endParaRPr lang="en-US" dirty="0">
              <a:ea typeface="Calibri"/>
              <a:cs typeface="Calibri"/>
            </a:endParaRPr>
          </a:p>
          <a:p>
            <a:endParaRPr lang="en-US" dirty="0"/>
          </a:p>
          <a:p>
            <a:r>
              <a:rPr lang="en-US" dirty="0"/>
              <a:t>Supporting Job Search &amp; Placement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Resume support, interview prep, employer connections.</a:t>
            </a:r>
            <a:endParaRPr lang="en-US" dirty="0">
              <a:ea typeface="Calibri"/>
              <a:cs typeface="Calibri"/>
            </a:endParaRPr>
          </a:p>
          <a:p>
            <a:endParaRPr lang="en-US" dirty="0"/>
          </a:p>
          <a:p>
            <a:r>
              <a:rPr lang="en-US" dirty="0"/>
              <a:t>Providing Ongoing Job Retention Support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We stay involved after hire.</a:t>
            </a:r>
          </a:p>
          <a:p>
            <a:endParaRPr lang="en-US" dirty="0">
              <a:solidFill>
                <a:srgbClr val="ED7D3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ED7D31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63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</a:pPr>
            <a:r>
              <a:rPr lang="en-US" sz="1400" b="0" dirty="0"/>
              <a:t>PROVIDING ACCESS TO FREE SERVICES &amp; PROGRAMS</a:t>
            </a:r>
            <a:endParaRPr lang="en-US" sz="1400" b="0"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en-US" sz="1200" dirty="0"/>
              <a:t>From Vocational and Work Incentives Counseling to getting help with job adaptions and post-employment support, HireAbility Vermont will provide the free support that is needed.</a:t>
            </a:r>
            <a:endParaRPr lang="en-US" sz="1200" b="0" dirty="0">
              <a:ea typeface="Calibri"/>
              <a:cs typeface="Calibri"/>
            </a:endParaRPr>
          </a:p>
          <a:p>
            <a:pPr>
              <a:spcAft>
                <a:spcPts val="0"/>
              </a:spcAft>
            </a:pPr>
            <a:endParaRPr lang="en-US" sz="1200" dirty="0">
              <a:ea typeface="Calibri"/>
              <a:cs typeface="Calibri"/>
            </a:endParaRP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400" b="0" dirty="0"/>
              <a:t>CONNECTING THROUGH STATEWIDE LOCATIONS</a:t>
            </a:r>
            <a:endParaRPr lang="en-US" sz="1400" b="0">
              <a:ea typeface="Calibri"/>
              <a:cs typeface="Calibri"/>
            </a:endParaRP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200" dirty="0"/>
              <a:t>Our offices are located throughout Vermont—connecting job seekers with employers in VT and neighboring counties in NH, MA, and NY.</a:t>
            </a:r>
            <a:endParaRPr lang="en-US" sz="1200" dirty="0">
              <a:ea typeface="Calibri"/>
              <a:cs typeface="Calibri"/>
            </a:endParaRPr>
          </a:p>
          <a:p>
            <a:pPr>
              <a:spcAft>
                <a:spcPts val="0"/>
              </a:spcAft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87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51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HireAbility</a:t>
            </a:r>
            <a:r>
              <a:rPr lang="en-US" b="0" dirty="0"/>
              <a:t> Vermont isn’t based on a standard program.</a:t>
            </a:r>
            <a:endParaRPr lang="en-US" b="0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b="0" dirty="0">
              <a:ea typeface="Calibri"/>
              <a:cs typeface="Calibri"/>
            </a:endParaRPr>
          </a:p>
          <a:p>
            <a:r>
              <a:rPr lang="en-US" b="0" dirty="0"/>
              <a:t>Career support respects individual needs—we help set a path to achieve successful employment.</a:t>
            </a:r>
            <a:endParaRPr lang="en-US" b="0">
              <a:ea typeface="Calibri"/>
              <a:cs typeface="Calibri"/>
            </a:endParaRPr>
          </a:p>
          <a:p>
            <a:pPr marL="0" indent="0">
              <a:buNone/>
            </a:pPr>
            <a:endParaRPr lang="en-US" b="0" dirty="0">
              <a:ea typeface="Calibri"/>
              <a:cs typeface="Calibri"/>
            </a:endParaRPr>
          </a:p>
          <a:p>
            <a:pPr>
              <a:spcAft>
                <a:spcPts val="800"/>
              </a:spcAft>
            </a:pPr>
            <a:r>
              <a:rPr lang="en-US" sz="1200" dirty="0"/>
              <a:t>Individuals work one-on-one with their career counselor and together they will identify goals and set a career plan.</a:t>
            </a:r>
            <a:endParaRPr lang="en-US" sz="1200" dirty="0">
              <a:ea typeface="Calibri"/>
              <a:cs typeface="Calibri"/>
            </a:endParaRPr>
          </a:p>
          <a:p>
            <a:pPr>
              <a:spcAft>
                <a:spcPts val="800"/>
              </a:spcAft>
            </a:pPr>
            <a:r>
              <a:rPr lang="en-US" sz="1200" dirty="0"/>
              <a:t>That plan will determine which services and support are most useful and coordinate any training or education that might be needed.</a:t>
            </a:r>
            <a:endParaRPr lang="en-US" sz="1200" dirty="0">
              <a:ea typeface="Calibri"/>
              <a:cs typeface="Calibri"/>
            </a:endParaRPr>
          </a:p>
          <a:p>
            <a:pPr>
              <a:spcAft>
                <a:spcPts val="800"/>
              </a:spcAft>
            </a:pPr>
            <a:r>
              <a:rPr lang="en-US" sz="1200" dirty="0"/>
              <a:t>We also work with employers to accommodate unique needs, and guide individuals on exploring new career paths.</a:t>
            </a:r>
            <a:endParaRPr lang="en-US" sz="1200">
              <a:ea typeface="Calibri"/>
              <a:cs typeface="Calibri"/>
            </a:endParaRPr>
          </a:p>
          <a:p>
            <a:pPr marL="0" indent="0">
              <a:buNone/>
            </a:pP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35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Calibri"/>
              <a:cs typeface="Calibri"/>
            </a:endParaRPr>
          </a:p>
          <a:p>
            <a:pPr>
              <a:spcAft>
                <a:spcPts val="0"/>
              </a:spcAft>
            </a:pPr>
            <a:endParaRPr lang="en-US" b="1" dirty="0">
              <a:ea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01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46534" y="3823763"/>
            <a:ext cx="11298932" cy="24934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1" y="1808936"/>
            <a:ext cx="10993549" cy="1340867"/>
          </a:xfrm>
          <a:effectLst/>
        </p:spPr>
        <p:txBody>
          <a:bodyPr anchor="b">
            <a:normAutofit/>
          </a:bodyPr>
          <a:lstStyle>
            <a:lvl1pPr>
              <a:defRPr sz="420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3149804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6B6FE22B-B3DF-CD46-AA98-751080C1E1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632" y="540749"/>
            <a:ext cx="3881155" cy="970289"/>
          </a:xfrm>
          <a:prstGeom prst="rect">
            <a:avLst/>
          </a:prstGeom>
        </p:spPr>
      </p:pic>
      <p:pic>
        <p:nvPicPr>
          <p:cNvPr id="16" name="Picture 15" descr="A picture containing text, outdoor, sign, tableware&#10;&#10;Description automatically generated">
            <a:extLst>
              <a:ext uri="{FF2B5EF4-FFF2-40B4-BE49-F238E27FC236}">
                <a16:creationId xmlns:a16="http://schemas.microsoft.com/office/drawing/2014/main" id="{9DBFCE17-3828-054C-B320-94D7BE1940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77213" y="743803"/>
            <a:ext cx="2268253" cy="40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2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2541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386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7661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623258"/>
          </a:xfrm>
        </p:spPr>
        <p:txBody>
          <a:bodyPr>
            <a:normAutofit/>
          </a:bodyPr>
          <a:lstStyle>
            <a:lvl1pPr>
              <a:defRPr sz="360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468342"/>
            <a:ext cx="11029615" cy="3390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1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4483295"/>
            <a:ext cx="11290860" cy="182451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3" y="2330988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3882738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61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>
            <a:normAutofit/>
          </a:bodyPr>
          <a:lstStyle>
            <a:lvl1pPr>
              <a:defRPr sz="360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67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>
            <a:normAutofit/>
          </a:bodyPr>
          <a:lstStyle>
            <a:lvl1pPr>
              <a:defRPr sz="360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073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75894" y="729658"/>
            <a:ext cx="11029616" cy="988332"/>
          </a:xfrm>
        </p:spPr>
        <p:txBody>
          <a:bodyPr>
            <a:normAutofit/>
          </a:bodyPr>
          <a:lstStyle>
            <a:lvl1pPr>
              <a:defRPr sz="3600" cap="none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9741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582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EED4F0-198E-BF48-BB1C-6E973533BF20}"/>
              </a:ext>
            </a:extLst>
          </p:cNvPr>
          <p:cNvSpPr>
            <a:spLocks noChangeAspect="1"/>
          </p:cNvSpPr>
          <p:nvPr userDrawn="1"/>
        </p:nvSpPr>
        <p:spPr>
          <a:xfrm>
            <a:off x="450570" y="1075264"/>
            <a:ext cx="3697918" cy="49694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65883F-4E85-2349-855B-D12AD043A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19" y="1075264"/>
            <a:ext cx="3199002" cy="4969402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Contents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9C5BFAB-B6D8-0A4C-BDAA-C9BF9FBA1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61268" y="1075264"/>
            <a:ext cx="6108179" cy="4969402"/>
          </a:xfrm>
        </p:spPr>
        <p:txBody>
          <a:bodyPr anchor="ctr">
            <a:normAutofit/>
          </a:bodyPr>
          <a:lstStyle/>
          <a:p>
            <a:r>
              <a:rPr lang="en-US" dirty="0"/>
              <a:t>People who receive social care</a:t>
            </a:r>
          </a:p>
          <a:p>
            <a:r>
              <a:rPr lang="en-US" dirty="0"/>
              <a:t>Care workforce</a:t>
            </a:r>
          </a:p>
          <a:p>
            <a:r>
              <a:rPr lang="en-US" dirty="0"/>
              <a:t>Social care organisations</a:t>
            </a:r>
          </a:p>
          <a:p>
            <a:r>
              <a:rPr lang="en-US" dirty="0"/>
              <a:t>Future directions</a:t>
            </a:r>
          </a:p>
        </p:txBody>
      </p:sp>
    </p:spTree>
    <p:extLst>
      <p:ext uri="{BB962C8B-B14F-4D97-AF65-F5344CB8AC3E}">
        <p14:creationId xmlns:p14="http://schemas.microsoft.com/office/powerpoint/2010/main" val="1538491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4839756"/>
            <a:ext cx="11298200" cy="14913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960079"/>
            <a:ext cx="4909445" cy="689514"/>
          </a:xfrm>
        </p:spPr>
        <p:txBody>
          <a:bodyPr anchor="ctr">
            <a:normAutofit/>
          </a:bodyPr>
          <a:lstStyle>
            <a:lvl1pPr algn="l">
              <a:defRPr sz="1800" b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395654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4960079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27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6533" y="705124"/>
            <a:ext cx="11298934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8317C1C-92AD-7C48-891F-9A56645CC030}"/>
              </a:ext>
            </a:extLst>
          </p:cNvPr>
          <p:cNvGrpSpPr/>
          <p:nvPr userDrawn="1"/>
        </p:nvGrpSpPr>
        <p:grpSpPr>
          <a:xfrm>
            <a:off x="7520712" y="6467421"/>
            <a:ext cx="4224755" cy="268773"/>
            <a:chOff x="7270156" y="2453898"/>
            <a:chExt cx="4224755" cy="268773"/>
          </a:xfrm>
        </p:grpSpPr>
        <p:sp>
          <p:nvSpPr>
            <p:cNvPr id="31" name="Date Placeholder 3">
              <a:extLst>
                <a:ext uri="{FF2B5EF4-FFF2-40B4-BE49-F238E27FC236}">
                  <a16:creationId xmlns:a16="http://schemas.microsoft.com/office/drawing/2014/main" id="{0597D719-F0FF-8A42-9219-F11DB0D1392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270156" y="2453898"/>
              <a:ext cx="2560937" cy="26877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9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err="1">
                  <a:solidFill>
                    <a:schemeClr val="accent2"/>
                  </a:solidFill>
                </a:rPr>
                <a:t>HireAbilityVT.com</a:t>
              </a:r>
              <a:r>
                <a:rPr lang="en-US" dirty="0">
                  <a:solidFill>
                    <a:schemeClr val="accent2"/>
                  </a:solidFill>
                </a:rPr>
                <a:t>   </a:t>
              </a:r>
              <a:r>
                <a:rPr lang="en-US" dirty="0">
                  <a:solidFill>
                    <a:schemeClr val="accent3"/>
                  </a:solidFill>
                </a:rPr>
                <a:t>|     </a:t>
              </a:r>
              <a:endParaRPr lang="en-US" sz="800" dirty="0">
                <a:solidFill>
                  <a:schemeClr val="accent2"/>
                </a:solidFill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AAE0B9A-1629-6F47-8FD3-51F5135C91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10367517" y="2456977"/>
              <a:ext cx="1127394" cy="2613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16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9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41E7DC-C148-4A95-AF2B-D613C2820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B3E502-7B9D-4CC2-AEF1-61E35D08E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3DFB63-5ACC-44EB-A0A9-33D0ADA3E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CB8CFCD-B791-2649-AB61-A9856C7107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51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C4C6A-50CC-E84A-99B6-A8CEB6CC8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29658"/>
            <a:ext cx="10696409" cy="1012432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How we can partner with you</a:t>
            </a:r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571D0CC7-AE35-CD8A-D37A-ECB1B311D117}"/>
              </a:ext>
            </a:extLst>
          </p:cNvPr>
          <p:cNvSpPr txBox="1">
            <a:spLocks/>
          </p:cNvSpPr>
          <p:nvPr/>
        </p:nvSpPr>
        <p:spPr>
          <a:xfrm>
            <a:off x="1127419" y="2158031"/>
            <a:ext cx="9032143" cy="364367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ea typeface="+mn-lt"/>
                <a:cs typeface="+mn-lt"/>
              </a:rPr>
              <a:t>We can support your agency by:</a:t>
            </a:r>
            <a:endParaRPr lang="en-US" dirty="0">
              <a:cs typeface="Arial" panose="020B0604020202020204"/>
            </a:endParaRPr>
          </a:p>
          <a:p>
            <a:pPr marL="0" indent="0">
              <a:buNone/>
            </a:pPr>
            <a:endParaRPr lang="en-US" sz="1600" dirty="0">
              <a:ea typeface="+mn-lt"/>
              <a:cs typeface="+mn-lt"/>
            </a:endParaRPr>
          </a:p>
          <a:p>
            <a:pPr marL="305435" indent="-305435"/>
            <a:r>
              <a:rPr lang="en-US" sz="1600" dirty="0">
                <a:ea typeface="+mn-lt"/>
                <a:cs typeface="+mn-lt"/>
              </a:rPr>
              <a:t>Accepting direct referrals</a:t>
            </a:r>
            <a:endParaRPr lang="en-US" dirty="0"/>
          </a:p>
          <a:p>
            <a:pPr marL="305435" indent="-305435"/>
            <a:r>
              <a:rPr lang="en-US" sz="1600" dirty="0">
                <a:ea typeface="+mn-lt"/>
                <a:cs typeface="+mn-lt"/>
              </a:rPr>
              <a:t>Providing on-site or virtual information sessions</a:t>
            </a:r>
            <a:endParaRPr lang="en-US" dirty="0"/>
          </a:p>
          <a:p>
            <a:pPr marL="305435" indent="-305435"/>
            <a:r>
              <a:rPr lang="en-US" sz="1600" dirty="0">
                <a:ea typeface="+mn-lt"/>
                <a:cs typeface="+mn-lt"/>
              </a:rPr>
              <a:t>Coordinating around shared participants</a:t>
            </a:r>
            <a:endParaRPr lang="en-US" dirty="0"/>
          </a:p>
          <a:p>
            <a:pPr marL="305435" indent="-305435"/>
            <a:r>
              <a:rPr lang="en-US" sz="1600" dirty="0">
                <a:ea typeface="+mn-lt"/>
                <a:cs typeface="+mn-lt"/>
              </a:rPr>
              <a:t>Supporting employment components of housing programs</a:t>
            </a:r>
            <a:endParaRPr lang="en-US" dirty="0"/>
          </a:p>
          <a:p>
            <a:pPr marL="305435" indent="-305435"/>
            <a:r>
              <a:rPr lang="en-US" sz="1600" dirty="0">
                <a:ea typeface="+mn-lt"/>
                <a:cs typeface="+mn-lt"/>
              </a:rPr>
              <a:t>Assisting with employer outreach</a:t>
            </a:r>
            <a:endParaRPr lang="en-US" dirty="0"/>
          </a:p>
          <a:p>
            <a:pPr marL="305435" indent="-305435"/>
            <a:r>
              <a:rPr lang="en-US" sz="1600" dirty="0">
                <a:ea typeface="+mn-lt"/>
                <a:cs typeface="+mn-lt"/>
              </a:rPr>
              <a:t>Offering staff training on work incentives</a:t>
            </a:r>
            <a:endParaRPr lang="en-US" dirty="0"/>
          </a:p>
          <a:p>
            <a:pPr marL="0" indent="0">
              <a:buNone/>
            </a:pPr>
            <a:endParaRPr lang="en-US" sz="16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600" dirty="0">
                <a:ea typeface="+mn-lt"/>
                <a:cs typeface="+mn-lt"/>
              </a:rPr>
              <a:t>We aim to complement — not duplicate — your services.</a:t>
            </a:r>
            <a:endParaRPr lang="en-US" dirty="0">
              <a:cs typeface="Arial"/>
            </a:endParaRPr>
          </a:p>
          <a:p>
            <a:pPr marL="305435" indent="-305435">
              <a:spcAft>
                <a:spcPts val="800"/>
              </a:spcAft>
            </a:pPr>
            <a:endParaRPr lang="en-US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9334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D3423-9C6D-C91F-C1C1-B47DDF5E4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8B4F-3740-FCE6-CCA5-2815A54A4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29658"/>
            <a:ext cx="10696409" cy="1012432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Next Steps</a:t>
            </a:r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6B26A45A-67FB-A119-FDC9-D57F9DDA99CB}"/>
              </a:ext>
            </a:extLst>
          </p:cNvPr>
          <p:cNvSpPr txBox="1">
            <a:spLocks/>
          </p:cNvSpPr>
          <p:nvPr/>
        </p:nvSpPr>
        <p:spPr>
          <a:xfrm>
            <a:off x="1127419" y="2158031"/>
            <a:ext cx="9032143" cy="3643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5" indent="-305435">
              <a:buNone/>
            </a:pPr>
            <a:r>
              <a:rPr lang="en-US" sz="1600" dirty="0">
                <a:ea typeface="+mn-lt"/>
                <a:cs typeface="+mn-lt"/>
              </a:rPr>
              <a:t>Let’s build pathways from instability to opportunity.</a:t>
            </a:r>
            <a:endParaRPr lang="en-US" dirty="0">
              <a:cs typeface="Arial" panose="020B0604020202020204"/>
            </a:endParaRPr>
          </a:p>
          <a:p>
            <a:pPr marL="305435" indent="-305435">
              <a:buNone/>
            </a:pPr>
            <a:endParaRPr lang="en-US" sz="1600" dirty="0">
              <a:ea typeface="+mn-lt"/>
              <a:cs typeface="+mn-lt"/>
            </a:endParaRPr>
          </a:p>
          <a:p>
            <a:pPr marL="305435" indent="-305435">
              <a:buNone/>
            </a:pPr>
            <a:r>
              <a:rPr lang="en-US" sz="1600" dirty="0">
                <a:ea typeface="+mn-lt"/>
                <a:cs typeface="+mn-lt"/>
              </a:rPr>
              <a:t>Contact us to:</a:t>
            </a:r>
            <a:endParaRPr lang="en-US" dirty="0">
              <a:ea typeface="+mn-lt"/>
              <a:cs typeface="+mn-lt"/>
            </a:endParaRPr>
          </a:p>
          <a:p>
            <a:pPr marL="305435" indent="-305435">
              <a:buFont typeface="Wingdings 2"/>
              <a:buChar char=""/>
            </a:pPr>
            <a:r>
              <a:rPr lang="en-US" sz="1600" dirty="0">
                <a:ea typeface="+mn-lt"/>
                <a:cs typeface="+mn-lt"/>
              </a:rPr>
              <a:t>Schedule a staff presentation</a:t>
            </a:r>
            <a:endParaRPr lang="en-US" dirty="0"/>
          </a:p>
          <a:p>
            <a:pPr marL="305435" indent="-305435">
              <a:buFont typeface="Wingdings 2"/>
            </a:pPr>
            <a:r>
              <a:rPr lang="en-US" sz="1600" dirty="0">
                <a:ea typeface="+mn-lt"/>
                <a:cs typeface="+mn-lt"/>
              </a:rPr>
              <a:t>Discuss referral pathways</a:t>
            </a:r>
            <a:endParaRPr lang="en-US" dirty="0"/>
          </a:p>
          <a:p>
            <a:pPr marL="305435" indent="-305435">
              <a:buFont typeface="Wingdings 2"/>
            </a:pPr>
            <a:r>
              <a:rPr lang="en-US" sz="1600" dirty="0">
                <a:ea typeface="+mn-lt"/>
                <a:cs typeface="+mn-lt"/>
              </a:rPr>
              <a:t>Coordinate services for shared participants</a:t>
            </a:r>
            <a:endParaRPr lang="en-US" dirty="0">
              <a:ea typeface="+mn-lt"/>
              <a:cs typeface="+mn-lt"/>
            </a:endParaRPr>
          </a:p>
          <a:p>
            <a:pPr marL="305435" indent="-305435">
              <a:buFont typeface="Wingdings 2"/>
            </a:pPr>
            <a:r>
              <a:rPr lang="en-US" sz="1600" dirty="0">
                <a:ea typeface="+mn-lt"/>
                <a:cs typeface="+mn-lt"/>
              </a:rPr>
              <a:t>Request outreach materials</a:t>
            </a:r>
            <a:endParaRPr lang="en-US" dirty="0"/>
          </a:p>
          <a:p>
            <a:pPr marL="305435" indent="0">
              <a:buNone/>
            </a:pPr>
            <a:endParaRPr lang="en-US" sz="1600" dirty="0">
              <a:ea typeface="+mn-lt"/>
              <a:cs typeface="+mn-lt"/>
            </a:endParaRPr>
          </a:p>
          <a:p>
            <a:pPr marL="305435" indent="0">
              <a:buNone/>
            </a:pPr>
            <a:r>
              <a:rPr lang="en-US" sz="1600" dirty="0">
                <a:ea typeface="+mn-lt"/>
                <a:cs typeface="+mn-lt"/>
              </a:rPr>
              <a:t>HireAbilityVT.com</a:t>
            </a:r>
            <a:endParaRPr lang="en-US" dirty="0">
              <a:cs typeface="Arial" panose="020B0604020202020204"/>
            </a:endParaRPr>
          </a:p>
          <a:p>
            <a:pPr marL="0" indent="0">
              <a:buNone/>
            </a:pPr>
            <a:endParaRPr lang="en-US" sz="1600" dirty="0">
              <a:cs typeface="Arial"/>
            </a:endParaRPr>
          </a:p>
          <a:p>
            <a:pPr marL="305435" indent="-305435">
              <a:spcAft>
                <a:spcPts val="800"/>
              </a:spcAft>
            </a:pPr>
            <a:endParaRPr lang="en-US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3629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E2C448-F1B2-A766-4C31-EE3B74CD6661}"/>
              </a:ext>
            </a:extLst>
          </p:cNvPr>
          <p:cNvSpPr/>
          <p:nvPr/>
        </p:nvSpPr>
        <p:spPr>
          <a:xfrm>
            <a:off x="441434" y="630621"/>
            <a:ext cx="11303876" cy="5580992"/>
          </a:xfrm>
          <a:prstGeom prst="rect">
            <a:avLst/>
          </a:prstGeom>
          <a:solidFill>
            <a:schemeClr val="accent3">
              <a:alpha val="491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69218-BE90-C59D-696F-BB6E6FF97952}"/>
              </a:ext>
            </a:extLst>
          </p:cNvPr>
          <p:cNvSpPr txBox="1">
            <a:spLocks/>
          </p:cNvSpPr>
          <p:nvPr/>
        </p:nvSpPr>
        <p:spPr>
          <a:xfrm>
            <a:off x="1997299" y="3787003"/>
            <a:ext cx="8192140" cy="1770119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</a:pPr>
            <a:r>
              <a:rPr lang="en-US" sz="2500" b="1" dirty="0">
                <a:solidFill>
                  <a:schemeClr val="accent6"/>
                </a:solidFill>
              </a:rPr>
              <a:t>Contact us at any time to request materials to provide your participants with more information.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br>
              <a:rPr lang="en-US" sz="2500" b="1" dirty="0">
                <a:solidFill>
                  <a:schemeClr val="accent2"/>
                </a:solidFill>
              </a:rPr>
            </a:br>
            <a:r>
              <a:rPr lang="en-US" b="1" dirty="0" err="1">
                <a:solidFill>
                  <a:schemeClr val="accent2"/>
                </a:solidFill>
              </a:rPr>
              <a:t>HireAbilityVT.com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2F4178-B87D-82DE-391A-182ABEBAE21B}"/>
              </a:ext>
            </a:extLst>
          </p:cNvPr>
          <p:cNvSpPr/>
          <p:nvPr/>
        </p:nvSpPr>
        <p:spPr>
          <a:xfrm>
            <a:off x="220715" y="6211612"/>
            <a:ext cx="11745311" cy="646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98CB49-8D23-32AA-2EF7-6D0C41A40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769" y="2014267"/>
            <a:ext cx="5029200" cy="12573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C7113D-C991-0755-1CFD-27F14394B18E}"/>
              </a:ext>
            </a:extLst>
          </p:cNvPr>
          <p:cNvCxnSpPr>
            <a:cxnSpLocks/>
          </p:cNvCxnSpPr>
          <p:nvPr/>
        </p:nvCxnSpPr>
        <p:spPr>
          <a:xfrm>
            <a:off x="2352676" y="3716059"/>
            <a:ext cx="7486649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376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B12BA-0141-F5B3-A0F0-63F31ACB9915}"/>
              </a:ext>
            </a:extLst>
          </p:cNvPr>
          <p:cNvSpPr txBox="1">
            <a:spLocks/>
          </p:cNvSpPr>
          <p:nvPr/>
        </p:nvSpPr>
        <p:spPr>
          <a:xfrm>
            <a:off x="562709" y="2291025"/>
            <a:ext cx="11012032" cy="294416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cap="all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>
                <a:solidFill>
                  <a:schemeClr val="accent6"/>
                </a:solidFill>
                <a:latin typeface="Arial"/>
                <a:cs typeface="Arial"/>
              </a:rPr>
              <a:t>PARTNERING TO SUPPORT EMPLOYMENT &amp; HOUSING STABILITY</a:t>
            </a:r>
          </a:p>
          <a:p>
            <a:pPr algn="ctr"/>
            <a:endParaRPr lang="en-US" sz="3600" dirty="0">
              <a:solidFill>
                <a:schemeClr val="accent6"/>
              </a:solidFill>
              <a:latin typeface="Arial"/>
              <a:cs typeface="Arial"/>
            </a:endParaRPr>
          </a:p>
          <a:p>
            <a:pPr algn="ctr"/>
            <a:r>
              <a:rPr lang="en-US" sz="2400" b="0" dirty="0">
                <a:solidFill>
                  <a:schemeClr val="accent2">
                    <a:lumMod val="76000"/>
                  </a:schemeClr>
                </a:solidFill>
                <a:latin typeface="Arial"/>
                <a:cs typeface="Arial"/>
              </a:rPr>
              <a:t>Assisting individuals with Disabilities or a Chronic Health Condition as they move toward employment, stability, and independence.</a:t>
            </a:r>
            <a:endParaRPr lang="en-US" sz="2400" dirty="0">
              <a:solidFill>
                <a:schemeClr val="accent2">
                  <a:lumMod val="76000"/>
                </a:schemeClr>
              </a:solidFill>
              <a:cs typeface="Arial"/>
            </a:endParaRPr>
          </a:p>
          <a:p>
            <a:pPr algn="ctr"/>
            <a:endParaRPr lang="en-US" sz="36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8033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20034-4741-E54F-A224-DDA5C36A3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48136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Work is more than a paycheck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08053-DEF5-EF44-805A-400877221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>
                <a:solidFill>
                  <a:schemeClr val="accent6"/>
                </a:solidFill>
              </a:rPr>
              <a:t>Work defines us. It gives us purpose, independence, and community—</a:t>
            </a:r>
            <a:br>
              <a:rPr lang="en-US" sz="2200" dirty="0">
                <a:solidFill>
                  <a:schemeClr val="accent6"/>
                </a:solidFill>
              </a:rPr>
            </a:br>
            <a:r>
              <a:rPr lang="en-US" sz="2200" dirty="0">
                <a:solidFill>
                  <a:schemeClr val="accent6"/>
                </a:solidFill>
              </a:rPr>
              <a:t>contributing to a person’s overall quality of life. </a:t>
            </a:r>
            <a:br>
              <a:rPr lang="en-US" sz="2200" dirty="0">
                <a:solidFill>
                  <a:schemeClr val="accent6"/>
                </a:solidFill>
              </a:rPr>
            </a:br>
            <a:endParaRPr lang="en-US" sz="2200" dirty="0">
              <a:solidFill>
                <a:schemeClr val="accent6"/>
              </a:solidFill>
            </a:endParaRPr>
          </a:p>
          <a:p>
            <a:pPr marL="305435" indent="-305435" algn="ctr">
              <a:buNone/>
            </a:pPr>
            <a:r>
              <a:rPr lang="en-US" sz="2200">
                <a:solidFill>
                  <a:schemeClr val="accent6"/>
                </a:solidFill>
              </a:rPr>
              <a:t>For individuals experiencing homelessness, employment can be a critical step toward long-term housing stability.</a:t>
            </a:r>
            <a:endParaRPr lang="en-US" sz="2200">
              <a:solidFill>
                <a:schemeClr val="accent6"/>
              </a:solidFill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84475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7EF4E-AB4D-4546-B5FA-F16BD3900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cap="none" dirty="0"/>
              <a:t>What is HireAbility Vermont?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C0A9B-B2B3-484F-A230-929ADE744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61268" y="1075264"/>
            <a:ext cx="6345539" cy="49694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err="1">
                <a:solidFill>
                  <a:schemeClr val="accent6"/>
                </a:solidFill>
                <a:ea typeface="+mn-lt"/>
                <a:cs typeface="+mn-lt"/>
              </a:rPr>
              <a:t>HireAbility</a:t>
            </a:r>
            <a:r>
              <a:rPr lang="en-US" sz="2000" b="1" dirty="0">
                <a:solidFill>
                  <a:schemeClr val="accent6"/>
                </a:solidFill>
                <a:ea typeface="+mn-lt"/>
                <a:cs typeface="+mn-lt"/>
              </a:rPr>
              <a:t> Vermont is an employment and career development resource for Vermonters with disabilities and barriers to employment.</a:t>
            </a:r>
            <a:endParaRPr lang="en-US" sz="2000" b="1">
              <a:solidFill>
                <a:schemeClr val="accent6"/>
              </a:solidFill>
              <a:cs typeface="Arial"/>
            </a:endParaRPr>
          </a:p>
          <a:p>
            <a:pPr marL="0" indent="0">
              <a:buNone/>
            </a:pPr>
            <a:endParaRPr lang="en-US" dirty="0"/>
          </a:p>
          <a:p>
            <a:pPr marL="305435" indent="-305435"/>
            <a:r>
              <a:rPr lang="en-US" dirty="0">
                <a:ea typeface="+mn-lt"/>
                <a:cs typeface="+mn-lt"/>
              </a:rPr>
              <a:t>We help individuals:</a:t>
            </a:r>
          </a:p>
          <a:p>
            <a:pPr marL="305435" indent="-305435"/>
            <a:r>
              <a:rPr lang="en-US" dirty="0">
                <a:ea typeface="+mn-lt"/>
                <a:cs typeface="+mn-lt"/>
              </a:rPr>
              <a:t>Explore career paths</a:t>
            </a:r>
            <a:endParaRPr lang="en-US" dirty="0"/>
          </a:p>
          <a:p>
            <a:pPr marL="305435" indent="-305435"/>
            <a:r>
              <a:rPr lang="en-US" dirty="0">
                <a:ea typeface="+mn-lt"/>
                <a:cs typeface="+mn-lt"/>
              </a:rPr>
              <a:t>Prepare for and secure employment</a:t>
            </a:r>
            <a:endParaRPr lang="en-US" dirty="0"/>
          </a:p>
          <a:p>
            <a:pPr marL="305435" indent="-305435"/>
            <a:r>
              <a:rPr lang="en-US" dirty="0">
                <a:ea typeface="+mn-lt"/>
                <a:cs typeface="+mn-lt"/>
              </a:rPr>
              <a:t>Maintain employment</a:t>
            </a:r>
            <a:endParaRPr lang="en-US" dirty="0"/>
          </a:p>
          <a:p>
            <a:pPr marL="305435" indent="-305435"/>
            <a:r>
              <a:rPr lang="en-US" dirty="0">
                <a:ea typeface="+mn-lt"/>
                <a:cs typeface="+mn-lt"/>
              </a:rPr>
              <a:t>Access accommodations and supports</a:t>
            </a:r>
            <a:endParaRPr lang="en-US" dirty="0"/>
          </a:p>
          <a:p>
            <a:pPr marL="305435" indent="-305435"/>
            <a:r>
              <a:rPr lang="en-US" dirty="0">
                <a:ea typeface="+mn-lt"/>
                <a:cs typeface="+mn-lt"/>
              </a:rPr>
              <a:t>Navigate benefits and work incentives</a:t>
            </a:r>
          </a:p>
          <a:p>
            <a:pPr marL="305435" indent="-305435"/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We work statewide and partner with community organizations to reduce barriers and increase access.</a:t>
            </a:r>
          </a:p>
          <a:p>
            <a:pPr marL="305435" indent="-305435"/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9603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C4C6A-50CC-E84A-99B6-A8CEB6CC8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29658"/>
            <a:ext cx="10696409" cy="1083376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Why this matters for the people you serve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C36CA-CFB5-FB44-AE7B-DBF7CD478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26324" y="2296985"/>
            <a:ext cx="9041527" cy="3961003"/>
          </a:xfrm>
        </p:spPr>
        <p:txBody>
          <a:bodyPr>
            <a:normAutofit fontScale="85000" lnSpcReduction="20000"/>
          </a:bodyPr>
          <a:lstStyle/>
          <a:p>
            <a:pPr marL="305435" indent="-305435">
              <a:buNone/>
            </a:pPr>
            <a:r>
              <a:rPr lang="en-US" dirty="0">
                <a:solidFill>
                  <a:schemeClr val="accent6"/>
                </a:solidFill>
                <a:ea typeface="+mn-lt"/>
                <a:cs typeface="+mn-lt"/>
              </a:rPr>
              <a:t>Individuals experiencing homelessness often face:</a:t>
            </a:r>
            <a:endParaRPr lang="en-US">
              <a:solidFill>
                <a:schemeClr val="accent6"/>
              </a:solidFill>
              <a:cs typeface="Arial" panose="020B0604020202020204"/>
            </a:endParaRPr>
          </a:p>
          <a:p>
            <a:pPr marL="305435" indent="-305435">
              <a:buNone/>
            </a:pPr>
            <a:endParaRPr lang="en-US" dirty="0">
              <a:solidFill>
                <a:schemeClr val="accent6"/>
              </a:solidFill>
              <a:ea typeface="+mn-lt"/>
              <a:cs typeface="+mn-lt"/>
            </a:endParaRPr>
          </a:p>
          <a:p>
            <a:pPr marL="305435" indent="-305435">
              <a:buFont typeface="Wingdings 2"/>
              <a:buChar char=""/>
            </a:pPr>
            <a:r>
              <a:rPr lang="en-US" dirty="0">
                <a:solidFill>
                  <a:schemeClr val="accent6"/>
                </a:solidFill>
                <a:ea typeface="+mn-lt"/>
                <a:cs typeface="+mn-lt"/>
              </a:rPr>
              <a:t>Gaps in employment history</a:t>
            </a:r>
            <a:endParaRPr lang="en-US">
              <a:solidFill>
                <a:schemeClr val="accent6"/>
              </a:solidFill>
              <a:cs typeface="Arial"/>
            </a:endParaRPr>
          </a:p>
          <a:p>
            <a:pPr marL="305435" indent="-305435">
              <a:buFont typeface="Wingdings 2"/>
              <a:buChar char=""/>
            </a:pPr>
            <a:r>
              <a:rPr lang="en-US" dirty="0">
                <a:solidFill>
                  <a:schemeClr val="accent6"/>
                </a:solidFill>
                <a:ea typeface="+mn-lt"/>
                <a:cs typeface="+mn-lt"/>
              </a:rPr>
              <a:t>Limited transportation</a:t>
            </a:r>
            <a:endParaRPr lang="en-US">
              <a:solidFill>
                <a:schemeClr val="accent6"/>
              </a:solidFill>
              <a:cs typeface="Arial"/>
            </a:endParaRPr>
          </a:p>
          <a:p>
            <a:pPr marL="305435" indent="-305435">
              <a:buFont typeface="Wingdings 2"/>
              <a:buChar char=""/>
            </a:pPr>
            <a:r>
              <a:rPr lang="en-US" dirty="0">
                <a:solidFill>
                  <a:schemeClr val="accent6"/>
                </a:solidFill>
                <a:ea typeface="+mn-lt"/>
                <a:cs typeface="+mn-lt"/>
              </a:rPr>
              <a:t>Lack of stable communication access</a:t>
            </a:r>
            <a:endParaRPr lang="en-US">
              <a:solidFill>
                <a:schemeClr val="accent6"/>
              </a:solidFill>
              <a:cs typeface="Arial"/>
            </a:endParaRPr>
          </a:p>
          <a:p>
            <a:pPr marL="305435" indent="-305435">
              <a:buFont typeface="Wingdings 2"/>
              <a:buChar char=""/>
            </a:pPr>
            <a:r>
              <a:rPr lang="en-US" dirty="0">
                <a:solidFill>
                  <a:schemeClr val="accent6"/>
                </a:solidFill>
                <a:ea typeface="+mn-lt"/>
                <a:cs typeface="+mn-lt"/>
              </a:rPr>
              <a:t>Mental health or substance use challenges</a:t>
            </a:r>
            <a:endParaRPr lang="en-US">
              <a:solidFill>
                <a:schemeClr val="accent6"/>
              </a:solidFill>
              <a:cs typeface="Arial"/>
            </a:endParaRPr>
          </a:p>
          <a:p>
            <a:pPr marL="305435" indent="-305435">
              <a:buFont typeface="Wingdings 2"/>
              <a:buChar char=""/>
            </a:pPr>
            <a:r>
              <a:rPr lang="en-US" dirty="0">
                <a:solidFill>
                  <a:schemeClr val="accent6"/>
                </a:solidFill>
                <a:ea typeface="+mn-lt"/>
                <a:cs typeface="+mn-lt"/>
              </a:rPr>
              <a:t>Physical health conditions</a:t>
            </a:r>
            <a:endParaRPr lang="en-US">
              <a:solidFill>
                <a:schemeClr val="accent6"/>
              </a:solidFill>
              <a:cs typeface="Arial"/>
            </a:endParaRPr>
          </a:p>
          <a:p>
            <a:pPr marL="305435" indent="-305435">
              <a:buFont typeface="Wingdings 2"/>
              <a:buChar char=""/>
            </a:pPr>
            <a:r>
              <a:rPr lang="en-US" dirty="0">
                <a:solidFill>
                  <a:schemeClr val="accent6"/>
                </a:solidFill>
                <a:ea typeface="+mn-lt"/>
                <a:cs typeface="+mn-lt"/>
              </a:rPr>
              <a:t>Justice involvement</a:t>
            </a:r>
            <a:endParaRPr lang="en-US">
              <a:solidFill>
                <a:schemeClr val="accent6"/>
              </a:solidFill>
              <a:cs typeface="Arial"/>
            </a:endParaRPr>
          </a:p>
          <a:p>
            <a:pPr marL="305435" indent="-305435">
              <a:buFont typeface="Wingdings 2"/>
              <a:buChar char=""/>
            </a:pPr>
            <a:r>
              <a:rPr lang="en-US" dirty="0">
                <a:solidFill>
                  <a:schemeClr val="accent6"/>
                </a:solidFill>
                <a:ea typeface="+mn-lt"/>
                <a:cs typeface="+mn-lt"/>
              </a:rPr>
              <a:t>Fear of losing benefits</a:t>
            </a:r>
            <a:endParaRPr lang="en-US">
              <a:solidFill>
                <a:schemeClr val="accent6"/>
              </a:solidFill>
              <a:cs typeface="Arial"/>
            </a:endParaRPr>
          </a:p>
          <a:p>
            <a:pPr marL="305435" indent="-305435">
              <a:buFont typeface="Wingdings 2"/>
              <a:buChar char=""/>
            </a:pPr>
            <a:r>
              <a:rPr lang="en-US" dirty="0">
                <a:solidFill>
                  <a:schemeClr val="accent6"/>
                </a:solidFill>
                <a:ea typeface="+mn-lt"/>
                <a:cs typeface="+mn-lt"/>
              </a:rPr>
              <a:t>Lack of documentation</a:t>
            </a:r>
          </a:p>
          <a:p>
            <a:pPr marL="0" indent="0">
              <a:buNone/>
            </a:pPr>
            <a:endParaRPr lang="en-US" dirty="0">
              <a:solidFill>
                <a:schemeClr val="accent6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  <a:ea typeface="+mn-lt"/>
                <a:cs typeface="+mn-lt"/>
              </a:rPr>
              <a:t>Employment can feel overwhelming without coordinated support.</a:t>
            </a:r>
            <a:endParaRPr lang="en-US">
              <a:solidFill>
                <a:schemeClr val="accent6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endParaRPr lang="en-US" b="1" dirty="0">
              <a:solidFill>
                <a:schemeClr val="accent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2019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C4C6A-50CC-E84A-99B6-A8CEB6CC8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29658"/>
            <a:ext cx="10696409" cy="1012432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How </a:t>
            </a:r>
            <a:r>
              <a:rPr lang="en-US" dirty="0" err="1">
                <a:latin typeface="Arial"/>
                <a:cs typeface="Arial"/>
              </a:rPr>
              <a:t>HireAbility</a:t>
            </a:r>
            <a:r>
              <a:rPr lang="en-US" dirty="0">
                <a:latin typeface="Arial"/>
                <a:cs typeface="Arial"/>
              </a:rPr>
              <a:t> Vermont Helps</a:t>
            </a:r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F69EE08-2F80-A88C-164B-3BECE3045D05}"/>
              </a:ext>
            </a:extLst>
          </p:cNvPr>
          <p:cNvSpPr txBox="1">
            <a:spLocks/>
          </p:cNvSpPr>
          <p:nvPr/>
        </p:nvSpPr>
        <p:spPr>
          <a:xfrm>
            <a:off x="2183524" y="2987566"/>
            <a:ext cx="7811815" cy="18519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5" indent="-305435">
              <a:spcAft>
                <a:spcPts val="800"/>
              </a:spcAft>
            </a:pPr>
            <a:r>
              <a:rPr lang="en-US" dirty="0"/>
              <a:t>Assessing Strengths &amp; Interests</a:t>
            </a:r>
          </a:p>
          <a:p>
            <a:pPr marL="305435" indent="-305435">
              <a:spcAft>
                <a:spcPts val="800"/>
              </a:spcAft>
            </a:pPr>
            <a:r>
              <a:rPr lang="en-US" dirty="0"/>
              <a:t>Creating Individualized Career Plans</a:t>
            </a:r>
            <a:endParaRPr lang="en-US" dirty="0">
              <a:cs typeface="Arial"/>
            </a:endParaRPr>
          </a:p>
          <a:p>
            <a:pPr marL="305435" indent="-305435">
              <a:spcAft>
                <a:spcPts val="800"/>
              </a:spcAft>
            </a:pPr>
            <a:r>
              <a:rPr lang="en-US" dirty="0"/>
              <a:t>Supporting Job Search &amp; Placement</a:t>
            </a:r>
            <a:endParaRPr lang="en-US" dirty="0">
              <a:cs typeface="Arial"/>
            </a:endParaRPr>
          </a:p>
          <a:p>
            <a:pPr marL="305435" indent="-305435">
              <a:spcAft>
                <a:spcPts val="800"/>
              </a:spcAft>
            </a:pPr>
            <a:r>
              <a:rPr lang="en-US" dirty="0"/>
              <a:t>Providing Ongoing Job Retention Support</a:t>
            </a:r>
            <a:endParaRPr lang="en-US" dirty="0">
              <a:cs typeface="Arial"/>
            </a:endParaRPr>
          </a:p>
          <a:p>
            <a:pPr marL="305435" indent="-305435">
              <a:spcAft>
                <a:spcPts val="800"/>
              </a:spcAft>
            </a:pPr>
            <a:endParaRPr lang="en-US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8703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C4C6A-50CC-E84A-99B6-A8CEB6CC8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29658"/>
            <a:ext cx="10696409" cy="1083376"/>
          </a:xfrm>
        </p:spPr>
        <p:txBody>
          <a:bodyPr>
            <a:normAutofit fontScale="90000"/>
          </a:bodyPr>
          <a:lstStyle/>
          <a:p>
            <a:r>
              <a:rPr lang="en-US" dirty="0"/>
              <a:t>Connecting Passionate Employees </a:t>
            </a:r>
            <a:br>
              <a:rPr lang="en-US" dirty="0"/>
            </a:br>
            <a:r>
              <a:rPr lang="en-US" dirty="0"/>
              <a:t>With Local Employers By: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C36CA-CFB5-FB44-AE7B-DBF7CD478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26325" y="2293883"/>
            <a:ext cx="6503276" cy="1300656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700" b="1" dirty="0">
                <a:solidFill>
                  <a:schemeClr val="accent2"/>
                </a:solidFill>
              </a:rPr>
              <a:t>PROVIDING ACCESS TO FREE SERVICES &amp; PROGRAMS</a:t>
            </a: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600" dirty="0"/>
              <a:t>From Vocational and Work Incentives Counseling to getting help with job adaptions and post-employment support, HireAbility Vermont will provide the free support that is needed.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99076A-FD89-5A11-49C6-3E86B1058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940" y="2196204"/>
            <a:ext cx="2891802" cy="3652803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C118D47-3ADE-F37A-A1CB-050AA62A0D84}"/>
              </a:ext>
            </a:extLst>
          </p:cNvPr>
          <p:cNvSpPr txBox="1">
            <a:spLocks/>
          </p:cNvSpPr>
          <p:nvPr/>
        </p:nvSpPr>
        <p:spPr>
          <a:xfrm>
            <a:off x="1726324" y="3783724"/>
            <a:ext cx="6448096" cy="13006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700" b="1" dirty="0">
                <a:solidFill>
                  <a:schemeClr val="accent2"/>
                </a:solidFill>
              </a:rPr>
              <a:t>CONNECTING THROUGH STATEWIDE LOCATIONS</a:t>
            </a: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600" dirty="0"/>
              <a:t>Our offices are located throughout Vermont—connecting job seekers with employers in VT and neighboring counties in NH, MA, and NY</a:t>
            </a:r>
          </a:p>
        </p:txBody>
      </p:sp>
    </p:spTree>
    <p:extLst>
      <p:ext uri="{BB962C8B-B14F-4D97-AF65-F5344CB8AC3E}">
        <p14:creationId xmlns:p14="http://schemas.microsoft.com/office/powerpoint/2010/main" val="2381149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7EF4E-AB4D-4546-B5FA-F16BD3900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cap="none" dirty="0">
                <a:latin typeface="Arial"/>
                <a:cs typeface="Arial"/>
              </a:rPr>
              <a:t>Free Services Available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C0A9B-B2B3-484F-A230-929ADE744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61268" y="1075264"/>
            <a:ext cx="6345539" cy="496940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Individuals you serve may benefit from:</a:t>
            </a:r>
            <a:endParaRPr lang="en-US" dirty="0"/>
          </a:p>
          <a:p>
            <a:pPr marL="305435" indent="-305435">
              <a:buFont typeface="Wingdings 2"/>
              <a:buChar char=""/>
            </a:pPr>
            <a:endParaRPr lang="en-US">
              <a:ea typeface="+mn-lt"/>
              <a:cs typeface="+mn-lt"/>
            </a:endParaRPr>
          </a:p>
          <a:p>
            <a:pPr marL="305435" indent="-305435">
              <a:buFont typeface="Wingdings 2"/>
              <a:buChar char=""/>
            </a:pPr>
            <a:r>
              <a:rPr lang="en-US" dirty="0">
                <a:ea typeface="+mn-lt"/>
                <a:cs typeface="+mn-lt"/>
              </a:rPr>
              <a:t>Vocational counseling</a:t>
            </a:r>
            <a:endParaRPr lang="en-US" dirty="0">
              <a:cs typeface="Arial" panose="020B0604020202020204"/>
            </a:endParaRPr>
          </a:p>
          <a:p>
            <a:pPr marL="305435" indent="-305435">
              <a:buFont typeface="Wingdings 2"/>
              <a:buChar char=""/>
            </a:pPr>
            <a:r>
              <a:rPr lang="en-US" dirty="0">
                <a:ea typeface="+mn-lt"/>
                <a:cs typeface="+mn-lt"/>
              </a:rPr>
              <a:t>Career assessments</a:t>
            </a:r>
            <a:endParaRPr lang="en-US" dirty="0"/>
          </a:p>
          <a:p>
            <a:pPr marL="305435" indent="-305435">
              <a:buFont typeface="Wingdings 2"/>
              <a:buChar char=""/>
            </a:pPr>
            <a:r>
              <a:rPr lang="en-US" dirty="0">
                <a:ea typeface="+mn-lt"/>
                <a:cs typeface="+mn-lt"/>
              </a:rPr>
              <a:t>Work Incentives Counseling</a:t>
            </a:r>
            <a:endParaRPr lang="en-US" dirty="0"/>
          </a:p>
          <a:p>
            <a:pPr marL="305435" indent="-305435">
              <a:buFont typeface="Wingdings 2"/>
              <a:buChar char=""/>
            </a:pPr>
            <a:r>
              <a:rPr lang="en-US" dirty="0">
                <a:ea typeface="+mn-lt"/>
                <a:cs typeface="+mn-lt"/>
              </a:rPr>
              <a:t>Job placement &amp; retention services</a:t>
            </a:r>
            <a:endParaRPr lang="en-US" dirty="0"/>
          </a:p>
          <a:p>
            <a:pPr marL="305435" indent="-305435">
              <a:buFont typeface="Wingdings 2"/>
              <a:buChar char=""/>
            </a:pPr>
            <a:r>
              <a:rPr lang="en-US" dirty="0">
                <a:ea typeface="+mn-lt"/>
                <a:cs typeface="+mn-lt"/>
              </a:rPr>
              <a:t>Assistive technology</a:t>
            </a:r>
            <a:endParaRPr lang="en-US" dirty="0"/>
          </a:p>
          <a:p>
            <a:pPr marL="305435" indent="-305435">
              <a:buFont typeface="Wingdings 2"/>
              <a:buChar char=""/>
            </a:pPr>
            <a:r>
              <a:rPr lang="en-US" dirty="0">
                <a:ea typeface="+mn-lt"/>
                <a:cs typeface="+mn-lt"/>
              </a:rPr>
              <a:t>Job accommodations support</a:t>
            </a:r>
            <a:endParaRPr lang="en-US" dirty="0"/>
          </a:p>
          <a:p>
            <a:pPr marL="305435" indent="-305435">
              <a:buFont typeface="Wingdings 2"/>
            </a:pPr>
            <a:r>
              <a:rPr lang="en-US" dirty="0">
                <a:ea typeface="+mn-lt"/>
                <a:cs typeface="+mn-lt"/>
              </a:rPr>
              <a:t>Post-employment follow-up</a:t>
            </a:r>
            <a:endParaRPr lang="en-US" dirty="0"/>
          </a:p>
          <a:p>
            <a:pPr marL="305435" indent="-305435">
              <a:buFont typeface="Wingdings 2"/>
            </a:pPr>
            <a:r>
              <a:rPr lang="en-US" dirty="0">
                <a:ea typeface="+mn-lt"/>
                <a:cs typeface="+mn-lt"/>
              </a:rPr>
              <a:t>Training or education support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068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C4C6A-50CC-E84A-99B6-A8CEB6CC8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29658"/>
            <a:ext cx="10696409" cy="1012432"/>
          </a:xfrm>
        </p:spPr>
        <p:txBody>
          <a:bodyPr>
            <a:normAutofit/>
          </a:bodyPr>
          <a:lstStyle/>
          <a:p>
            <a:r>
              <a:rPr lang="en-US" dirty="0"/>
              <a:t>There Is No Standard Program.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6D3EA-9AAA-5544-994A-685778E43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83524" y="2191408"/>
            <a:ext cx="8127125" cy="835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CAREER SUPPORT RESPECTS INDIVIDUAL NEEDS—WE HELP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SET A PATH FOR SUCCESSFUL EMPLOYMENT.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571D0CC7-AE35-CD8A-D37A-ECB1B311D117}"/>
              </a:ext>
            </a:extLst>
          </p:cNvPr>
          <p:cNvSpPr txBox="1">
            <a:spLocks/>
          </p:cNvSpPr>
          <p:nvPr/>
        </p:nvSpPr>
        <p:spPr>
          <a:xfrm>
            <a:off x="2183524" y="3026978"/>
            <a:ext cx="7976038" cy="29796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</a:pPr>
            <a:r>
              <a:rPr lang="en-US" sz="1600" dirty="0"/>
              <a:t>Individuals work one-on-one with their career counselor </a:t>
            </a:r>
          </a:p>
          <a:p>
            <a:pPr>
              <a:spcAft>
                <a:spcPts val="800"/>
              </a:spcAft>
            </a:pPr>
            <a:r>
              <a:rPr lang="en-US" sz="1600" dirty="0"/>
              <a:t>Together, they will identify goals and set a plan</a:t>
            </a:r>
          </a:p>
          <a:p>
            <a:pPr>
              <a:spcAft>
                <a:spcPts val="800"/>
              </a:spcAft>
            </a:pPr>
            <a:r>
              <a:rPr lang="en-US" sz="1600" dirty="0"/>
              <a:t>Determine which services and support are most useful</a:t>
            </a:r>
          </a:p>
          <a:p>
            <a:pPr>
              <a:spcAft>
                <a:spcPts val="800"/>
              </a:spcAft>
            </a:pPr>
            <a:r>
              <a:rPr lang="en-US" sz="1600" dirty="0"/>
              <a:t>Coordinate training and education</a:t>
            </a:r>
          </a:p>
          <a:p>
            <a:pPr>
              <a:spcAft>
                <a:spcPts val="800"/>
              </a:spcAft>
            </a:pPr>
            <a:r>
              <a:rPr lang="en-US" sz="1600" dirty="0"/>
              <a:t>Set up meeting with benefits counselor</a:t>
            </a:r>
          </a:p>
          <a:p>
            <a:pPr>
              <a:spcAft>
                <a:spcPts val="800"/>
              </a:spcAft>
            </a:pPr>
            <a:r>
              <a:rPr lang="en-US" sz="1600" dirty="0"/>
              <a:t>Work with employers to accommodate unique needs</a:t>
            </a:r>
          </a:p>
          <a:p>
            <a:pPr>
              <a:spcAft>
                <a:spcPts val="800"/>
              </a:spcAft>
            </a:pPr>
            <a:r>
              <a:rPr lang="en-US" sz="1600" dirty="0"/>
              <a:t>Guide individuals on exploring new career paths</a:t>
            </a:r>
          </a:p>
        </p:txBody>
      </p:sp>
    </p:spTree>
    <p:extLst>
      <p:ext uri="{BB962C8B-B14F-4D97-AF65-F5344CB8AC3E}">
        <p14:creationId xmlns:p14="http://schemas.microsoft.com/office/powerpoint/2010/main" val="373361564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HireAbility Vermon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3B1F"/>
      </a:accent1>
      <a:accent2>
        <a:srgbClr val="DF7627"/>
      </a:accent2>
      <a:accent3>
        <a:srgbClr val="E6E7E8"/>
      </a:accent3>
      <a:accent4>
        <a:srgbClr val="FBAA26"/>
      </a:accent4>
      <a:accent5>
        <a:srgbClr val="508E57"/>
      </a:accent5>
      <a:accent6>
        <a:srgbClr val="006650"/>
      </a:accent6>
      <a:hlink>
        <a:srgbClr val="DF7627"/>
      </a:hlink>
      <a:folHlink>
        <a:srgbClr val="00665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FD6BAA160EC642A409A209D5582ACC" ma:contentTypeVersion="20" ma:contentTypeDescription="Create a new document." ma:contentTypeScope="" ma:versionID="0bbe7682f443ed34a306ec068b4c3eb6">
  <xsd:schema xmlns:xsd="http://www.w3.org/2001/XMLSchema" xmlns:xs="http://www.w3.org/2001/XMLSchema" xmlns:p="http://schemas.microsoft.com/office/2006/metadata/properties" xmlns:ns2="f4bfdeab-4bde-458f-a593-71cfc353f0ef" xmlns:ns3="446bfa69-f934-4d0a-a7e4-e1f3e2d88997" targetNamespace="http://schemas.microsoft.com/office/2006/metadata/properties" ma:root="true" ma:fieldsID="ebd119e2c326c5c5fa942e346e549829" ns2:_="" ns3:_="">
    <xsd:import namespace="f4bfdeab-4bde-458f-a593-71cfc353f0ef"/>
    <xsd:import namespace="446bfa69-f934-4d0a-a7e4-e1f3e2d88997"/>
    <xsd:element name="properties">
      <xsd:complexType>
        <xsd:sequence>
          <xsd:element name="documentManagement">
            <xsd:complexType>
              <xsd:all>
                <xsd:element ref="ns2:DocType" minOccurs="0"/>
                <xsd:element ref="ns2:Format" minOccurs="0"/>
                <xsd:element ref="ns2:Role" minOccurs="0"/>
                <xsd:element ref="ns2:Team" minOccurs="0"/>
                <xsd:element ref="ns2:Topic" minOccurs="0"/>
                <xsd:element ref="ns2:Subtopic" minOccurs="0"/>
                <xsd:element ref="ns2:DocID" minOccurs="0"/>
                <xsd:element ref="ns2:Unit" minOccurs="0"/>
                <xsd:element ref="ns3:_dlc_DocId" minOccurs="0"/>
                <xsd:element ref="ns3:_dlc_DocIdUrl" minOccurs="0"/>
                <xsd:element ref="ns3:_dlc_DocIdPersistId" minOccurs="0"/>
                <xsd:element ref="ns2:DocStatus" minOccurs="0"/>
                <xsd:element ref="ns2:Glossary" minOccurs="0"/>
                <xsd:element ref="ns2:MediaServiceMetadata" minOccurs="0"/>
                <xsd:element ref="ns2:MediaServiceFastMetadata" minOccurs="0"/>
                <xsd:element ref="ns2: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ExternalSourc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bfdeab-4bde-458f-a593-71cfc353f0ef" elementFormDefault="qualified">
    <xsd:import namespace="http://schemas.microsoft.com/office/2006/documentManagement/types"/>
    <xsd:import namespace="http://schemas.microsoft.com/office/infopath/2007/PartnerControls"/>
    <xsd:element name="DocType" ma:index="2" nillable="true" ma:displayName="DocType" ma:description="The type or classification of communication presented in the document" ma:format="Dropdown" ma:internalName="DocType">
      <xsd:simpleType>
        <xsd:union memberTypes="dms:Text">
          <xsd:simpleType>
            <xsd:restriction base="dms:Choice">
              <xsd:enumeration value="Agenda"/>
              <xsd:enumeration value="Brand Kit"/>
              <xsd:enumeration value="Contract"/>
              <xsd:enumeration value="Data"/>
              <xsd:enumeration value="Form"/>
              <xsd:enumeration value="Guidance"/>
              <xsd:enumeration value="Handbook"/>
              <xsd:enumeration value="Job Aid"/>
              <xsd:enumeration value="Link"/>
              <xsd:enumeration value="Meeting"/>
              <xsd:enumeration value="Outreach"/>
              <xsd:enumeration value="Publication"/>
              <xsd:enumeration value="Report"/>
              <xsd:enumeration value="Sample"/>
              <xsd:enumeration value="Training"/>
              <xsd:enumeration value="Video"/>
            </xsd:restriction>
          </xsd:simpleType>
        </xsd:union>
      </xsd:simpleType>
    </xsd:element>
    <xsd:element name="Format" ma:index="3" nillable="true" ma:displayName="Format" ma:description="The series or template to which the document belongs" ma:format="Dropdown" ma:internalName="Format">
      <xsd:simpleType>
        <xsd:union memberTypes="dms:Text">
          <xsd:simpleType>
            <xsd:restriction base="dms:Choice">
              <xsd:enumeration value="Admin Guidance"/>
              <xsd:enumeration value="For Print Shop"/>
              <xsd:enumeration value="HAVT Flyer"/>
              <xsd:enumeration value="Spotlight"/>
              <xsd:enumeration value="Step-by-Step"/>
              <xsd:enumeration value="Reference"/>
              <xsd:enumeration value="HAVT Flyer (In-House)"/>
            </xsd:restriction>
          </xsd:simpleType>
        </xsd:union>
      </xsd:simpleType>
    </xsd:element>
    <xsd:element name="Role" ma:index="4" nillable="true" ma:displayName="Role" ma:description="The organizational roles / audience for whom this content is pertinent." ma:internalName="Rol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DM"/>
                        <xsd:enumeration value="ATS"/>
                        <xsd:enumeration value="BAM"/>
                        <xsd:enumeration value="CWIC"/>
                        <xsd:enumeration value="EAP"/>
                        <xsd:enumeration value="EC"/>
                        <xsd:enumeration value="JC"/>
                        <xsd:enumeration value="MGR"/>
                        <xsd:enumeration value="VC"/>
                        <xsd:enumeration value="OPS"/>
                        <xsd:enumeration value="Consumer"/>
                        <xsd:enumeration value="Employer"/>
                        <xsd:enumeration value="Partner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Team" ma:index="5" nillable="true" ma:displayName="Team" ma:description="A group formed from diverse of roles or across offices as a workgroup, committee, specialty focus, or project team" ma:format="Dropdown" ma:internalName="Team">
      <xsd:simpleType>
        <xsd:union memberTypes="dms:Text">
          <xsd:simpleType>
            <xsd:restriction base="dms:Choice">
              <xsd:enumeration value="Assessment Champions"/>
              <xsd:enumeration value="Aware Governance"/>
              <xsd:enumeration value="-"/>
              <xsd:enumeration value="Aware Trainers"/>
              <xsd:enumeration value="Deaf &amp; HoH"/>
              <xsd:enumeration value="I-Team"/>
              <xsd:enumeration value="MI Coaches"/>
              <xsd:enumeration value="New Hire Cohort"/>
              <xsd:enumeration value="Senior Counselors"/>
              <xsd:enumeration value="Transition"/>
              <xsd:enumeration value="VCAP"/>
              <xsd:enumeration value="WorkVT2.0"/>
            </xsd:restriction>
          </xsd:simpleType>
        </xsd:union>
      </xsd:simpleType>
    </xsd:element>
    <xsd:element name="Topic" ma:index="6" nillable="true" ma:displayName="Topic" ma:description="Major topic area of document" ma:format="Dropdown" ma:internalName="Topic">
      <xsd:simpleType>
        <xsd:union memberTypes="dms:Text">
          <xsd:simpleType>
            <xsd:restriction base="dms:Choice">
              <xsd:enumeration value="Aware Basics"/>
              <xsd:enumeration value="Productivity"/>
              <xsd:enumeration value="Case Management"/>
              <xsd:enumeration value="Documentation"/>
              <xsd:enumeration value="Case Initiation"/>
              <xsd:enumeration value="Eligibility"/>
              <xsd:enumeration value="Teaming"/>
              <xsd:enumeration value="Specialists"/>
              <xsd:enumeration value="Assessment"/>
              <xsd:enumeration value="Plan"/>
              <xsd:enumeration value="Services"/>
              <xsd:enumeration value="Partners"/>
              <xsd:enumeration value="Education"/>
              <xsd:enumeration value="Employment"/>
              <xsd:enumeration value="Closure"/>
              <xsd:enumeration value="Post-Closure"/>
              <xsd:enumeration value="Quality Assurance"/>
              <xsd:enumeration value="Data &amp; Reporting"/>
              <xsd:enumeration value="CO Operations"/>
            </xsd:restriction>
          </xsd:simpleType>
        </xsd:union>
      </xsd:simpleType>
    </xsd:element>
    <xsd:element name="Subtopic" ma:index="7" nillable="true" ma:displayName="Subtopic" ma:description="Keywords or phrases to further refine the topic for searches" ma:internalName="Subtopic">
      <xsd:simpleType>
        <xsd:restriction base="dms:Text">
          <xsd:maxLength value="255"/>
        </xsd:restriction>
      </xsd:simpleType>
    </xsd:element>
    <xsd:element name="DocID" ma:index="8" nillable="true" ma:displayName="DocID" ma:description="The identifier code assigned to the document following a specific format" ma:internalName="DocID">
      <xsd:simpleType>
        <xsd:restriction base="dms:Text">
          <xsd:maxLength value="50"/>
        </xsd:restriction>
      </xsd:simpleType>
    </xsd:element>
    <xsd:element name="Unit" ma:index="9" nillable="true" ma:displayName="Unit" ma:default="DVR" ma:description="Indicates whether it is relevant to DVR or DBVI or both divisions." ma:format="Dropdown" ma:internalName="Unit">
      <xsd:simpleType>
        <xsd:restriction base="dms:Choice">
          <xsd:enumeration value="DVR"/>
          <xsd:enumeration value="DBVI"/>
          <xsd:enumeration value="VR+VI"/>
        </xsd:restriction>
      </xsd:simpleType>
    </xsd:element>
    <xsd:element name="DocStatus" ma:index="19" nillable="true" ma:displayName="DocStatus" ma:default="Display" ma:description="Flags whether document should be displayed or not" ma:format="Dropdown" ma:internalName="DocStatus">
      <xsd:simpleType>
        <xsd:union memberTypes="dms:Text">
          <xsd:simpleType>
            <xsd:restriction base="dms:Choice">
              <xsd:enumeration value="Display"/>
              <xsd:enumeration value="Hide"/>
              <xsd:enumeration value="Rework"/>
              <xsd:enumeration value="Archive"/>
              <xsd:enumeration value="Check"/>
            </xsd:restriction>
          </xsd:simpleType>
        </xsd:union>
      </xsd:simpleType>
    </xsd:element>
    <xsd:element name="Glossary" ma:index="20" nillable="true" ma:displayName="Grouping" ma:description="Item in Glossary list" ma:format="Dropdown" ma:list="8a5203a3-ddf1-4517-90f3-41f9f8be2f94" ma:internalName="Glossary" ma:showField="Title">
      <xsd:simpleType>
        <xsd:restriction base="dms:Lookup"/>
      </xsd:simpleType>
    </xsd:element>
    <xsd:element name="MediaServiceMetadata" ma:index="2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2" nillable="true" ma:displayName="MediaServiceFastMetadata" ma:hidden="true" ma:internalName="MediaServiceFastMetadata" ma:readOnly="true">
      <xsd:simpleType>
        <xsd:restriction base="dms:Note"/>
      </xsd:simpleType>
    </xsd:element>
    <xsd:element name="Details" ma:index="23" nillable="true" ma:displayName="Details" ma:description="descriptive info on document" ma:format="Dropdown" ma:internalName="Details">
      <xsd:simpleType>
        <xsd:restriction base="dms:Note">
          <xsd:maxLength value="255"/>
        </xsd:restriction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0b405ef0-1b2e-414d-886f-c62305e768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3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ExternalSource" ma:index="33" nillable="true" ma:displayName="ExternalSource" ma:default="0" ma:description="flags whether a document comes from an external source which means we won't have the original for editing" ma:format="Dropdown" ma:internalName="ExternalSourc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6bfa69-f934-4d0a-a7e4-e1f3e2d88997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8" nillable="true" ma:displayName="Taxonomy Catch All Column" ma:hidden="true" ma:list="{b0d68c0d-ac35-4d39-af28-e13d2a2dac5c}" ma:internalName="TaxCatchAll" ma:showField="CatchAllData" ma:web="446bfa69-f934-4d0a-a7e4-e1f3e2d889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ID xmlns="f4bfdeab-4bde-458f-a593-71cfc353f0ef">DVR-O-CHC-PWRPNT</DocID>
    <Role xmlns="f4bfdeab-4bde-458f-a593-71cfc353f0ef" xsi:nil="true"/>
    <Team xmlns="f4bfdeab-4bde-458f-a593-71cfc353f0ef" xsi:nil="true"/>
    <Glossary xmlns="f4bfdeab-4bde-458f-a593-71cfc353f0ef" xsi:nil="true"/>
    <DocStatus xmlns="f4bfdeab-4bde-458f-a593-71cfc353f0ef">Display</DocStatus>
    <Subtopic xmlns="f4bfdeab-4bde-458f-a593-71cfc353f0ef" xsi:nil="true"/>
    <Format xmlns="f4bfdeab-4bde-458f-a593-71cfc353f0ef" xsi:nil="true"/>
    <Unit xmlns="f4bfdeab-4bde-458f-a593-71cfc353f0ef">DVR</Unit>
    <DocType xmlns="f4bfdeab-4bde-458f-a593-71cfc353f0ef">Outreach</DocType>
    <Topic xmlns="f4bfdeab-4bde-458f-a593-71cfc353f0ef" xsi:nil="true"/>
    <Details xmlns="f4bfdeab-4bde-458f-a593-71cfc353f0ef" xsi:nil="true"/>
    <_dlc_DocId xmlns="446bfa69-f934-4d0a-a7e4-e1f3e2d88997">UJX4VTKXNXMF-248948423-548</_dlc_DocId>
    <_dlc_DocIdUrl xmlns="446bfa69-f934-4d0a-a7e4-e1f3e2d88997">
      <Url>https://vermontgov.sharepoint.com/sites/AHS-DAILDVR/_layouts/15/DocIdRedir.aspx?ID=UJX4VTKXNXMF-248948423-548</Url>
      <Description>UJX4VTKXNXMF-248948423-548</Description>
    </_dlc_DocIdUrl>
    <lcf76f155ced4ddcb4097134ff3c332f xmlns="f4bfdeab-4bde-458f-a593-71cfc353f0ef">
      <Terms xmlns="http://schemas.microsoft.com/office/infopath/2007/PartnerControls"/>
    </lcf76f155ced4ddcb4097134ff3c332f>
    <TaxCatchAll xmlns="446bfa69-f934-4d0a-a7e4-e1f3e2d88997" xsi:nil="true"/>
    <ExternalSource xmlns="f4bfdeab-4bde-458f-a593-71cfc353f0ef">false</ExternalSource>
  </documentManagement>
</p:properties>
</file>

<file path=customXml/itemProps1.xml><?xml version="1.0" encoding="utf-8"?>
<ds:datastoreItem xmlns:ds="http://schemas.openxmlformats.org/officeDocument/2006/customXml" ds:itemID="{31F67F70-BDC9-4F04-99C5-1DA282A024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6CF313-0DC1-4FC2-9B4E-250F20C97D5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D610387-EE3E-4830-8789-344BD4AB35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bfdeab-4bde-458f-a593-71cfc353f0ef"/>
    <ds:schemaRef ds:uri="446bfa69-f934-4d0a-a7e4-e1f3e2d889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AA8D308-42B5-445C-9538-E4D95E32557F}">
  <ds:schemaRefs>
    <ds:schemaRef ds:uri="http://schemas.microsoft.com/office/2006/metadata/properties"/>
    <ds:schemaRef ds:uri="http://schemas.microsoft.com/office/infopath/2007/PartnerControls"/>
    <ds:schemaRef ds:uri="f4bfdeab-4bde-458f-a593-71cfc353f0ef"/>
    <ds:schemaRef ds:uri="446bfa69-f934-4d0a-a7e4-e1f3e2d88997"/>
  </ds:schemaRefs>
</ds:datastoreItem>
</file>

<file path=docMetadata/LabelInfo.xml><?xml version="1.0" encoding="utf-8"?>
<clbl:labelList xmlns:clbl="http://schemas.microsoft.com/office/2020/mipLabelMetadata">
  <clbl:label id="{20b4933b-baad-433c-9c02-70edcc7559c6}" enabled="0" method="" siteId="{20b4933b-baad-433c-9c02-70edcc7559c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</TotalTime>
  <Words>745</Words>
  <Application>Microsoft Office PowerPoint</Application>
  <PresentationFormat>Widescreen</PresentationFormat>
  <Paragraphs>132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 2</vt:lpstr>
      <vt:lpstr>Dividend</vt:lpstr>
      <vt:lpstr>PowerPoint Presentation</vt:lpstr>
      <vt:lpstr>PowerPoint Presentation</vt:lpstr>
      <vt:lpstr>Work is more than a paycheck</vt:lpstr>
      <vt:lpstr>What is HireAbility Vermont?</vt:lpstr>
      <vt:lpstr>Why this matters for the people you serve</vt:lpstr>
      <vt:lpstr>How HireAbility Vermont Helps</vt:lpstr>
      <vt:lpstr>Connecting Passionate Employees  With Local Employers By:</vt:lpstr>
      <vt:lpstr>Free Services Available</vt:lpstr>
      <vt:lpstr>There Is No Standard Program.</vt:lpstr>
      <vt:lpstr>How we can partner with you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Health Conditions Outreach PowerPoint</dc:title>
  <dc:creator>Jordan Meserole</dc:creator>
  <cp:lastModifiedBy>Doe, Hibbard</cp:lastModifiedBy>
  <cp:revision>163</cp:revision>
  <dcterms:created xsi:type="dcterms:W3CDTF">2021-12-10T17:34:42Z</dcterms:created>
  <dcterms:modified xsi:type="dcterms:W3CDTF">2026-03-06T13:14:01Z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0x0101007AFD6BAA160EC642A409A209D5582ACC</vt:lpwstr>
  </property>
  <property fmtid="{D5CDD505-2E9C-101B-9397-08002B2CF9AE}" pid="3" name="_dlc_DocIdItemGuid">
    <vt:lpwstr>95febb75-718d-440d-ae35-d5cf0113460f</vt:lpwstr>
  </property>
  <property fmtid="{D5CDD505-2E9C-101B-9397-08002B2CF9AE}" pid="4" name="MediaServiceImageTags">
    <vt:lpwstr/>
  </property>
</Properties>
</file>