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39"/>
  </p:notesMasterIdLst>
  <p:sldIdLst>
    <p:sldId id="256" r:id="rId6"/>
    <p:sldId id="258" r:id="rId7"/>
    <p:sldId id="261" r:id="rId8"/>
    <p:sldId id="259" r:id="rId9"/>
    <p:sldId id="289" r:id="rId10"/>
    <p:sldId id="285" r:id="rId11"/>
    <p:sldId id="287" r:id="rId12"/>
    <p:sldId id="286" r:id="rId13"/>
    <p:sldId id="290" r:id="rId14"/>
    <p:sldId id="288" r:id="rId15"/>
    <p:sldId id="298" r:id="rId16"/>
    <p:sldId id="270" r:id="rId17"/>
    <p:sldId id="299" r:id="rId18"/>
    <p:sldId id="291" r:id="rId19"/>
    <p:sldId id="292" r:id="rId20"/>
    <p:sldId id="293" r:id="rId21"/>
    <p:sldId id="303" r:id="rId22"/>
    <p:sldId id="267" r:id="rId23"/>
    <p:sldId id="305" r:id="rId24"/>
    <p:sldId id="306" r:id="rId25"/>
    <p:sldId id="304" r:id="rId26"/>
    <p:sldId id="271" r:id="rId27"/>
    <p:sldId id="307" r:id="rId28"/>
    <p:sldId id="272" r:id="rId29"/>
    <p:sldId id="274" r:id="rId30"/>
    <p:sldId id="275" r:id="rId31"/>
    <p:sldId id="277" r:id="rId32"/>
    <p:sldId id="278" r:id="rId33"/>
    <p:sldId id="302" r:id="rId34"/>
    <p:sldId id="308" r:id="rId35"/>
    <p:sldId id="276" r:id="rId36"/>
    <p:sldId id="312" r:id="rId37"/>
    <p:sldId id="311" r:id="rId38"/>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BAD8F5-D558-B397-ECDE-F4CDB6A42395}" v="1" dt="2026-02-10T13:54:48.9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39"/>
    <p:restoredTop sz="94681"/>
  </p:normalViewPr>
  <p:slideViewPr>
    <p:cSldViewPr snapToGrid="0">
      <p:cViewPr varScale="1">
        <p:scale>
          <a:sx n="116" d="100"/>
          <a:sy n="116" d="100"/>
        </p:scale>
        <p:origin x="512"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9F25C9-1A7A-D147-B641-C7D782CBF350}" type="doc">
      <dgm:prSet loTypeId="urn:microsoft.com/office/officeart/2005/8/layout/cycle6" loCatId="" qsTypeId="urn:microsoft.com/office/officeart/2005/8/quickstyle/simple1" qsCatId="simple" csTypeId="urn:microsoft.com/office/officeart/2005/8/colors/accent1_2" csCatId="accent1" phldr="1"/>
      <dgm:spPr/>
      <dgm:t>
        <a:bodyPr/>
        <a:lstStyle/>
        <a:p>
          <a:endParaRPr lang="en-US"/>
        </a:p>
      </dgm:t>
    </dgm:pt>
    <dgm:pt modelId="{4844C901-16A2-194E-9484-A944265CDBCC}">
      <dgm:prSet phldrT="[Text]"/>
      <dgm:spPr/>
      <dgm:t>
        <a:bodyPr/>
        <a:lstStyle/>
        <a:p>
          <a:r>
            <a:rPr lang="en-US" dirty="0"/>
            <a:t>Role of Government</a:t>
          </a:r>
        </a:p>
      </dgm:t>
    </dgm:pt>
    <dgm:pt modelId="{65A1AAEE-AD8D-B347-9EF3-78F330ED66AD}" type="parTrans" cxnId="{B4306323-7349-8E45-BAB7-809E8E8EEA25}">
      <dgm:prSet/>
      <dgm:spPr/>
      <dgm:t>
        <a:bodyPr/>
        <a:lstStyle/>
        <a:p>
          <a:endParaRPr lang="en-US"/>
        </a:p>
      </dgm:t>
    </dgm:pt>
    <dgm:pt modelId="{A360AD18-10EF-CB4F-BB63-1D91CD988EE5}" type="sibTrans" cxnId="{B4306323-7349-8E45-BAB7-809E8E8EEA25}">
      <dgm:prSet/>
      <dgm:spPr/>
      <dgm:t>
        <a:bodyPr/>
        <a:lstStyle/>
        <a:p>
          <a:endParaRPr lang="en-US"/>
        </a:p>
      </dgm:t>
    </dgm:pt>
    <dgm:pt modelId="{EA1F5E3E-3AA9-4A41-A866-76E49526A1F8}">
      <dgm:prSet phldrT="[Text]"/>
      <dgm:spPr/>
      <dgm:t>
        <a:bodyPr/>
        <a:lstStyle/>
        <a:p>
          <a:r>
            <a:rPr lang="en-US" dirty="0"/>
            <a:t>Equitable Access &amp; Investments</a:t>
          </a:r>
        </a:p>
      </dgm:t>
    </dgm:pt>
    <dgm:pt modelId="{619B0292-AB2C-4F42-914D-F33F9E1FC3E2}" type="parTrans" cxnId="{258842AD-B07C-164E-A90B-49E24B2E1A1E}">
      <dgm:prSet/>
      <dgm:spPr/>
      <dgm:t>
        <a:bodyPr/>
        <a:lstStyle/>
        <a:p>
          <a:endParaRPr lang="en-US"/>
        </a:p>
      </dgm:t>
    </dgm:pt>
    <dgm:pt modelId="{A8613343-694D-3643-B249-A73120245AD5}" type="sibTrans" cxnId="{258842AD-B07C-164E-A90B-49E24B2E1A1E}">
      <dgm:prSet/>
      <dgm:spPr/>
      <dgm:t>
        <a:bodyPr/>
        <a:lstStyle/>
        <a:p>
          <a:endParaRPr lang="en-US"/>
        </a:p>
      </dgm:t>
    </dgm:pt>
    <dgm:pt modelId="{B5962944-BC0A-874D-A8E4-1B58864BB7C0}">
      <dgm:prSet phldrT="[Text]"/>
      <dgm:spPr/>
      <dgm:t>
        <a:bodyPr/>
        <a:lstStyle/>
        <a:p>
          <a:r>
            <a:rPr lang="en-US" dirty="0"/>
            <a:t>Permanent Affordability</a:t>
          </a:r>
        </a:p>
      </dgm:t>
    </dgm:pt>
    <dgm:pt modelId="{938BFF39-6920-FA45-B752-7B83F5548F68}" type="parTrans" cxnId="{36402280-AC47-1B4A-9695-79975480BAFF}">
      <dgm:prSet/>
      <dgm:spPr/>
      <dgm:t>
        <a:bodyPr/>
        <a:lstStyle/>
        <a:p>
          <a:endParaRPr lang="en-US"/>
        </a:p>
      </dgm:t>
    </dgm:pt>
    <dgm:pt modelId="{9257132F-34CB-904A-A041-69B6813CC141}" type="sibTrans" cxnId="{36402280-AC47-1B4A-9695-79975480BAFF}">
      <dgm:prSet/>
      <dgm:spPr/>
      <dgm:t>
        <a:bodyPr/>
        <a:lstStyle/>
        <a:p>
          <a:endParaRPr lang="en-US"/>
        </a:p>
      </dgm:t>
    </dgm:pt>
    <dgm:pt modelId="{773B1816-72D1-1446-911C-BBF7FB8286D1}">
      <dgm:prSet phldrT="[Text]"/>
      <dgm:spPr/>
      <dgm:t>
        <a:bodyPr/>
        <a:lstStyle/>
        <a:p>
          <a:r>
            <a:rPr lang="en-US" dirty="0"/>
            <a:t>Fair Housing</a:t>
          </a:r>
        </a:p>
      </dgm:t>
    </dgm:pt>
    <dgm:pt modelId="{9224CA46-6C44-4A4B-AB10-D9136B47FEF5}" type="parTrans" cxnId="{6E995B19-0848-5F46-8DD5-5931A48ED25D}">
      <dgm:prSet/>
      <dgm:spPr/>
      <dgm:t>
        <a:bodyPr/>
        <a:lstStyle/>
        <a:p>
          <a:endParaRPr lang="en-US"/>
        </a:p>
      </dgm:t>
    </dgm:pt>
    <dgm:pt modelId="{9BBAEAF5-2BCE-D343-9F52-5528B8E37733}" type="sibTrans" cxnId="{6E995B19-0848-5F46-8DD5-5931A48ED25D}">
      <dgm:prSet/>
      <dgm:spPr/>
      <dgm:t>
        <a:bodyPr/>
        <a:lstStyle/>
        <a:p>
          <a:endParaRPr lang="en-US"/>
        </a:p>
      </dgm:t>
    </dgm:pt>
    <dgm:pt modelId="{4F0240B5-9D4F-C247-81F6-EB52A89A2CA8}">
      <dgm:prSet phldrT="[Text]"/>
      <dgm:spPr/>
      <dgm:t>
        <a:bodyPr/>
        <a:lstStyle/>
        <a:p>
          <a:r>
            <a:rPr lang="en-US" dirty="0"/>
            <a:t>Restorative</a:t>
          </a:r>
        </a:p>
      </dgm:t>
    </dgm:pt>
    <dgm:pt modelId="{7A1E4494-D38F-2240-BD1B-B44E54B1FDD7}" type="parTrans" cxnId="{9E0476B1-0DBE-D840-A297-4860B085203B}">
      <dgm:prSet/>
      <dgm:spPr/>
      <dgm:t>
        <a:bodyPr/>
        <a:lstStyle/>
        <a:p>
          <a:endParaRPr lang="en-US"/>
        </a:p>
      </dgm:t>
    </dgm:pt>
    <dgm:pt modelId="{5A67536B-40B9-F948-9E21-1E49C8152233}" type="sibTrans" cxnId="{9E0476B1-0DBE-D840-A297-4860B085203B}">
      <dgm:prSet/>
      <dgm:spPr/>
      <dgm:t>
        <a:bodyPr/>
        <a:lstStyle/>
        <a:p>
          <a:endParaRPr lang="en-US"/>
        </a:p>
      </dgm:t>
    </dgm:pt>
    <dgm:pt modelId="{E3326C89-F559-F144-9EF6-CD9A290CEEC8}" type="pres">
      <dgm:prSet presAssocID="{089F25C9-1A7A-D147-B641-C7D782CBF350}" presName="cycle" presStyleCnt="0">
        <dgm:presLayoutVars>
          <dgm:dir/>
          <dgm:resizeHandles val="exact"/>
        </dgm:presLayoutVars>
      </dgm:prSet>
      <dgm:spPr/>
    </dgm:pt>
    <dgm:pt modelId="{64E71F51-E438-9148-83F7-6199E1BDFFB9}" type="pres">
      <dgm:prSet presAssocID="{4844C901-16A2-194E-9484-A944265CDBCC}" presName="node" presStyleLbl="node1" presStyleIdx="0" presStyleCnt="5">
        <dgm:presLayoutVars>
          <dgm:bulletEnabled val="1"/>
        </dgm:presLayoutVars>
      </dgm:prSet>
      <dgm:spPr/>
    </dgm:pt>
    <dgm:pt modelId="{B6D271AE-3C51-6F42-8190-7961BE4CE6A1}" type="pres">
      <dgm:prSet presAssocID="{4844C901-16A2-194E-9484-A944265CDBCC}" presName="spNode" presStyleCnt="0"/>
      <dgm:spPr/>
    </dgm:pt>
    <dgm:pt modelId="{693940A6-8514-3A47-9CA1-F5B54D96C498}" type="pres">
      <dgm:prSet presAssocID="{A360AD18-10EF-CB4F-BB63-1D91CD988EE5}" presName="sibTrans" presStyleLbl="sibTrans1D1" presStyleIdx="0" presStyleCnt="5"/>
      <dgm:spPr/>
    </dgm:pt>
    <dgm:pt modelId="{69468D22-A615-4A46-BAC1-9AD30E859220}" type="pres">
      <dgm:prSet presAssocID="{EA1F5E3E-3AA9-4A41-A866-76E49526A1F8}" presName="node" presStyleLbl="node1" presStyleIdx="1" presStyleCnt="5">
        <dgm:presLayoutVars>
          <dgm:bulletEnabled val="1"/>
        </dgm:presLayoutVars>
      </dgm:prSet>
      <dgm:spPr/>
    </dgm:pt>
    <dgm:pt modelId="{511C3019-45C8-F74A-B95C-8E077BA1341F}" type="pres">
      <dgm:prSet presAssocID="{EA1F5E3E-3AA9-4A41-A866-76E49526A1F8}" presName="spNode" presStyleCnt="0"/>
      <dgm:spPr/>
    </dgm:pt>
    <dgm:pt modelId="{DDBA0FE7-3191-4E48-9440-AC91930C64AE}" type="pres">
      <dgm:prSet presAssocID="{A8613343-694D-3643-B249-A73120245AD5}" presName="sibTrans" presStyleLbl="sibTrans1D1" presStyleIdx="1" presStyleCnt="5"/>
      <dgm:spPr/>
    </dgm:pt>
    <dgm:pt modelId="{D189C610-BB8B-8046-9B55-E7636ABEEF28}" type="pres">
      <dgm:prSet presAssocID="{B5962944-BC0A-874D-A8E4-1B58864BB7C0}" presName="node" presStyleLbl="node1" presStyleIdx="2" presStyleCnt="5">
        <dgm:presLayoutVars>
          <dgm:bulletEnabled val="1"/>
        </dgm:presLayoutVars>
      </dgm:prSet>
      <dgm:spPr/>
    </dgm:pt>
    <dgm:pt modelId="{531AFF33-1192-124C-9735-4D2D117AE784}" type="pres">
      <dgm:prSet presAssocID="{B5962944-BC0A-874D-A8E4-1B58864BB7C0}" presName="spNode" presStyleCnt="0"/>
      <dgm:spPr/>
    </dgm:pt>
    <dgm:pt modelId="{CF03D4A6-A2D4-8A47-806D-87480C2115FE}" type="pres">
      <dgm:prSet presAssocID="{9257132F-34CB-904A-A041-69B6813CC141}" presName="sibTrans" presStyleLbl="sibTrans1D1" presStyleIdx="2" presStyleCnt="5"/>
      <dgm:spPr/>
    </dgm:pt>
    <dgm:pt modelId="{2DFD7169-9E37-9345-8472-B01AAD581A68}" type="pres">
      <dgm:prSet presAssocID="{773B1816-72D1-1446-911C-BBF7FB8286D1}" presName="node" presStyleLbl="node1" presStyleIdx="3" presStyleCnt="5">
        <dgm:presLayoutVars>
          <dgm:bulletEnabled val="1"/>
        </dgm:presLayoutVars>
      </dgm:prSet>
      <dgm:spPr/>
    </dgm:pt>
    <dgm:pt modelId="{E47BFAB3-BBEB-7D43-B52B-94B54DB00AE8}" type="pres">
      <dgm:prSet presAssocID="{773B1816-72D1-1446-911C-BBF7FB8286D1}" presName="spNode" presStyleCnt="0"/>
      <dgm:spPr/>
    </dgm:pt>
    <dgm:pt modelId="{11C4185D-B96E-5940-855C-9EAF49A8B36E}" type="pres">
      <dgm:prSet presAssocID="{9BBAEAF5-2BCE-D343-9F52-5528B8E37733}" presName="sibTrans" presStyleLbl="sibTrans1D1" presStyleIdx="3" presStyleCnt="5"/>
      <dgm:spPr/>
    </dgm:pt>
    <dgm:pt modelId="{6A64A9E0-9D35-224A-AED9-857DA7FA9F56}" type="pres">
      <dgm:prSet presAssocID="{4F0240B5-9D4F-C247-81F6-EB52A89A2CA8}" presName="node" presStyleLbl="node1" presStyleIdx="4" presStyleCnt="5">
        <dgm:presLayoutVars>
          <dgm:bulletEnabled val="1"/>
        </dgm:presLayoutVars>
      </dgm:prSet>
      <dgm:spPr/>
    </dgm:pt>
    <dgm:pt modelId="{DC7F0265-FFA4-C743-A48B-26D80D0B885E}" type="pres">
      <dgm:prSet presAssocID="{4F0240B5-9D4F-C247-81F6-EB52A89A2CA8}" presName="spNode" presStyleCnt="0"/>
      <dgm:spPr/>
    </dgm:pt>
    <dgm:pt modelId="{7884638F-12CA-5443-97BE-3D3883721A8E}" type="pres">
      <dgm:prSet presAssocID="{5A67536B-40B9-F948-9E21-1E49C8152233}" presName="sibTrans" presStyleLbl="sibTrans1D1" presStyleIdx="4" presStyleCnt="5"/>
      <dgm:spPr/>
    </dgm:pt>
  </dgm:ptLst>
  <dgm:cxnLst>
    <dgm:cxn modelId="{6E995B19-0848-5F46-8DD5-5931A48ED25D}" srcId="{089F25C9-1A7A-D147-B641-C7D782CBF350}" destId="{773B1816-72D1-1446-911C-BBF7FB8286D1}" srcOrd="3" destOrd="0" parTransId="{9224CA46-6C44-4A4B-AB10-D9136B47FEF5}" sibTransId="{9BBAEAF5-2BCE-D343-9F52-5528B8E37733}"/>
    <dgm:cxn modelId="{B4306323-7349-8E45-BAB7-809E8E8EEA25}" srcId="{089F25C9-1A7A-D147-B641-C7D782CBF350}" destId="{4844C901-16A2-194E-9484-A944265CDBCC}" srcOrd="0" destOrd="0" parTransId="{65A1AAEE-AD8D-B347-9EF3-78F330ED66AD}" sibTransId="{A360AD18-10EF-CB4F-BB63-1D91CD988EE5}"/>
    <dgm:cxn modelId="{C37DC138-F33F-5D42-A3A0-7838F9EE813B}" type="presOf" srcId="{5A67536B-40B9-F948-9E21-1E49C8152233}" destId="{7884638F-12CA-5443-97BE-3D3883721A8E}" srcOrd="0" destOrd="0" presId="urn:microsoft.com/office/officeart/2005/8/layout/cycle6"/>
    <dgm:cxn modelId="{5A050446-817D-0346-A918-FA07E0F523CC}" type="presOf" srcId="{A360AD18-10EF-CB4F-BB63-1D91CD988EE5}" destId="{693940A6-8514-3A47-9CA1-F5B54D96C498}" srcOrd="0" destOrd="0" presId="urn:microsoft.com/office/officeart/2005/8/layout/cycle6"/>
    <dgm:cxn modelId="{B0973251-9059-4E42-A24D-8106F2344A73}" type="presOf" srcId="{EA1F5E3E-3AA9-4A41-A866-76E49526A1F8}" destId="{69468D22-A615-4A46-BAC1-9AD30E859220}" srcOrd="0" destOrd="0" presId="urn:microsoft.com/office/officeart/2005/8/layout/cycle6"/>
    <dgm:cxn modelId="{35676A58-2AE1-AD44-B17E-AC3734ABBB3D}" type="presOf" srcId="{4844C901-16A2-194E-9484-A944265CDBCC}" destId="{64E71F51-E438-9148-83F7-6199E1BDFFB9}" srcOrd="0" destOrd="0" presId="urn:microsoft.com/office/officeart/2005/8/layout/cycle6"/>
    <dgm:cxn modelId="{97F92466-9E67-0440-A289-A0774C9CD30E}" type="presOf" srcId="{089F25C9-1A7A-D147-B641-C7D782CBF350}" destId="{E3326C89-F559-F144-9EF6-CD9A290CEEC8}" srcOrd="0" destOrd="0" presId="urn:microsoft.com/office/officeart/2005/8/layout/cycle6"/>
    <dgm:cxn modelId="{5AAD736E-10FE-3441-854B-40692411C445}" type="presOf" srcId="{4F0240B5-9D4F-C247-81F6-EB52A89A2CA8}" destId="{6A64A9E0-9D35-224A-AED9-857DA7FA9F56}" srcOrd="0" destOrd="0" presId="urn:microsoft.com/office/officeart/2005/8/layout/cycle6"/>
    <dgm:cxn modelId="{36402280-AC47-1B4A-9695-79975480BAFF}" srcId="{089F25C9-1A7A-D147-B641-C7D782CBF350}" destId="{B5962944-BC0A-874D-A8E4-1B58864BB7C0}" srcOrd="2" destOrd="0" parTransId="{938BFF39-6920-FA45-B752-7B83F5548F68}" sibTransId="{9257132F-34CB-904A-A041-69B6813CC141}"/>
    <dgm:cxn modelId="{38FF9C82-DCBC-9D44-BA88-34C0F6D304AB}" type="presOf" srcId="{9BBAEAF5-2BCE-D343-9F52-5528B8E37733}" destId="{11C4185D-B96E-5940-855C-9EAF49A8B36E}" srcOrd="0" destOrd="0" presId="urn:microsoft.com/office/officeart/2005/8/layout/cycle6"/>
    <dgm:cxn modelId="{2C820483-CC8C-F448-8A71-90FA406F029D}" type="presOf" srcId="{773B1816-72D1-1446-911C-BBF7FB8286D1}" destId="{2DFD7169-9E37-9345-8472-B01AAD581A68}" srcOrd="0" destOrd="0" presId="urn:microsoft.com/office/officeart/2005/8/layout/cycle6"/>
    <dgm:cxn modelId="{258842AD-B07C-164E-A90B-49E24B2E1A1E}" srcId="{089F25C9-1A7A-D147-B641-C7D782CBF350}" destId="{EA1F5E3E-3AA9-4A41-A866-76E49526A1F8}" srcOrd="1" destOrd="0" parTransId="{619B0292-AB2C-4F42-914D-F33F9E1FC3E2}" sibTransId="{A8613343-694D-3643-B249-A73120245AD5}"/>
    <dgm:cxn modelId="{9E0476B1-0DBE-D840-A297-4860B085203B}" srcId="{089F25C9-1A7A-D147-B641-C7D782CBF350}" destId="{4F0240B5-9D4F-C247-81F6-EB52A89A2CA8}" srcOrd="4" destOrd="0" parTransId="{7A1E4494-D38F-2240-BD1B-B44E54B1FDD7}" sibTransId="{5A67536B-40B9-F948-9E21-1E49C8152233}"/>
    <dgm:cxn modelId="{F3C3B6B5-6EEE-2A40-95D8-4EEBCF5573CE}" type="presOf" srcId="{B5962944-BC0A-874D-A8E4-1B58864BB7C0}" destId="{D189C610-BB8B-8046-9B55-E7636ABEEF28}" srcOrd="0" destOrd="0" presId="urn:microsoft.com/office/officeart/2005/8/layout/cycle6"/>
    <dgm:cxn modelId="{759B2ABE-7229-D340-9C02-DA769A3801E3}" type="presOf" srcId="{A8613343-694D-3643-B249-A73120245AD5}" destId="{DDBA0FE7-3191-4E48-9440-AC91930C64AE}" srcOrd="0" destOrd="0" presId="urn:microsoft.com/office/officeart/2005/8/layout/cycle6"/>
    <dgm:cxn modelId="{C0D763E5-6F07-E442-8FAF-C64ED194644C}" type="presOf" srcId="{9257132F-34CB-904A-A041-69B6813CC141}" destId="{CF03D4A6-A2D4-8A47-806D-87480C2115FE}" srcOrd="0" destOrd="0" presId="urn:microsoft.com/office/officeart/2005/8/layout/cycle6"/>
    <dgm:cxn modelId="{E9A97886-DD2B-E048-9BC5-6CF7D8AF00D3}" type="presParOf" srcId="{E3326C89-F559-F144-9EF6-CD9A290CEEC8}" destId="{64E71F51-E438-9148-83F7-6199E1BDFFB9}" srcOrd="0" destOrd="0" presId="urn:microsoft.com/office/officeart/2005/8/layout/cycle6"/>
    <dgm:cxn modelId="{A7231D82-FED8-4E46-BB94-0F7611EED70F}" type="presParOf" srcId="{E3326C89-F559-F144-9EF6-CD9A290CEEC8}" destId="{B6D271AE-3C51-6F42-8190-7961BE4CE6A1}" srcOrd="1" destOrd="0" presId="urn:microsoft.com/office/officeart/2005/8/layout/cycle6"/>
    <dgm:cxn modelId="{EDCDE343-35B3-584A-A90F-FE283B38DA91}" type="presParOf" srcId="{E3326C89-F559-F144-9EF6-CD9A290CEEC8}" destId="{693940A6-8514-3A47-9CA1-F5B54D96C498}" srcOrd="2" destOrd="0" presId="urn:microsoft.com/office/officeart/2005/8/layout/cycle6"/>
    <dgm:cxn modelId="{94EC232B-9080-B64D-B4FF-BE9E28EEF1BC}" type="presParOf" srcId="{E3326C89-F559-F144-9EF6-CD9A290CEEC8}" destId="{69468D22-A615-4A46-BAC1-9AD30E859220}" srcOrd="3" destOrd="0" presId="urn:microsoft.com/office/officeart/2005/8/layout/cycle6"/>
    <dgm:cxn modelId="{A9BD9BF9-8523-184B-9DAE-353C978D0FA4}" type="presParOf" srcId="{E3326C89-F559-F144-9EF6-CD9A290CEEC8}" destId="{511C3019-45C8-F74A-B95C-8E077BA1341F}" srcOrd="4" destOrd="0" presId="urn:microsoft.com/office/officeart/2005/8/layout/cycle6"/>
    <dgm:cxn modelId="{96E39CA3-8EA8-874D-BB9D-A3FAAA0F8BF2}" type="presParOf" srcId="{E3326C89-F559-F144-9EF6-CD9A290CEEC8}" destId="{DDBA0FE7-3191-4E48-9440-AC91930C64AE}" srcOrd="5" destOrd="0" presId="urn:microsoft.com/office/officeart/2005/8/layout/cycle6"/>
    <dgm:cxn modelId="{A473D4F4-DE27-2C4F-A95A-71D10E1EB4BC}" type="presParOf" srcId="{E3326C89-F559-F144-9EF6-CD9A290CEEC8}" destId="{D189C610-BB8B-8046-9B55-E7636ABEEF28}" srcOrd="6" destOrd="0" presId="urn:microsoft.com/office/officeart/2005/8/layout/cycle6"/>
    <dgm:cxn modelId="{17C195AD-0594-614A-B551-1EB4D41D325C}" type="presParOf" srcId="{E3326C89-F559-F144-9EF6-CD9A290CEEC8}" destId="{531AFF33-1192-124C-9735-4D2D117AE784}" srcOrd="7" destOrd="0" presId="urn:microsoft.com/office/officeart/2005/8/layout/cycle6"/>
    <dgm:cxn modelId="{A07C9657-6E0C-B041-900B-373339294799}" type="presParOf" srcId="{E3326C89-F559-F144-9EF6-CD9A290CEEC8}" destId="{CF03D4A6-A2D4-8A47-806D-87480C2115FE}" srcOrd="8" destOrd="0" presId="urn:microsoft.com/office/officeart/2005/8/layout/cycle6"/>
    <dgm:cxn modelId="{48690A56-C8F8-8E47-9CB6-C4C29D509274}" type="presParOf" srcId="{E3326C89-F559-F144-9EF6-CD9A290CEEC8}" destId="{2DFD7169-9E37-9345-8472-B01AAD581A68}" srcOrd="9" destOrd="0" presId="urn:microsoft.com/office/officeart/2005/8/layout/cycle6"/>
    <dgm:cxn modelId="{5051778E-1FC2-B849-B5FF-B24FEFA235CA}" type="presParOf" srcId="{E3326C89-F559-F144-9EF6-CD9A290CEEC8}" destId="{E47BFAB3-BBEB-7D43-B52B-94B54DB00AE8}" srcOrd="10" destOrd="0" presId="urn:microsoft.com/office/officeart/2005/8/layout/cycle6"/>
    <dgm:cxn modelId="{445D380E-3B38-E749-B5FC-50D28DBD70DA}" type="presParOf" srcId="{E3326C89-F559-F144-9EF6-CD9A290CEEC8}" destId="{11C4185D-B96E-5940-855C-9EAF49A8B36E}" srcOrd="11" destOrd="0" presId="urn:microsoft.com/office/officeart/2005/8/layout/cycle6"/>
    <dgm:cxn modelId="{3429E656-2BE3-D441-8827-27EFA2745C10}" type="presParOf" srcId="{E3326C89-F559-F144-9EF6-CD9A290CEEC8}" destId="{6A64A9E0-9D35-224A-AED9-857DA7FA9F56}" srcOrd="12" destOrd="0" presId="urn:microsoft.com/office/officeart/2005/8/layout/cycle6"/>
    <dgm:cxn modelId="{7804CFBA-5CF7-D749-AE16-EA95EB03E39A}" type="presParOf" srcId="{E3326C89-F559-F144-9EF6-CD9A290CEEC8}" destId="{DC7F0265-FFA4-C743-A48B-26D80D0B885E}" srcOrd="13" destOrd="0" presId="urn:microsoft.com/office/officeart/2005/8/layout/cycle6"/>
    <dgm:cxn modelId="{8BDE9123-5D02-004E-BDFF-EC0B928388DA}" type="presParOf" srcId="{E3326C89-F559-F144-9EF6-CD9A290CEEC8}" destId="{7884638F-12CA-5443-97BE-3D3883721A8E}"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530391-81C0-5D4A-942D-070590089C75}" type="doc">
      <dgm:prSet loTypeId="urn:microsoft.com/office/officeart/2005/8/layout/orgChart1" loCatId="" qsTypeId="urn:microsoft.com/office/officeart/2005/8/quickstyle/simple1" qsCatId="simple" csTypeId="urn:microsoft.com/office/officeart/2005/8/colors/accent1_2" csCatId="accent1" phldr="1"/>
      <dgm:spPr/>
      <dgm:t>
        <a:bodyPr/>
        <a:lstStyle/>
        <a:p>
          <a:endParaRPr lang="en-US"/>
        </a:p>
      </dgm:t>
    </dgm:pt>
    <dgm:pt modelId="{91164F66-4AEC-5347-9FFE-DCF12362CE30}">
      <dgm:prSet phldrT="[Text]"/>
      <dgm:spPr/>
      <dgm:t>
        <a:bodyPr/>
        <a:lstStyle/>
        <a:p>
          <a:r>
            <a:rPr lang="en-US" dirty="0"/>
            <a:t>HHAV</a:t>
          </a:r>
        </a:p>
      </dgm:t>
    </dgm:pt>
    <dgm:pt modelId="{5266DAB8-D39C-4A4D-978E-FFBB3E4449CE}" type="parTrans" cxnId="{2D63B154-4732-3D49-98A4-A2C3FFE66E09}">
      <dgm:prSet/>
      <dgm:spPr/>
      <dgm:t>
        <a:bodyPr/>
        <a:lstStyle/>
        <a:p>
          <a:endParaRPr lang="en-US"/>
        </a:p>
      </dgm:t>
    </dgm:pt>
    <dgm:pt modelId="{BD63A5AE-267D-8D40-A0B9-03C2D07C7A34}" type="sibTrans" cxnId="{2D63B154-4732-3D49-98A4-A2C3FFE66E09}">
      <dgm:prSet/>
      <dgm:spPr/>
      <dgm:t>
        <a:bodyPr/>
        <a:lstStyle/>
        <a:p>
          <a:endParaRPr lang="en-US"/>
        </a:p>
      </dgm:t>
    </dgm:pt>
    <dgm:pt modelId="{EDE8D0C9-AFCA-D041-85DB-CC2DC0254527}">
      <dgm:prSet phldrT="[Text]"/>
      <dgm:spPr/>
      <dgm:t>
        <a:bodyPr/>
        <a:lstStyle/>
        <a:p>
          <a:r>
            <a:rPr lang="en-US" dirty="0"/>
            <a:t>Balance of State Continuum of Care (CoC)</a:t>
          </a:r>
        </a:p>
      </dgm:t>
    </dgm:pt>
    <dgm:pt modelId="{11148C66-6FDC-C143-BE46-7E8CF1316481}" type="parTrans" cxnId="{F70964F8-A2DF-9E48-95EB-1632C99D0A67}">
      <dgm:prSet/>
      <dgm:spPr/>
      <dgm:t>
        <a:bodyPr/>
        <a:lstStyle/>
        <a:p>
          <a:endParaRPr lang="en-US"/>
        </a:p>
      </dgm:t>
    </dgm:pt>
    <dgm:pt modelId="{CF8F8414-EB3D-244D-B6FE-1A479EF0D09B}" type="sibTrans" cxnId="{F70964F8-A2DF-9E48-95EB-1632C99D0A67}">
      <dgm:prSet/>
      <dgm:spPr/>
      <dgm:t>
        <a:bodyPr/>
        <a:lstStyle/>
        <a:p>
          <a:endParaRPr lang="en-US"/>
        </a:p>
      </dgm:t>
    </dgm:pt>
    <dgm:pt modelId="{99C2ADC1-AC0A-804A-B390-FF0EB4FB5030}">
      <dgm:prSet phldrT="[Text]"/>
      <dgm:spPr/>
      <dgm:t>
        <a:bodyPr/>
        <a:lstStyle/>
        <a:p>
          <a:r>
            <a:rPr lang="en-US" dirty="0"/>
            <a:t>Advocacy</a:t>
          </a:r>
        </a:p>
      </dgm:t>
    </dgm:pt>
    <dgm:pt modelId="{DB9FA9E1-CFB9-4F49-AE84-D0488C72D766}" type="parTrans" cxnId="{5433020C-9A72-A94C-8C27-28B4A696E5D5}">
      <dgm:prSet/>
      <dgm:spPr/>
      <dgm:t>
        <a:bodyPr/>
        <a:lstStyle/>
        <a:p>
          <a:endParaRPr lang="en-US"/>
        </a:p>
      </dgm:t>
    </dgm:pt>
    <dgm:pt modelId="{34CD742D-9F8B-3546-A60A-03F61E43139D}" type="sibTrans" cxnId="{5433020C-9A72-A94C-8C27-28B4A696E5D5}">
      <dgm:prSet/>
      <dgm:spPr/>
      <dgm:t>
        <a:bodyPr/>
        <a:lstStyle/>
        <a:p>
          <a:endParaRPr lang="en-US"/>
        </a:p>
      </dgm:t>
    </dgm:pt>
    <dgm:pt modelId="{50A8550D-FA69-0847-A6DD-9DE625CEE522}" type="pres">
      <dgm:prSet presAssocID="{6C530391-81C0-5D4A-942D-070590089C75}" presName="hierChild1" presStyleCnt="0">
        <dgm:presLayoutVars>
          <dgm:orgChart val="1"/>
          <dgm:chPref val="1"/>
          <dgm:dir/>
          <dgm:animOne val="branch"/>
          <dgm:animLvl val="lvl"/>
          <dgm:resizeHandles/>
        </dgm:presLayoutVars>
      </dgm:prSet>
      <dgm:spPr/>
    </dgm:pt>
    <dgm:pt modelId="{10258DB9-8950-9B46-B364-7BAA217173AB}" type="pres">
      <dgm:prSet presAssocID="{91164F66-4AEC-5347-9FFE-DCF12362CE30}" presName="hierRoot1" presStyleCnt="0">
        <dgm:presLayoutVars>
          <dgm:hierBranch val="init"/>
        </dgm:presLayoutVars>
      </dgm:prSet>
      <dgm:spPr/>
    </dgm:pt>
    <dgm:pt modelId="{9BD5667D-4FAC-C044-BFED-84AC31799903}" type="pres">
      <dgm:prSet presAssocID="{91164F66-4AEC-5347-9FFE-DCF12362CE30}" presName="rootComposite1" presStyleCnt="0"/>
      <dgm:spPr/>
    </dgm:pt>
    <dgm:pt modelId="{10075815-BC3B-2C40-87F1-9438F89EE9AE}" type="pres">
      <dgm:prSet presAssocID="{91164F66-4AEC-5347-9FFE-DCF12362CE30}" presName="rootText1" presStyleLbl="node0" presStyleIdx="0" presStyleCnt="1" custLinFactNeighborX="0" custLinFactNeighborY="-1309">
        <dgm:presLayoutVars>
          <dgm:chPref val="3"/>
        </dgm:presLayoutVars>
      </dgm:prSet>
      <dgm:spPr/>
    </dgm:pt>
    <dgm:pt modelId="{E1ABE8F6-5AB3-1047-A2B3-4777618C200A}" type="pres">
      <dgm:prSet presAssocID="{91164F66-4AEC-5347-9FFE-DCF12362CE30}" presName="rootConnector1" presStyleLbl="node1" presStyleIdx="0" presStyleCnt="0"/>
      <dgm:spPr/>
    </dgm:pt>
    <dgm:pt modelId="{0C8D6D09-28C5-D64B-A07F-75E4C861ADBA}" type="pres">
      <dgm:prSet presAssocID="{91164F66-4AEC-5347-9FFE-DCF12362CE30}" presName="hierChild2" presStyleCnt="0"/>
      <dgm:spPr/>
    </dgm:pt>
    <dgm:pt modelId="{D60443D2-7848-3E42-8B7E-876C8F016CFF}" type="pres">
      <dgm:prSet presAssocID="{11148C66-6FDC-C143-BE46-7E8CF1316481}" presName="Name37" presStyleLbl="parChTrans1D2" presStyleIdx="0" presStyleCnt="2"/>
      <dgm:spPr/>
    </dgm:pt>
    <dgm:pt modelId="{74261732-6ABA-9744-B0FE-8E70290DFB02}" type="pres">
      <dgm:prSet presAssocID="{EDE8D0C9-AFCA-D041-85DB-CC2DC0254527}" presName="hierRoot2" presStyleCnt="0">
        <dgm:presLayoutVars>
          <dgm:hierBranch val="init"/>
        </dgm:presLayoutVars>
      </dgm:prSet>
      <dgm:spPr/>
    </dgm:pt>
    <dgm:pt modelId="{9657300C-086E-9543-AC62-D28A3B3F2294}" type="pres">
      <dgm:prSet presAssocID="{EDE8D0C9-AFCA-D041-85DB-CC2DC0254527}" presName="rootComposite" presStyleCnt="0"/>
      <dgm:spPr/>
    </dgm:pt>
    <dgm:pt modelId="{83FF8B85-9A62-0047-B4C8-D96F07A54F8D}" type="pres">
      <dgm:prSet presAssocID="{EDE8D0C9-AFCA-D041-85DB-CC2DC0254527}" presName="rootText" presStyleLbl="node2" presStyleIdx="0" presStyleCnt="2">
        <dgm:presLayoutVars>
          <dgm:chPref val="3"/>
        </dgm:presLayoutVars>
      </dgm:prSet>
      <dgm:spPr/>
    </dgm:pt>
    <dgm:pt modelId="{6696AA07-893E-DD4C-8137-24052CBFC2E4}" type="pres">
      <dgm:prSet presAssocID="{EDE8D0C9-AFCA-D041-85DB-CC2DC0254527}" presName="rootConnector" presStyleLbl="node2" presStyleIdx="0" presStyleCnt="2"/>
      <dgm:spPr/>
    </dgm:pt>
    <dgm:pt modelId="{F685A279-504A-8F4C-AEA3-72E8FDE57F68}" type="pres">
      <dgm:prSet presAssocID="{EDE8D0C9-AFCA-D041-85DB-CC2DC0254527}" presName="hierChild4" presStyleCnt="0"/>
      <dgm:spPr/>
    </dgm:pt>
    <dgm:pt modelId="{091BB404-FD7D-0C45-8BCC-F32827136680}" type="pres">
      <dgm:prSet presAssocID="{EDE8D0C9-AFCA-D041-85DB-CC2DC0254527}" presName="hierChild5" presStyleCnt="0"/>
      <dgm:spPr/>
    </dgm:pt>
    <dgm:pt modelId="{4391DCD3-4054-B241-9A10-2DA09681147D}" type="pres">
      <dgm:prSet presAssocID="{DB9FA9E1-CFB9-4F49-AE84-D0488C72D766}" presName="Name37" presStyleLbl="parChTrans1D2" presStyleIdx="1" presStyleCnt="2"/>
      <dgm:spPr/>
    </dgm:pt>
    <dgm:pt modelId="{7CBF8BA1-3722-E44C-A76E-C5A25BF89BCC}" type="pres">
      <dgm:prSet presAssocID="{99C2ADC1-AC0A-804A-B390-FF0EB4FB5030}" presName="hierRoot2" presStyleCnt="0">
        <dgm:presLayoutVars>
          <dgm:hierBranch val="init"/>
        </dgm:presLayoutVars>
      </dgm:prSet>
      <dgm:spPr/>
    </dgm:pt>
    <dgm:pt modelId="{C3C5874F-E88B-5943-8D18-A442C99C5070}" type="pres">
      <dgm:prSet presAssocID="{99C2ADC1-AC0A-804A-B390-FF0EB4FB5030}" presName="rootComposite" presStyleCnt="0"/>
      <dgm:spPr/>
    </dgm:pt>
    <dgm:pt modelId="{6843B8AA-C5A4-7C47-ACF9-786D43F849D1}" type="pres">
      <dgm:prSet presAssocID="{99C2ADC1-AC0A-804A-B390-FF0EB4FB5030}" presName="rootText" presStyleLbl="node2" presStyleIdx="1" presStyleCnt="2">
        <dgm:presLayoutVars>
          <dgm:chPref val="3"/>
        </dgm:presLayoutVars>
      </dgm:prSet>
      <dgm:spPr/>
    </dgm:pt>
    <dgm:pt modelId="{FF4BD7BD-E4F0-CE4B-84A5-2C765651A97E}" type="pres">
      <dgm:prSet presAssocID="{99C2ADC1-AC0A-804A-B390-FF0EB4FB5030}" presName="rootConnector" presStyleLbl="node2" presStyleIdx="1" presStyleCnt="2"/>
      <dgm:spPr/>
    </dgm:pt>
    <dgm:pt modelId="{DC407399-768A-1A4A-80B7-B1CB0024DAB0}" type="pres">
      <dgm:prSet presAssocID="{99C2ADC1-AC0A-804A-B390-FF0EB4FB5030}" presName="hierChild4" presStyleCnt="0"/>
      <dgm:spPr/>
    </dgm:pt>
    <dgm:pt modelId="{85E904D2-AF74-E04A-A8BD-59A57DE51B1D}" type="pres">
      <dgm:prSet presAssocID="{99C2ADC1-AC0A-804A-B390-FF0EB4FB5030}" presName="hierChild5" presStyleCnt="0"/>
      <dgm:spPr/>
    </dgm:pt>
    <dgm:pt modelId="{50D3F837-FEE1-D64B-BA6F-E47E15FA7905}" type="pres">
      <dgm:prSet presAssocID="{91164F66-4AEC-5347-9FFE-DCF12362CE30}" presName="hierChild3" presStyleCnt="0"/>
      <dgm:spPr/>
    </dgm:pt>
  </dgm:ptLst>
  <dgm:cxnLst>
    <dgm:cxn modelId="{42A22708-F3E1-3C40-A86F-1F1D10F56353}" type="presOf" srcId="{99C2ADC1-AC0A-804A-B390-FF0EB4FB5030}" destId="{6843B8AA-C5A4-7C47-ACF9-786D43F849D1}" srcOrd="0" destOrd="0" presId="urn:microsoft.com/office/officeart/2005/8/layout/orgChart1"/>
    <dgm:cxn modelId="{5433020C-9A72-A94C-8C27-28B4A696E5D5}" srcId="{91164F66-4AEC-5347-9FFE-DCF12362CE30}" destId="{99C2ADC1-AC0A-804A-B390-FF0EB4FB5030}" srcOrd="1" destOrd="0" parTransId="{DB9FA9E1-CFB9-4F49-AE84-D0488C72D766}" sibTransId="{34CD742D-9F8B-3546-A60A-03F61E43139D}"/>
    <dgm:cxn modelId="{E5A67414-87A7-6E42-9CCC-359F51FDBE49}" type="presOf" srcId="{91164F66-4AEC-5347-9FFE-DCF12362CE30}" destId="{E1ABE8F6-5AB3-1047-A2B3-4777618C200A}" srcOrd="1" destOrd="0" presId="urn:microsoft.com/office/officeart/2005/8/layout/orgChart1"/>
    <dgm:cxn modelId="{F488BF22-DD3B-9E4B-8860-DF33381D4D6A}" type="presOf" srcId="{EDE8D0C9-AFCA-D041-85DB-CC2DC0254527}" destId="{83FF8B85-9A62-0047-B4C8-D96F07A54F8D}" srcOrd="0" destOrd="0" presId="urn:microsoft.com/office/officeart/2005/8/layout/orgChart1"/>
    <dgm:cxn modelId="{2D63B154-4732-3D49-98A4-A2C3FFE66E09}" srcId="{6C530391-81C0-5D4A-942D-070590089C75}" destId="{91164F66-4AEC-5347-9FFE-DCF12362CE30}" srcOrd="0" destOrd="0" parTransId="{5266DAB8-D39C-4A4D-978E-FFBB3E4449CE}" sibTransId="{BD63A5AE-267D-8D40-A0B9-03C2D07C7A34}"/>
    <dgm:cxn modelId="{760D6495-C934-E04D-AE5B-5DB2891B50E4}" type="presOf" srcId="{99C2ADC1-AC0A-804A-B390-FF0EB4FB5030}" destId="{FF4BD7BD-E4F0-CE4B-84A5-2C765651A97E}" srcOrd="1" destOrd="0" presId="urn:microsoft.com/office/officeart/2005/8/layout/orgChart1"/>
    <dgm:cxn modelId="{13EBD09C-CF38-9146-945C-D900822822A0}" type="presOf" srcId="{EDE8D0C9-AFCA-D041-85DB-CC2DC0254527}" destId="{6696AA07-893E-DD4C-8137-24052CBFC2E4}" srcOrd="1" destOrd="0" presId="urn:microsoft.com/office/officeart/2005/8/layout/orgChart1"/>
    <dgm:cxn modelId="{7A5FAC9E-0A6C-B540-A61C-838B68ED6E9B}" type="presOf" srcId="{DB9FA9E1-CFB9-4F49-AE84-D0488C72D766}" destId="{4391DCD3-4054-B241-9A10-2DA09681147D}" srcOrd="0" destOrd="0" presId="urn:microsoft.com/office/officeart/2005/8/layout/orgChart1"/>
    <dgm:cxn modelId="{8E94A2C5-DF69-6C42-9E58-6E048BE55B24}" type="presOf" srcId="{11148C66-6FDC-C143-BE46-7E8CF1316481}" destId="{D60443D2-7848-3E42-8B7E-876C8F016CFF}" srcOrd="0" destOrd="0" presId="urn:microsoft.com/office/officeart/2005/8/layout/orgChart1"/>
    <dgm:cxn modelId="{8F0C40D3-FCF3-9D41-B43F-C87EE16DF050}" type="presOf" srcId="{6C530391-81C0-5D4A-942D-070590089C75}" destId="{50A8550D-FA69-0847-A6DD-9DE625CEE522}" srcOrd="0" destOrd="0" presId="urn:microsoft.com/office/officeart/2005/8/layout/orgChart1"/>
    <dgm:cxn modelId="{92E7C3EC-5B04-ED42-AA11-51EF9BA91A67}" type="presOf" srcId="{91164F66-4AEC-5347-9FFE-DCF12362CE30}" destId="{10075815-BC3B-2C40-87F1-9438F89EE9AE}" srcOrd="0" destOrd="0" presId="urn:microsoft.com/office/officeart/2005/8/layout/orgChart1"/>
    <dgm:cxn modelId="{F70964F8-A2DF-9E48-95EB-1632C99D0A67}" srcId="{91164F66-4AEC-5347-9FFE-DCF12362CE30}" destId="{EDE8D0C9-AFCA-D041-85DB-CC2DC0254527}" srcOrd="0" destOrd="0" parTransId="{11148C66-6FDC-C143-BE46-7E8CF1316481}" sibTransId="{CF8F8414-EB3D-244D-B6FE-1A479EF0D09B}"/>
    <dgm:cxn modelId="{DF4BE2F9-6451-3646-A360-B69C47850B42}" type="presParOf" srcId="{50A8550D-FA69-0847-A6DD-9DE625CEE522}" destId="{10258DB9-8950-9B46-B364-7BAA217173AB}" srcOrd="0" destOrd="0" presId="urn:microsoft.com/office/officeart/2005/8/layout/orgChart1"/>
    <dgm:cxn modelId="{80EB8974-FFC6-1E48-9F01-60D9A036267E}" type="presParOf" srcId="{10258DB9-8950-9B46-B364-7BAA217173AB}" destId="{9BD5667D-4FAC-C044-BFED-84AC31799903}" srcOrd="0" destOrd="0" presId="urn:microsoft.com/office/officeart/2005/8/layout/orgChart1"/>
    <dgm:cxn modelId="{5D671AD3-BF13-4E4B-AF15-A264F29D49AC}" type="presParOf" srcId="{9BD5667D-4FAC-C044-BFED-84AC31799903}" destId="{10075815-BC3B-2C40-87F1-9438F89EE9AE}" srcOrd="0" destOrd="0" presId="urn:microsoft.com/office/officeart/2005/8/layout/orgChart1"/>
    <dgm:cxn modelId="{AADA2C71-B209-7B4F-ADEB-7B99E1BDA165}" type="presParOf" srcId="{9BD5667D-4FAC-C044-BFED-84AC31799903}" destId="{E1ABE8F6-5AB3-1047-A2B3-4777618C200A}" srcOrd="1" destOrd="0" presId="urn:microsoft.com/office/officeart/2005/8/layout/orgChart1"/>
    <dgm:cxn modelId="{186B13BA-ECA2-0141-8575-E5CA344BE761}" type="presParOf" srcId="{10258DB9-8950-9B46-B364-7BAA217173AB}" destId="{0C8D6D09-28C5-D64B-A07F-75E4C861ADBA}" srcOrd="1" destOrd="0" presId="urn:microsoft.com/office/officeart/2005/8/layout/orgChart1"/>
    <dgm:cxn modelId="{8DC0B054-53F5-1744-B9A9-997986E241B2}" type="presParOf" srcId="{0C8D6D09-28C5-D64B-A07F-75E4C861ADBA}" destId="{D60443D2-7848-3E42-8B7E-876C8F016CFF}" srcOrd="0" destOrd="0" presId="urn:microsoft.com/office/officeart/2005/8/layout/orgChart1"/>
    <dgm:cxn modelId="{42BEE2C0-7B26-4E47-8BE9-9183473E44B2}" type="presParOf" srcId="{0C8D6D09-28C5-D64B-A07F-75E4C861ADBA}" destId="{74261732-6ABA-9744-B0FE-8E70290DFB02}" srcOrd="1" destOrd="0" presId="urn:microsoft.com/office/officeart/2005/8/layout/orgChart1"/>
    <dgm:cxn modelId="{98646D4A-105E-5448-AFBB-E67D88B266D7}" type="presParOf" srcId="{74261732-6ABA-9744-B0FE-8E70290DFB02}" destId="{9657300C-086E-9543-AC62-D28A3B3F2294}" srcOrd="0" destOrd="0" presId="urn:microsoft.com/office/officeart/2005/8/layout/orgChart1"/>
    <dgm:cxn modelId="{D33E6158-95BD-4343-B5A6-35D719BB601D}" type="presParOf" srcId="{9657300C-086E-9543-AC62-D28A3B3F2294}" destId="{83FF8B85-9A62-0047-B4C8-D96F07A54F8D}" srcOrd="0" destOrd="0" presId="urn:microsoft.com/office/officeart/2005/8/layout/orgChart1"/>
    <dgm:cxn modelId="{480FF088-A53A-2545-9A8F-37B175993A92}" type="presParOf" srcId="{9657300C-086E-9543-AC62-D28A3B3F2294}" destId="{6696AA07-893E-DD4C-8137-24052CBFC2E4}" srcOrd="1" destOrd="0" presId="urn:microsoft.com/office/officeart/2005/8/layout/orgChart1"/>
    <dgm:cxn modelId="{CAB2A36C-83F1-9E46-896E-7BDA81483693}" type="presParOf" srcId="{74261732-6ABA-9744-B0FE-8E70290DFB02}" destId="{F685A279-504A-8F4C-AEA3-72E8FDE57F68}" srcOrd="1" destOrd="0" presId="urn:microsoft.com/office/officeart/2005/8/layout/orgChart1"/>
    <dgm:cxn modelId="{CD19E4C5-3834-6144-9E92-AA4C61C87DAE}" type="presParOf" srcId="{74261732-6ABA-9744-B0FE-8E70290DFB02}" destId="{091BB404-FD7D-0C45-8BCC-F32827136680}" srcOrd="2" destOrd="0" presId="urn:microsoft.com/office/officeart/2005/8/layout/orgChart1"/>
    <dgm:cxn modelId="{665FE995-227C-024D-AFB6-C7197B11B7DA}" type="presParOf" srcId="{0C8D6D09-28C5-D64B-A07F-75E4C861ADBA}" destId="{4391DCD3-4054-B241-9A10-2DA09681147D}" srcOrd="2" destOrd="0" presId="urn:microsoft.com/office/officeart/2005/8/layout/orgChart1"/>
    <dgm:cxn modelId="{D7A4D2FF-7D5D-6048-B9DD-3A58FA119AA7}" type="presParOf" srcId="{0C8D6D09-28C5-D64B-A07F-75E4C861ADBA}" destId="{7CBF8BA1-3722-E44C-A76E-C5A25BF89BCC}" srcOrd="3" destOrd="0" presId="urn:microsoft.com/office/officeart/2005/8/layout/orgChart1"/>
    <dgm:cxn modelId="{C82D2024-B1B8-1744-866E-F06CF90C585C}" type="presParOf" srcId="{7CBF8BA1-3722-E44C-A76E-C5A25BF89BCC}" destId="{C3C5874F-E88B-5943-8D18-A442C99C5070}" srcOrd="0" destOrd="0" presId="urn:microsoft.com/office/officeart/2005/8/layout/orgChart1"/>
    <dgm:cxn modelId="{D30DEBF4-9869-FD4B-AFB7-B10BD17525C0}" type="presParOf" srcId="{C3C5874F-E88B-5943-8D18-A442C99C5070}" destId="{6843B8AA-C5A4-7C47-ACF9-786D43F849D1}" srcOrd="0" destOrd="0" presId="urn:microsoft.com/office/officeart/2005/8/layout/orgChart1"/>
    <dgm:cxn modelId="{27EA0BC3-C51D-F547-B592-6422B6831A04}" type="presParOf" srcId="{C3C5874F-E88B-5943-8D18-A442C99C5070}" destId="{FF4BD7BD-E4F0-CE4B-84A5-2C765651A97E}" srcOrd="1" destOrd="0" presId="urn:microsoft.com/office/officeart/2005/8/layout/orgChart1"/>
    <dgm:cxn modelId="{CE367FF9-6C54-BF47-B1E7-4D4A836130CD}" type="presParOf" srcId="{7CBF8BA1-3722-E44C-A76E-C5A25BF89BCC}" destId="{DC407399-768A-1A4A-80B7-B1CB0024DAB0}" srcOrd="1" destOrd="0" presId="urn:microsoft.com/office/officeart/2005/8/layout/orgChart1"/>
    <dgm:cxn modelId="{09272A37-4F38-4146-9165-2AE6A6FEC15B}" type="presParOf" srcId="{7CBF8BA1-3722-E44C-A76E-C5A25BF89BCC}" destId="{85E904D2-AF74-E04A-A8BD-59A57DE51B1D}" srcOrd="2" destOrd="0" presId="urn:microsoft.com/office/officeart/2005/8/layout/orgChart1"/>
    <dgm:cxn modelId="{3EDCA5AF-ED93-0147-BC90-F07970B15FC2}" type="presParOf" srcId="{10258DB9-8950-9B46-B364-7BAA217173AB}" destId="{50D3F837-FEE1-D64B-BA6F-E47E15FA790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E71F51-E438-9148-83F7-6199E1BDFFB9}">
      <dsp:nvSpPr>
        <dsp:cNvPr id="0" name=""/>
        <dsp:cNvSpPr/>
      </dsp:nvSpPr>
      <dsp:spPr>
        <a:xfrm>
          <a:off x="4599398" y="119"/>
          <a:ext cx="1578740" cy="102618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Role of Government</a:t>
          </a:r>
        </a:p>
      </dsp:txBody>
      <dsp:txXfrm>
        <a:off x="4649492" y="50213"/>
        <a:ext cx="1478552" cy="925993"/>
      </dsp:txXfrm>
    </dsp:sp>
    <dsp:sp modelId="{693940A6-8514-3A47-9CA1-F5B54D96C498}">
      <dsp:nvSpPr>
        <dsp:cNvPr id="0" name=""/>
        <dsp:cNvSpPr/>
      </dsp:nvSpPr>
      <dsp:spPr>
        <a:xfrm>
          <a:off x="3337477" y="513210"/>
          <a:ext cx="4102583" cy="4102583"/>
        </a:xfrm>
        <a:custGeom>
          <a:avLst/>
          <a:gdLst/>
          <a:ahLst/>
          <a:cxnLst/>
          <a:rect l="0" t="0" r="0" b="0"/>
          <a:pathLst>
            <a:path>
              <a:moveTo>
                <a:pt x="2851521" y="162527"/>
              </a:moveTo>
              <a:arcTo wR="2051291" hR="2051291" stAng="17577681" swAng="1962767"/>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9468D22-A615-4A46-BAC1-9AD30E859220}">
      <dsp:nvSpPr>
        <dsp:cNvPr id="0" name=""/>
        <dsp:cNvSpPr/>
      </dsp:nvSpPr>
      <dsp:spPr>
        <a:xfrm>
          <a:off x="6550292" y="1417527"/>
          <a:ext cx="1578740" cy="102618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Equitable Access &amp; Investments</a:t>
          </a:r>
        </a:p>
      </dsp:txBody>
      <dsp:txXfrm>
        <a:off x="6600386" y="1467621"/>
        <a:ext cx="1478552" cy="925993"/>
      </dsp:txXfrm>
    </dsp:sp>
    <dsp:sp modelId="{DDBA0FE7-3191-4E48-9440-AC91930C64AE}">
      <dsp:nvSpPr>
        <dsp:cNvPr id="0" name=""/>
        <dsp:cNvSpPr/>
      </dsp:nvSpPr>
      <dsp:spPr>
        <a:xfrm>
          <a:off x="3337477" y="513210"/>
          <a:ext cx="4102583" cy="4102583"/>
        </a:xfrm>
        <a:custGeom>
          <a:avLst/>
          <a:gdLst/>
          <a:ahLst/>
          <a:cxnLst/>
          <a:rect l="0" t="0" r="0" b="0"/>
          <a:pathLst>
            <a:path>
              <a:moveTo>
                <a:pt x="4099755" y="1943616"/>
              </a:moveTo>
              <a:arcTo wR="2051291" hR="2051291" stAng="21419464" swAng="2197247"/>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189C610-BB8B-8046-9B55-E7636ABEEF28}">
      <dsp:nvSpPr>
        <dsp:cNvPr id="0" name=""/>
        <dsp:cNvSpPr/>
      </dsp:nvSpPr>
      <dsp:spPr>
        <a:xfrm>
          <a:off x="5805117" y="3710941"/>
          <a:ext cx="1578740" cy="102618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Permanent Affordability</a:t>
          </a:r>
        </a:p>
      </dsp:txBody>
      <dsp:txXfrm>
        <a:off x="5855211" y="3761035"/>
        <a:ext cx="1478552" cy="925993"/>
      </dsp:txXfrm>
    </dsp:sp>
    <dsp:sp modelId="{CF03D4A6-A2D4-8A47-806D-87480C2115FE}">
      <dsp:nvSpPr>
        <dsp:cNvPr id="0" name=""/>
        <dsp:cNvSpPr/>
      </dsp:nvSpPr>
      <dsp:spPr>
        <a:xfrm>
          <a:off x="3337477" y="513210"/>
          <a:ext cx="4102583" cy="4102583"/>
        </a:xfrm>
        <a:custGeom>
          <a:avLst/>
          <a:gdLst/>
          <a:ahLst/>
          <a:cxnLst/>
          <a:rect l="0" t="0" r="0" b="0"/>
          <a:pathLst>
            <a:path>
              <a:moveTo>
                <a:pt x="2459483" y="4061559"/>
              </a:moveTo>
              <a:arcTo wR="2051291" hR="2051291" stAng="4711317" swAng="1377366"/>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DFD7169-9E37-9345-8472-B01AAD581A68}">
      <dsp:nvSpPr>
        <dsp:cNvPr id="0" name=""/>
        <dsp:cNvSpPr/>
      </dsp:nvSpPr>
      <dsp:spPr>
        <a:xfrm>
          <a:off x="3393679" y="3710941"/>
          <a:ext cx="1578740" cy="102618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Fair Housing</a:t>
          </a:r>
        </a:p>
      </dsp:txBody>
      <dsp:txXfrm>
        <a:off x="3443773" y="3761035"/>
        <a:ext cx="1478552" cy="925993"/>
      </dsp:txXfrm>
    </dsp:sp>
    <dsp:sp modelId="{11C4185D-B96E-5940-855C-9EAF49A8B36E}">
      <dsp:nvSpPr>
        <dsp:cNvPr id="0" name=""/>
        <dsp:cNvSpPr/>
      </dsp:nvSpPr>
      <dsp:spPr>
        <a:xfrm>
          <a:off x="3337477" y="513210"/>
          <a:ext cx="4102583" cy="4102583"/>
        </a:xfrm>
        <a:custGeom>
          <a:avLst/>
          <a:gdLst/>
          <a:ahLst/>
          <a:cxnLst/>
          <a:rect l="0" t="0" r="0" b="0"/>
          <a:pathLst>
            <a:path>
              <a:moveTo>
                <a:pt x="342962" y="3186812"/>
              </a:moveTo>
              <a:arcTo wR="2051291" hR="2051291" stAng="8783289" swAng="2197247"/>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A64A9E0-9D35-224A-AED9-857DA7FA9F56}">
      <dsp:nvSpPr>
        <dsp:cNvPr id="0" name=""/>
        <dsp:cNvSpPr/>
      </dsp:nvSpPr>
      <dsp:spPr>
        <a:xfrm>
          <a:off x="2648504" y="1417527"/>
          <a:ext cx="1578740" cy="102618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Restorative</a:t>
          </a:r>
        </a:p>
      </dsp:txBody>
      <dsp:txXfrm>
        <a:off x="2698598" y="1467621"/>
        <a:ext cx="1478552" cy="925993"/>
      </dsp:txXfrm>
    </dsp:sp>
    <dsp:sp modelId="{7884638F-12CA-5443-97BE-3D3883721A8E}">
      <dsp:nvSpPr>
        <dsp:cNvPr id="0" name=""/>
        <dsp:cNvSpPr/>
      </dsp:nvSpPr>
      <dsp:spPr>
        <a:xfrm>
          <a:off x="3337477" y="513210"/>
          <a:ext cx="4102583" cy="4102583"/>
        </a:xfrm>
        <a:custGeom>
          <a:avLst/>
          <a:gdLst/>
          <a:ahLst/>
          <a:cxnLst/>
          <a:rect l="0" t="0" r="0" b="0"/>
          <a:pathLst>
            <a:path>
              <a:moveTo>
                <a:pt x="357245" y="894570"/>
              </a:moveTo>
              <a:arcTo wR="2051291" hR="2051291" stAng="12859553" swAng="1962767"/>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91DCD3-4054-B241-9A10-2DA09681147D}">
      <dsp:nvSpPr>
        <dsp:cNvPr id="0" name=""/>
        <dsp:cNvSpPr/>
      </dsp:nvSpPr>
      <dsp:spPr>
        <a:xfrm>
          <a:off x="4064000" y="2299287"/>
          <a:ext cx="2224013" cy="796031"/>
        </a:xfrm>
        <a:custGeom>
          <a:avLst/>
          <a:gdLst/>
          <a:ahLst/>
          <a:cxnLst/>
          <a:rect l="0" t="0" r="0" b="0"/>
          <a:pathLst>
            <a:path>
              <a:moveTo>
                <a:pt x="0" y="0"/>
              </a:moveTo>
              <a:lnTo>
                <a:pt x="0" y="410045"/>
              </a:lnTo>
              <a:lnTo>
                <a:pt x="2224013" y="410045"/>
              </a:lnTo>
              <a:lnTo>
                <a:pt x="2224013" y="796031"/>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60443D2-7848-3E42-8B7E-876C8F016CFF}">
      <dsp:nvSpPr>
        <dsp:cNvPr id="0" name=""/>
        <dsp:cNvSpPr/>
      </dsp:nvSpPr>
      <dsp:spPr>
        <a:xfrm>
          <a:off x="1839986" y="2299287"/>
          <a:ext cx="2224013" cy="796031"/>
        </a:xfrm>
        <a:custGeom>
          <a:avLst/>
          <a:gdLst/>
          <a:ahLst/>
          <a:cxnLst/>
          <a:rect l="0" t="0" r="0" b="0"/>
          <a:pathLst>
            <a:path>
              <a:moveTo>
                <a:pt x="2224013" y="0"/>
              </a:moveTo>
              <a:lnTo>
                <a:pt x="2224013" y="410045"/>
              </a:lnTo>
              <a:lnTo>
                <a:pt x="0" y="410045"/>
              </a:lnTo>
              <a:lnTo>
                <a:pt x="0" y="796031"/>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0075815-BC3B-2C40-87F1-9438F89EE9AE}">
      <dsp:nvSpPr>
        <dsp:cNvPr id="0" name=""/>
        <dsp:cNvSpPr/>
      </dsp:nvSpPr>
      <dsp:spPr>
        <a:xfrm>
          <a:off x="2225972" y="461260"/>
          <a:ext cx="3676054" cy="183802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kern="1200" dirty="0"/>
            <a:t>HHAV</a:t>
          </a:r>
        </a:p>
      </dsp:txBody>
      <dsp:txXfrm>
        <a:off x="2225972" y="461260"/>
        <a:ext cx="3676054" cy="1838027"/>
      </dsp:txXfrm>
    </dsp:sp>
    <dsp:sp modelId="{83FF8B85-9A62-0047-B4C8-D96F07A54F8D}">
      <dsp:nvSpPr>
        <dsp:cNvPr id="0" name=""/>
        <dsp:cNvSpPr/>
      </dsp:nvSpPr>
      <dsp:spPr>
        <a:xfrm>
          <a:off x="1959" y="3095319"/>
          <a:ext cx="3676054" cy="183802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kern="1200" dirty="0"/>
            <a:t>Balance of State Continuum of Care (CoC)</a:t>
          </a:r>
        </a:p>
      </dsp:txBody>
      <dsp:txXfrm>
        <a:off x="1959" y="3095319"/>
        <a:ext cx="3676054" cy="1838027"/>
      </dsp:txXfrm>
    </dsp:sp>
    <dsp:sp modelId="{6843B8AA-C5A4-7C47-ACF9-786D43F849D1}">
      <dsp:nvSpPr>
        <dsp:cNvPr id="0" name=""/>
        <dsp:cNvSpPr/>
      </dsp:nvSpPr>
      <dsp:spPr>
        <a:xfrm>
          <a:off x="4449985" y="3095319"/>
          <a:ext cx="3676054" cy="183802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kern="1200" dirty="0"/>
            <a:t>Advocacy</a:t>
          </a:r>
        </a:p>
      </dsp:txBody>
      <dsp:txXfrm>
        <a:off x="4449985" y="3095319"/>
        <a:ext cx="3676054" cy="1838027"/>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02562D56-BCD1-4FA4-8423-88593B5FDC3A}" type="datetimeFigureOut">
              <a:rPr lang="en-US" smtClean="0"/>
              <a:t>4/22/26</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DD5BB2E7-0AE8-4FD3-84EB-7ECB38B14AD6}" type="slidenum">
              <a:rPr lang="en-US" smtClean="0"/>
              <a:t>‹#›</a:t>
            </a:fld>
            <a:endParaRPr lang="en-US"/>
          </a:p>
        </p:txBody>
      </p:sp>
    </p:spTree>
    <p:extLst>
      <p:ext uri="{BB962C8B-B14F-4D97-AF65-F5344CB8AC3E}">
        <p14:creationId xmlns:p14="http://schemas.microsoft.com/office/powerpoint/2010/main" val="3981400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5BB2E7-0AE8-4FD3-84EB-7ECB38B14AD6}" type="slidenum">
              <a:rPr lang="en-US" smtClean="0"/>
              <a:t>1</a:t>
            </a:fld>
            <a:endParaRPr lang="en-US"/>
          </a:p>
        </p:txBody>
      </p:sp>
    </p:spTree>
    <p:extLst>
      <p:ext uri="{BB962C8B-B14F-4D97-AF65-F5344CB8AC3E}">
        <p14:creationId xmlns:p14="http://schemas.microsoft.com/office/powerpoint/2010/main" val="1406716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7111FA-A5ED-5C67-AA40-34286E1345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9D0263-05EB-6AC5-3DE2-8C66D58EA8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A9CE7D-5E98-4D81-BAF6-AA72697F76A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AF65239-CCEC-F173-9DCF-8F63C9E9F5DE}"/>
              </a:ext>
            </a:extLst>
          </p:cNvPr>
          <p:cNvSpPr>
            <a:spLocks noGrp="1"/>
          </p:cNvSpPr>
          <p:nvPr>
            <p:ph type="sldNum" sz="quarter" idx="5"/>
          </p:nvPr>
        </p:nvSpPr>
        <p:spPr/>
        <p:txBody>
          <a:bodyPr/>
          <a:lstStyle/>
          <a:p>
            <a:fld id="{DD5BB2E7-0AE8-4FD3-84EB-7ECB38B14AD6}" type="slidenum">
              <a:rPr lang="en-US" smtClean="0"/>
              <a:t>14</a:t>
            </a:fld>
            <a:endParaRPr lang="en-US"/>
          </a:p>
        </p:txBody>
      </p:sp>
    </p:spTree>
    <p:extLst>
      <p:ext uri="{BB962C8B-B14F-4D97-AF65-F5344CB8AC3E}">
        <p14:creationId xmlns:p14="http://schemas.microsoft.com/office/powerpoint/2010/main" val="2016901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4F4639-1642-A719-042C-31150286E0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B6E68E-33CF-E66D-F850-93F0A2813B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2D4074-88DF-321A-59F0-F397D529757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4C807E-6C2C-052A-77CE-6838E60433D9}"/>
              </a:ext>
            </a:extLst>
          </p:cNvPr>
          <p:cNvSpPr>
            <a:spLocks noGrp="1"/>
          </p:cNvSpPr>
          <p:nvPr>
            <p:ph type="sldNum" sz="quarter" idx="5"/>
          </p:nvPr>
        </p:nvSpPr>
        <p:spPr/>
        <p:txBody>
          <a:bodyPr/>
          <a:lstStyle/>
          <a:p>
            <a:fld id="{DD5BB2E7-0AE8-4FD3-84EB-7ECB38B14AD6}" type="slidenum">
              <a:rPr lang="en-US" smtClean="0"/>
              <a:t>15</a:t>
            </a:fld>
            <a:endParaRPr lang="en-US"/>
          </a:p>
        </p:txBody>
      </p:sp>
    </p:spTree>
    <p:extLst>
      <p:ext uri="{BB962C8B-B14F-4D97-AF65-F5344CB8AC3E}">
        <p14:creationId xmlns:p14="http://schemas.microsoft.com/office/powerpoint/2010/main" val="3924524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514818-730D-C49F-ECCB-A38BC28F1F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570F64-1950-EBE7-32BD-5D8B009A97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8D4C90-F5D4-5D9C-813D-AFED2330EC6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234F2C3-9E0A-579E-2DDC-BED33D0A0183}"/>
              </a:ext>
            </a:extLst>
          </p:cNvPr>
          <p:cNvSpPr>
            <a:spLocks noGrp="1"/>
          </p:cNvSpPr>
          <p:nvPr>
            <p:ph type="sldNum" sz="quarter" idx="5"/>
          </p:nvPr>
        </p:nvSpPr>
        <p:spPr/>
        <p:txBody>
          <a:bodyPr/>
          <a:lstStyle/>
          <a:p>
            <a:fld id="{DD5BB2E7-0AE8-4FD3-84EB-7ECB38B14AD6}" type="slidenum">
              <a:rPr lang="en-US" smtClean="0"/>
              <a:t>16</a:t>
            </a:fld>
            <a:endParaRPr lang="en-US"/>
          </a:p>
        </p:txBody>
      </p:sp>
    </p:spTree>
    <p:extLst>
      <p:ext uri="{BB962C8B-B14F-4D97-AF65-F5344CB8AC3E}">
        <p14:creationId xmlns:p14="http://schemas.microsoft.com/office/powerpoint/2010/main" val="2417594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168D93-9C77-B7B9-2187-854F789E1F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3F356E-5442-B7AD-8A95-46D3639E4A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2F9104-D25A-24EC-26FB-012310A4AF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26B29FF-19BA-2EC1-08D5-28B74B919CB9}"/>
              </a:ext>
            </a:extLst>
          </p:cNvPr>
          <p:cNvSpPr>
            <a:spLocks noGrp="1"/>
          </p:cNvSpPr>
          <p:nvPr>
            <p:ph type="sldNum" sz="quarter" idx="5"/>
          </p:nvPr>
        </p:nvSpPr>
        <p:spPr/>
        <p:txBody>
          <a:bodyPr/>
          <a:lstStyle/>
          <a:p>
            <a:fld id="{DD5BB2E7-0AE8-4FD3-84EB-7ECB38B14AD6}" type="slidenum">
              <a:rPr lang="en-US" smtClean="0"/>
              <a:t>17</a:t>
            </a:fld>
            <a:endParaRPr lang="en-US"/>
          </a:p>
        </p:txBody>
      </p:sp>
    </p:spTree>
    <p:extLst>
      <p:ext uri="{BB962C8B-B14F-4D97-AF65-F5344CB8AC3E}">
        <p14:creationId xmlns:p14="http://schemas.microsoft.com/office/powerpoint/2010/main" val="7203787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0E169-8355-6069-F12D-540D8F634A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EB541B-449C-28CC-6D81-836205957A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44EE01-A970-9437-763F-C2D8DBF2131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2EA1276-55CF-4E05-F316-E98BAD551EC5}"/>
              </a:ext>
            </a:extLst>
          </p:cNvPr>
          <p:cNvSpPr>
            <a:spLocks noGrp="1"/>
          </p:cNvSpPr>
          <p:nvPr>
            <p:ph type="sldNum" sz="quarter" idx="5"/>
          </p:nvPr>
        </p:nvSpPr>
        <p:spPr/>
        <p:txBody>
          <a:bodyPr/>
          <a:lstStyle/>
          <a:p>
            <a:fld id="{DD5BB2E7-0AE8-4FD3-84EB-7ECB38B14AD6}" type="slidenum">
              <a:rPr lang="en-US" smtClean="0"/>
              <a:t>30</a:t>
            </a:fld>
            <a:endParaRPr lang="en-US"/>
          </a:p>
        </p:txBody>
      </p:sp>
    </p:spTree>
    <p:extLst>
      <p:ext uri="{BB962C8B-B14F-4D97-AF65-F5344CB8AC3E}">
        <p14:creationId xmlns:p14="http://schemas.microsoft.com/office/powerpoint/2010/main" val="1096728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471DF-24D8-F86E-458F-130CB0D3DE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4FA2F8-FFE2-C4D0-4BE1-E5FBD744D5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2C93F8-7121-F07D-7D73-51EDE018CF6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4C483A5-1D91-F448-4CCF-E851072B1635}"/>
              </a:ext>
            </a:extLst>
          </p:cNvPr>
          <p:cNvSpPr>
            <a:spLocks noGrp="1"/>
          </p:cNvSpPr>
          <p:nvPr>
            <p:ph type="sldNum" sz="quarter" idx="5"/>
          </p:nvPr>
        </p:nvSpPr>
        <p:spPr/>
        <p:txBody>
          <a:bodyPr/>
          <a:lstStyle/>
          <a:p>
            <a:fld id="{DD5BB2E7-0AE8-4FD3-84EB-7ECB38B14AD6}" type="slidenum">
              <a:rPr lang="en-US" smtClean="0"/>
              <a:t>31</a:t>
            </a:fld>
            <a:endParaRPr lang="en-US"/>
          </a:p>
        </p:txBody>
      </p:sp>
    </p:spTree>
    <p:extLst>
      <p:ext uri="{BB962C8B-B14F-4D97-AF65-F5344CB8AC3E}">
        <p14:creationId xmlns:p14="http://schemas.microsoft.com/office/powerpoint/2010/main" val="9017609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1FD2E9-8DC4-70EE-708D-43E4CE4881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ACD869-15E7-96A2-0BE0-1279043F08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F4339E-D742-DE1A-AF96-5CDEB1AC5E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DDA7D23-D192-F8F7-E584-39FEB933FED3}"/>
              </a:ext>
            </a:extLst>
          </p:cNvPr>
          <p:cNvSpPr>
            <a:spLocks noGrp="1"/>
          </p:cNvSpPr>
          <p:nvPr>
            <p:ph type="sldNum" sz="quarter" idx="5"/>
          </p:nvPr>
        </p:nvSpPr>
        <p:spPr/>
        <p:txBody>
          <a:bodyPr/>
          <a:lstStyle/>
          <a:p>
            <a:fld id="{DD5BB2E7-0AE8-4FD3-84EB-7ECB38B14AD6}" type="slidenum">
              <a:rPr lang="en-US" smtClean="0"/>
              <a:t>32</a:t>
            </a:fld>
            <a:endParaRPr lang="en-US"/>
          </a:p>
        </p:txBody>
      </p:sp>
    </p:spTree>
    <p:extLst>
      <p:ext uri="{BB962C8B-B14F-4D97-AF65-F5344CB8AC3E}">
        <p14:creationId xmlns:p14="http://schemas.microsoft.com/office/powerpoint/2010/main" val="9906439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CFEACD-6797-3F55-5989-074F7221D1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ADD924-E4AF-BD4B-63FB-94E717445A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E8E5A3-A973-46BC-A93F-0D73E26F1D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746544-F25E-48EE-7FAE-CABEB6ED8FE5}"/>
              </a:ext>
            </a:extLst>
          </p:cNvPr>
          <p:cNvSpPr>
            <a:spLocks noGrp="1"/>
          </p:cNvSpPr>
          <p:nvPr>
            <p:ph type="sldNum" sz="quarter" idx="5"/>
          </p:nvPr>
        </p:nvSpPr>
        <p:spPr/>
        <p:txBody>
          <a:bodyPr/>
          <a:lstStyle/>
          <a:p>
            <a:fld id="{DD5BB2E7-0AE8-4FD3-84EB-7ECB38B14AD6}" type="slidenum">
              <a:rPr lang="en-US" smtClean="0"/>
              <a:t>33</a:t>
            </a:fld>
            <a:endParaRPr lang="en-US"/>
          </a:p>
        </p:txBody>
      </p:sp>
    </p:spTree>
    <p:extLst>
      <p:ext uri="{BB962C8B-B14F-4D97-AF65-F5344CB8AC3E}">
        <p14:creationId xmlns:p14="http://schemas.microsoft.com/office/powerpoint/2010/main" val="883192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0F0C9C-E672-9748-9341-712C390D25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E93F92-C7E1-386E-943A-3E011DB4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97EE8E-4616-F2A8-2CE6-7FCC12B2569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04BB829-75E9-746C-F188-2F39676E7932}"/>
              </a:ext>
            </a:extLst>
          </p:cNvPr>
          <p:cNvSpPr>
            <a:spLocks noGrp="1"/>
          </p:cNvSpPr>
          <p:nvPr>
            <p:ph type="sldNum" sz="quarter" idx="5"/>
          </p:nvPr>
        </p:nvSpPr>
        <p:spPr/>
        <p:txBody>
          <a:bodyPr/>
          <a:lstStyle/>
          <a:p>
            <a:fld id="{DD5BB2E7-0AE8-4FD3-84EB-7ECB38B14AD6}" type="slidenum">
              <a:rPr lang="en-US" smtClean="0"/>
              <a:t>5</a:t>
            </a:fld>
            <a:endParaRPr lang="en-US"/>
          </a:p>
        </p:txBody>
      </p:sp>
    </p:spTree>
    <p:extLst>
      <p:ext uri="{BB962C8B-B14F-4D97-AF65-F5344CB8AC3E}">
        <p14:creationId xmlns:p14="http://schemas.microsoft.com/office/powerpoint/2010/main" val="883038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1E0247-EDFE-FAAC-2DB2-3611BB36A2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DE0495-0736-54DF-7DFC-4E9B62FC49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8D0781-FDD8-9E32-AD94-4B36B35058B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F6CDAA9-8164-12CC-57B1-AD3360080033}"/>
              </a:ext>
            </a:extLst>
          </p:cNvPr>
          <p:cNvSpPr>
            <a:spLocks noGrp="1"/>
          </p:cNvSpPr>
          <p:nvPr>
            <p:ph type="sldNum" sz="quarter" idx="5"/>
          </p:nvPr>
        </p:nvSpPr>
        <p:spPr/>
        <p:txBody>
          <a:bodyPr/>
          <a:lstStyle/>
          <a:p>
            <a:fld id="{DD5BB2E7-0AE8-4FD3-84EB-7ECB38B14AD6}" type="slidenum">
              <a:rPr lang="en-US" smtClean="0"/>
              <a:t>6</a:t>
            </a:fld>
            <a:endParaRPr lang="en-US"/>
          </a:p>
        </p:txBody>
      </p:sp>
    </p:spTree>
    <p:extLst>
      <p:ext uri="{BB962C8B-B14F-4D97-AF65-F5344CB8AC3E}">
        <p14:creationId xmlns:p14="http://schemas.microsoft.com/office/powerpoint/2010/main" val="1812653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F326BD-B5C3-436E-DF27-0EB302F101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C0F0DC-8370-66DD-D53D-2270CBF0B8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09B447-A744-CD88-3859-DAB420FD7A4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4079947-E701-B006-FF49-FC566C5B390A}"/>
              </a:ext>
            </a:extLst>
          </p:cNvPr>
          <p:cNvSpPr>
            <a:spLocks noGrp="1"/>
          </p:cNvSpPr>
          <p:nvPr>
            <p:ph type="sldNum" sz="quarter" idx="5"/>
          </p:nvPr>
        </p:nvSpPr>
        <p:spPr/>
        <p:txBody>
          <a:bodyPr/>
          <a:lstStyle/>
          <a:p>
            <a:fld id="{DD5BB2E7-0AE8-4FD3-84EB-7ECB38B14AD6}" type="slidenum">
              <a:rPr lang="en-US" smtClean="0"/>
              <a:t>7</a:t>
            </a:fld>
            <a:endParaRPr lang="en-US"/>
          </a:p>
        </p:txBody>
      </p:sp>
    </p:spTree>
    <p:extLst>
      <p:ext uri="{BB962C8B-B14F-4D97-AF65-F5344CB8AC3E}">
        <p14:creationId xmlns:p14="http://schemas.microsoft.com/office/powerpoint/2010/main" val="2588717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A7CD2-EDC5-87D2-29B0-781D0ADF30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697140-CCA3-B804-4CF2-9D05F08E32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C38C3F-A11A-C846-A972-DF34CFAE466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8EE849E-4C59-D826-09A4-449195BF1FB8}"/>
              </a:ext>
            </a:extLst>
          </p:cNvPr>
          <p:cNvSpPr>
            <a:spLocks noGrp="1"/>
          </p:cNvSpPr>
          <p:nvPr>
            <p:ph type="sldNum" sz="quarter" idx="5"/>
          </p:nvPr>
        </p:nvSpPr>
        <p:spPr/>
        <p:txBody>
          <a:bodyPr/>
          <a:lstStyle/>
          <a:p>
            <a:fld id="{DD5BB2E7-0AE8-4FD3-84EB-7ECB38B14AD6}" type="slidenum">
              <a:rPr lang="en-US" smtClean="0"/>
              <a:t>8</a:t>
            </a:fld>
            <a:endParaRPr lang="en-US"/>
          </a:p>
        </p:txBody>
      </p:sp>
    </p:spTree>
    <p:extLst>
      <p:ext uri="{BB962C8B-B14F-4D97-AF65-F5344CB8AC3E}">
        <p14:creationId xmlns:p14="http://schemas.microsoft.com/office/powerpoint/2010/main" val="544397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759E6-0DA8-7BBD-30E0-9DAD20B4FE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F8AF2C-9EF9-D432-23BD-0557102BA1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082108-8963-0987-97E9-6448A6CE3F7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415BC9-FAAC-69F5-FA86-9CFA8F5B43F2}"/>
              </a:ext>
            </a:extLst>
          </p:cNvPr>
          <p:cNvSpPr>
            <a:spLocks noGrp="1"/>
          </p:cNvSpPr>
          <p:nvPr>
            <p:ph type="sldNum" sz="quarter" idx="5"/>
          </p:nvPr>
        </p:nvSpPr>
        <p:spPr/>
        <p:txBody>
          <a:bodyPr/>
          <a:lstStyle/>
          <a:p>
            <a:fld id="{DD5BB2E7-0AE8-4FD3-84EB-7ECB38B14AD6}" type="slidenum">
              <a:rPr lang="en-US" smtClean="0"/>
              <a:t>9</a:t>
            </a:fld>
            <a:endParaRPr lang="en-US"/>
          </a:p>
        </p:txBody>
      </p:sp>
    </p:spTree>
    <p:extLst>
      <p:ext uri="{BB962C8B-B14F-4D97-AF65-F5344CB8AC3E}">
        <p14:creationId xmlns:p14="http://schemas.microsoft.com/office/powerpoint/2010/main" val="765477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61DAA-87D8-4C4F-937B-E87DC393F2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DDECDA-12D5-43FC-24FC-59CC10A1C8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F8B470-8449-A344-270A-96AB816B6B2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6A3AFF9-B397-C49D-5C05-49F7BF6CAF38}"/>
              </a:ext>
            </a:extLst>
          </p:cNvPr>
          <p:cNvSpPr>
            <a:spLocks noGrp="1"/>
          </p:cNvSpPr>
          <p:nvPr>
            <p:ph type="sldNum" sz="quarter" idx="5"/>
          </p:nvPr>
        </p:nvSpPr>
        <p:spPr/>
        <p:txBody>
          <a:bodyPr/>
          <a:lstStyle/>
          <a:p>
            <a:fld id="{DD5BB2E7-0AE8-4FD3-84EB-7ECB38B14AD6}" type="slidenum">
              <a:rPr lang="en-US" smtClean="0"/>
              <a:t>10</a:t>
            </a:fld>
            <a:endParaRPr lang="en-US"/>
          </a:p>
        </p:txBody>
      </p:sp>
    </p:spTree>
    <p:extLst>
      <p:ext uri="{BB962C8B-B14F-4D97-AF65-F5344CB8AC3E}">
        <p14:creationId xmlns:p14="http://schemas.microsoft.com/office/powerpoint/2010/main" val="571869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A1693-0BC3-3417-C80C-6EF2FC9D97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34F7DD-7151-A71F-9D7E-0A9BBAEA3C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446AF1-8E82-720B-5DD9-B56EDA648A1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109DB9E-C5C7-9819-AAF2-249B73CE5353}"/>
              </a:ext>
            </a:extLst>
          </p:cNvPr>
          <p:cNvSpPr>
            <a:spLocks noGrp="1"/>
          </p:cNvSpPr>
          <p:nvPr>
            <p:ph type="sldNum" sz="quarter" idx="5"/>
          </p:nvPr>
        </p:nvSpPr>
        <p:spPr/>
        <p:txBody>
          <a:bodyPr/>
          <a:lstStyle/>
          <a:p>
            <a:fld id="{DD5BB2E7-0AE8-4FD3-84EB-7ECB38B14AD6}" type="slidenum">
              <a:rPr lang="en-US" smtClean="0"/>
              <a:t>11</a:t>
            </a:fld>
            <a:endParaRPr lang="en-US"/>
          </a:p>
        </p:txBody>
      </p:sp>
    </p:spTree>
    <p:extLst>
      <p:ext uri="{BB962C8B-B14F-4D97-AF65-F5344CB8AC3E}">
        <p14:creationId xmlns:p14="http://schemas.microsoft.com/office/powerpoint/2010/main" val="2522267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B3F129-680D-F332-BCFC-30FB45DAD0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B92B9F-9FB5-92E3-3564-E6F5C632E2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D8F295-C780-B007-ED22-2425B70398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D8869D9-D25B-D7E8-883B-BE7CB1CEBD75}"/>
              </a:ext>
            </a:extLst>
          </p:cNvPr>
          <p:cNvSpPr>
            <a:spLocks noGrp="1"/>
          </p:cNvSpPr>
          <p:nvPr>
            <p:ph type="sldNum" sz="quarter" idx="5"/>
          </p:nvPr>
        </p:nvSpPr>
        <p:spPr/>
        <p:txBody>
          <a:bodyPr/>
          <a:lstStyle/>
          <a:p>
            <a:fld id="{DD5BB2E7-0AE8-4FD3-84EB-7ECB38B14AD6}" type="slidenum">
              <a:rPr lang="en-US" smtClean="0"/>
              <a:t>13</a:t>
            </a:fld>
            <a:endParaRPr lang="en-US"/>
          </a:p>
        </p:txBody>
      </p:sp>
    </p:spTree>
    <p:extLst>
      <p:ext uri="{BB962C8B-B14F-4D97-AF65-F5344CB8AC3E}">
        <p14:creationId xmlns:p14="http://schemas.microsoft.com/office/powerpoint/2010/main" val="4147973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5" name="Date Placeholder 14">
            <a:extLst>
              <a:ext uri="{FF2B5EF4-FFF2-40B4-BE49-F238E27FC236}">
                <a16:creationId xmlns:a16="http://schemas.microsoft.com/office/drawing/2014/main" id="{F449767E-A731-5E26-3A8C-03A2246F3866}"/>
              </a:ext>
            </a:extLst>
          </p:cNvPr>
          <p:cNvSpPr>
            <a:spLocks noGrp="1"/>
          </p:cNvSpPr>
          <p:nvPr>
            <p:ph type="dt" sz="half" idx="10"/>
          </p:nvPr>
        </p:nvSpPr>
        <p:spPr/>
        <p:txBody>
          <a:bodyPr/>
          <a:lstStyle/>
          <a:p>
            <a:fld id="{9626E254-5D5A-4199-9544-AD9A9268F185}" type="datetime1">
              <a:rPr lang="en-US" smtClean="0"/>
              <a:t>4/22/26</a:t>
            </a:fld>
            <a:endParaRPr lang="en-US"/>
          </a:p>
        </p:txBody>
      </p:sp>
      <p:sp>
        <p:nvSpPr>
          <p:cNvPr id="16" name="Footer Placeholder 15">
            <a:extLst>
              <a:ext uri="{FF2B5EF4-FFF2-40B4-BE49-F238E27FC236}">
                <a16:creationId xmlns:a16="http://schemas.microsoft.com/office/drawing/2014/main" id="{41BC9661-B39E-9B85-A4D5-7015CB9A772F}"/>
              </a:ext>
            </a:extLst>
          </p:cNvPr>
          <p:cNvSpPr>
            <a:spLocks noGrp="1"/>
          </p:cNvSpPr>
          <p:nvPr>
            <p:ph type="ftr" sz="quarter" idx="11"/>
          </p:nvPr>
        </p:nvSpPr>
        <p:spPr/>
        <p:txBody>
          <a:bodyPr/>
          <a:lstStyle/>
          <a:p>
            <a:endParaRPr lang="en-US"/>
          </a:p>
        </p:txBody>
      </p:sp>
      <p:sp>
        <p:nvSpPr>
          <p:cNvPr id="17" name="Slide Number Placeholder 16">
            <a:extLst>
              <a:ext uri="{FF2B5EF4-FFF2-40B4-BE49-F238E27FC236}">
                <a16:creationId xmlns:a16="http://schemas.microsoft.com/office/drawing/2014/main" id="{DCF95B41-2D04-B693-5939-2E6AD1749CA5}"/>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F796AD-8D2A-46AF-99A8-BF6EF03CC371}" type="datetime1">
              <a:rPr lang="en-US" smtClean="0"/>
              <a:t>4/23/26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50F22-5C11-45E6-424D-E6D8F8B4E7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8A97DF9-F295-8082-D5C8-BE95033AB803}"/>
              </a:ext>
            </a:extLst>
          </p:cNvPr>
          <p:cNvSpPr>
            <a:spLocks noGrp="1"/>
          </p:cNvSpPr>
          <p:nvPr>
            <p:ph type="dt" sz="half" idx="10"/>
          </p:nvPr>
        </p:nvSpPr>
        <p:spPr/>
        <p:txBody>
          <a:bodyPr/>
          <a:lstStyle/>
          <a:p>
            <a:fld id="{D27B773F-7EAC-4875-89CF-C9E48FAE60B4}" type="datetime1">
              <a:rPr lang="en-US" smtClean="0"/>
              <a:t>4/23/26</a:t>
            </a:fld>
            <a:endParaRPr lang="en-US"/>
          </a:p>
        </p:txBody>
      </p:sp>
      <p:sp>
        <p:nvSpPr>
          <p:cNvPr id="4" name="Footer Placeholder 3">
            <a:extLst>
              <a:ext uri="{FF2B5EF4-FFF2-40B4-BE49-F238E27FC236}">
                <a16:creationId xmlns:a16="http://schemas.microsoft.com/office/drawing/2014/main" id="{E3CC665C-2D38-A1A8-2539-ECA9BD1F7A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92E280-EE9C-3713-F96A-3E790DA6B565}"/>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8266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15AC9E-4E7C-439C-A8C7-3926B025D729}" type="datetime1">
              <a:rPr lang="en-US" smtClean="0"/>
              <a:t>4/23/26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0A933-B3D6-0F3B-AE09-94960DCE27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A0DC499-0014-E996-EF33-FC42982C8C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744B7D5-9858-9063-C432-C088988692A8}"/>
              </a:ext>
            </a:extLst>
          </p:cNvPr>
          <p:cNvSpPr>
            <a:spLocks noGrp="1"/>
          </p:cNvSpPr>
          <p:nvPr>
            <p:ph type="dt" sz="half" idx="10"/>
          </p:nvPr>
        </p:nvSpPr>
        <p:spPr/>
        <p:txBody>
          <a:bodyPr/>
          <a:lstStyle/>
          <a:p>
            <a:fld id="{7BAC6B92-57DC-4DD0-88E9-DCA89248D890}" type="datetime1">
              <a:rPr lang="en-US" smtClean="0"/>
              <a:t>4/23/26</a:t>
            </a:fld>
            <a:endParaRPr lang="en-US"/>
          </a:p>
        </p:txBody>
      </p:sp>
      <p:sp>
        <p:nvSpPr>
          <p:cNvPr id="5" name="Footer Placeholder 4">
            <a:extLst>
              <a:ext uri="{FF2B5EF4-FFF2-40B4-BE49-F238E27FC236}">
                <a16:creationId xmlns:a16="http://schemas.microsoft.com/office/drawing/2014/main" id="{B5EB6A92-2516-0EB9-9A41-6CAF8E78BE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D83FE9-657E-27CE-1FE6-2327E2A459A9}"/>
              </a:ext>
            </a:extLst>
          </p:cNvPr>
          <p:cNvSpPr>
            <a:spLocks noGrp="1"/>
          </p:cNvSpPr>
          <p:nvPr>
            <p:ph type="sldNum" sz="quarter" idx="12"/>
          </p:nvPr>
        </p:nvSpPr>
        <p:spPr/>
        <p:txBody>
          <a:bodyPr/>
          <a:lstStyle/>
          <a:p>
            <a:fld id="{2CCB805A-47AC-491C-8905-3D0D0EE73A32}" type="slidenum">
              <a:rPr lang="en-US" smtClean="0"/>
              <a:t>‹#›</a:t>
            </a:fld>
            <a:endParaRPr lang="en-US"/>
          </a:p>
        </p:txBody>
      </p:sp>
    </p:spTree>
    <p:extLst>
      <p:ext uri="{BB962C8B-B14F-4D97-AF65-F5344CB8AC3E}">
        <p14:creationId xmlns:p14="http://schemas.microsoft.com/office/powerpoint/2010/main" val="1901296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74BC1-F53D-D79D-D13F-E7C63E804B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3A5A13-70D2-1FAD-4DF6-8C874CA7B9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CD5C5A-DCDD-5FA5-4973-D09464000B35}"/>
              </a:ext>
            </a:extLst>
          </p:cNvPr>
          <p:cNvSpPr>
            <a:spLocks noGrp="1"/>
          </p:cNvSpPr>
          <p:nvPr>
            <p:ph type="dt" sz="half" idx="10"/>
          </p:nvPr>
        </p:nvSpPr>
        <p:spPr/>
        <p:txBody>
          <a:bodyPr/>
          <a:lstStyle/>
          <a:p>
            <a:fld id="{74A2023E-5DDF-4AD6-9533-856C9AD52DDE}" type="datetime1">
              <a:rPr lang="en-US" smtClean="0"/>
              <a:t>4/23/26</a:t>
            </a:fld>
            <a:endParaRPr lang="en-US"/>
          </a:p>
        </p:txBody>
      </p:sp>
      <p:sp>
        <p:nvSpPr>
          <p:cNvPr id="5" name="Footer Placeholder 4">
            <a:extLst>
              <a:ext uri="{FF2B5EF4-FFF2-40B4-BE49-F238E27FC236}">
                <a16:creationId xmlns:a16="http://schemas.microsoft.com/office/drawing/2014/main" id="{29D47970-58F0-62D4-7DF5-51456D016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6AA0A2-FAFC-8FE5-BD13-4A12D621BF12}"/>
              </a:ext>
            </a:extLst>
          </p:cNvPr>
          <p:cNvSpPr>
            <a:spLocks noGrp="1"/>
          </p:cNvSpPr>
          <p:nvPr>
            <p:ph type="sldNum" sz="quarter" idx="12"/>
          </p:nvPr>
        </p:nvSpPr>
        <p:spPr/>
        <p:txBody>
          <a:bodyPr/>
          <a:lstStyle/>
          <a:p>
            <a:fld id="{2CCB805A-47AC-491C-8905-3D0D0EE73A32}" type="slidenum">
              <a:rPr lang="en-US" smtClean="0"/>
              <a:t>‹#›</a:t>
            </a:fld>
            <a:endParaRPr lang="en-US"/>
          </a:p>
        </p:txBody>
      </p:sp>
    </p:spTree>
    <p:extLst>
      <p:ext uri="{BB962C8B-B14F-4D97-AF65-F5344CB8AC3E}">
        <p14:creationId xmlns:p14="http://schemas.microsoft.com/office/powerpoint/2010/main" val="33584120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4EA17-25DF-A9D1-3F85-EACFBEFA21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028AC1-B8FB-0722-19E8-10256A8AB05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8C0E61-8ECD-A0DD-6456-E1AB875403FA}"/>
              </a:ext>
            </a:extLst>
          </p:cNvPr>
          <p:cNvSpPr>
            <a:spLocks noGrp="1"/>
          </p:cNvSpPr>
          <p:nvPr>
            <p:ph type="dt" sz="half" idx="10"/>
          </p:nvPr>
        </p:nvSpPr>
        <p:spPr/>
        <p:txBody>
          <a:bodyPr/>
          <a:lstStyle/>
          <a:p>
            <a:fld id="{66E0DD36-3C5F-45AA-810A-98F3C73FDBCA}" type="datetime1">
              <a:rPr lang="en-US" smtClean="0"/>
              <a:t>4/23/26</a:t>
            </a:fld>
            <a:endParaRPr lang="en-US"/>
          </a:p>
        </p:txBody>
      </p:sp>
      <p:sp>
        <p:nvSpPr>
          <p:cNvPr id="5" name="Footer Placeholder 4">
            <a:extLst>
              <a:ext uri="{FF2B5EF4-FFF2-40B4-BE49-F238E27FC236}">
                <a16:creationId xmlns:a16="http://schemas.microsoft.com/office/drawing/2014/main" id="{99595D88-6284-82E4-3A9C-B630941793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DB715F-3353-87A3-0848-094027A077C0}"/>
              </a:ext>
            </a:extLst>
          </p:cNvPr>
          <p:cNvSpPr>
            <a:spLocks noGrp="1"/>
          </p:cNvSpPr>
          <p:nvPr>
            <p:ph type="sldNum" sz="quarter" idx="12"/>
          </p:nvPr>
        </p:nvSpPr>
        <p:spPr/>
        <p:txBody>
          <a:bodyPr/>
          <a:lstStyle/>
          <a:p>
            <a:fld id="{2CCB805A-47AC-491C-8905-3D0D0EE73A32}" type="slidenum">
              <a:rPr lang="en-US" smtClean="0"/>
              <a:t>‹#›</a:t>
            </a:fld>
            <a:endParaRPr lang="en-US"/>
          </a:p>
        </p:txBody>
      </p:sp>
    </p:spTree>
    <p:extLst>
      <p:ext uri="{BB962C8B-B14F-4D97-AF65-F5344CB8AC3E}">
        <p14:creationId xmlns:p14="http://schemas.microsoft.com/office/powerpoint/2010/main" val="1270138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865C9-2D0E-8ACC-8316-5810CD0AF8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E490C3-A2E4-247F-0D0C-45F03F4EBF6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4B369A-6A7C-2974-46B0-3E5DEF9102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04BA8A-4B75-1B50-AB72-1EA00EF2C4B5}"/>
              </a:ext>
            </a:extLst>
          </p:cNvPr>
          <p:cNvSpPr>
            <a:spLocks noGrp="1"/>
          </p:cNvSpPr>
          <p:nvPr>
            <p:ph type="dt" sz="half" idx="10"/>
          </p:nvPr>
        </p:nvSpPr>
        <p:spPr/>
        <p:txBody>
          <a:bodyPr/>
          <a:lstStyle/>
          <a:p>
            <a:fld id="{FEA81405-C734-4402-8E4E-62672FAB62A3}" type="datetime1">
              <a:rPr lang="en-US" smtClean="0"/>
              <a:t>4/23/26</a:t>
            </a:fld>
            <a:endParaRPr lang="en-US"/>
          </a:p>
        </p:txBody>
      </p:sp>
      <p:sp>
        <p:nvSpPr>
          <p:cNvPr id="6" name="Footer Placeholder 5">
            <a:extLst>
              <a:ext uri="{FF2B5EF4-FFF2-40B4-BE49-F238E27FC236}">
                <a16:creationId xmlns:a16="http://schemas.microsoft.com/office/drawing/2014/main" id="{7FB496B6-2849-0DA0-CAF1-FA2EC587C7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71FD7D-1928-FB22-8271-3425F5904FC9}"/>
              </a:ext>
            </a:extLst>
          </p:cNvPr>
          <p:cNvSpPr>
            <a:spLocks noGrp="1"/>
          </p:cNvSpPr>
          <p:nvPr>
            <p:ph type="sldNum" sz="quarter" idx="12"/>
          </p:nvPr>
        </p:nvSpPr>
        <p:spPr/>
        <p:txBody>
          <a:bodyPr/>
          <a:lstStyle/>
          <a:p>
            <a:fld id="{2CCB805A-47AC-491C-8905-3D0D0EE73A32}" type="slidenum">
              <a:rPr lang="en-US" smtClean="0"/>
              <a:t>‹#›</a:t>
            </a:fld>
            <a:endParaRPr lang="en-US"/>
          </a:p>
        </p:txBody>
      </p:sp>
    </p:spTree>
    <p:extLst>
      <p:ext uri="{BB962C8B-B14F-4D97-AF65-F5344CB8AC3E}">
        <p14:creationId xmlns:p14="http://schemas.microsoft.com/office/powerpoint/2010/main" val="26055614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337B6-794C-255F-F038-1B0CEB21653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8D5F45E-2951-15F6-7CF0-107157A04A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235BD6-C195-EAF2-A684-ADE4AD919E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374E7A-AA7F-9836-2EA2-FB0D901A98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5A1B66-D1CF-D75D-61AD-842CDD0934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F27C10-87D1-C647-9F8E-EC62E5FDF2A7}"/>
              </a:ext>
            </a:extLst>
          </p:cNvPr>
          <p:cNvSpPr>
            <a:spLocks noGrp="1"/>
          </p:cNvSpPr>
          <p:nvPr>
            <p:ph type="dt" sz="half" idx="10"/>
          </p:nvPr>
        </p:nvSpPr>
        <p:spPr/>
        <p:txBody>
          <a:bodyPr/>
          <a:lstStyle/>
          <a:p>
            <a:fld id="{6E131E53-FF79-4845-AEF2-CB85F2A648ED}" type="datetime1">
              <a:rPr lang="en-US" smtClean="0"/>
              <a:t>4/23/26</a:t>
            </a:fld>
            <a:endParaRPr lang="en-US"/>
          </a:p>
        </p:txBody>
      </p:sp>
      <p:sp>
        <p:nvSpPr>
          <p:cNvPr id="8" name="Footer Placeholder 7">
            <a:extLst>
              <a:ext uri="{FF2B5EF4-FFF2-40B4-BE49-F238E27FC236}">
                <a16:creationId xmlns:a16="http://schemas.microsoft.com/office/drawing/2014/main" id="{E0C57809-B571-F199-86E4-C4BD8D48242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7A6AB92-28E7-177E-0383-46F7E99B9A8F}"/>
              </a:ext>
            </a:extLst>
          </p:cNvPr>
          <p:cNvSpPr>
            <a:spLocks noGrp="1"/>
          </p:cNvSpPr>
          <p:nvPr>
            <p:ph type="sldNum" sz="quarter" idx="12"/>
          </p:nvPr>
        </p:nvSpPr>
        <p:spPr/>
        <p:txBody>
          <a:bodyPr/>
          <a:lstStyle/>
          <a:p>
            <a:fld id="{2CCB805A-47AC-491C-8905-3D0D0EE73A32}" type="slidenum">
              <a:rPr lang="en-US" smtClean="0"/>
              <a:t>‹#›</a:t>
            </a:fld>
            <a:endParaRPr lang="en-US"/>
          </a:p>
        </p:txBody>
      </p:sp>
    </p:spTree>
    <p:extLst>
      <p:ext uri="{BB962C8B-B14F-4D97-AF65-F5344CB8AC3E}">
        <p14:creationId xmlns:p14="http://schemas.microsoft.com/office/powerpoint/2010/main" val="3386989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C81D5-F084-284D-46AE-D11BA5A6403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918BD10-7C30-7978-0FF6-78FF8EF2E61F}"/>
              </a:ext>
            </a:extLst>
          </p:cNvPr>
          <p:cNvSpPr>
            <a:spLocks noGrp="1"/>
          </p:cNvSpPr>
          <p:nvPr>
            <p:ph type="dt" sz="half" idx="10"/>
          </p:nvPr>
        </p:nvSpPr>
        <p:spPr/>
        <p:txBody>
          <a:bodyPr/>
          <a:lstStyle/>
          <a:p>
            <a:fld id="{C61D6D38-81A2-487B-9962-50F3A3D8A50A}" type="datetime1">
              <a:rPr lang="en-US" smtClean="0"/>
              <a:t>4/23/26</a:t>
            </a:fld>
            <a:endParaRPr lang="en-US"/>
          </a:p>
        </p:txBody>
      </p:sp>
      <p:sp>
        <p:nvSpPr>
          <p:cNvPr id="4" name="Footer Placeholder 3">
            <a:extLst>
              <a:ext uri="{FF2B5EF4-FFF2-40B4-BE49-F238E27FC236}">
                <a16:creationId xmlns:a16="http://schemas.microsoft.com/office/drawing/2014/main" id="{4900B112-0482-A944-CAB5-C5C53888D1F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8EABC6-3C5F-5F7A-1A7F-2E35517A848D}"/>
              </a:ext>
            </a:extLst>
          </p:cNvPr>
          <p:cNvSpPr>
            <a:spLocks noGrp="1"/>
          </p:cNvSpPr>
          <p:nvPr>
            <p:ph type="sldNum" sz="quarter" idx="12"/>
          </p:nvPr>
        </p:nvSpPr>
        <p:spPr/>
        <p:txBody>
          <a:bodyPr/>
          <a:lstStyle/>
          <a:p>
            <a:fld id="{2CCB805A-47AC-491C-8905-3D0D0EE73A32}" type="slidenum">
              <a:rPr lang="en-US" smtClean="0"/>
              <a:t>‹#›</a:t>
            </a:fld>
            <a:endParaRPr lang="en-US"/>
          </a:p>
        </p:txBody>
      </p:sp>
    </p:spTree>
    <p:extLst>
      <p:ext uri="{BB962C8B-B14F-4D97-AF65-F5344CB8AC3E}">
        <p14:creationId xmlns:p14="http://schemas.microsoft.com/office/powerpoint/2010/main" val="19495285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985212-D059-8D8F-4A31-264763C8BC7D}"/>
              </a:ext>
            </a:extLst>
          </p:cNvPr>
          <p:cNvSpPr>
            <a:spLocks noGrp="1"/>
          </p:cNvSpPr>
          <p:nvPr>
            <p:ph type="dt" sz="half" idx="10"/>
          </p:nvPr>
        </p:nvSpPr>
        <p:spPr/>
        <p:txBody>
          <a:bodyPr/>
          <a:lstStyle/>
          <a:p>
            <a:fld id="{7FE17D61-6F79-4150-B7F4-63816A864746}" type="datetime1">
              <a:rPr lang="en-US" smtClean="0"/>
              <a:t>4/23/26</a:t>
            </a:fld>
            <a:endParaRPr lang="en-US"/>
          </a:p>
        </p:txBody>
      </p:sp>
      <p:sp>
        <p:nvSpPr>
          <p:cNvPr id="3" name="Footer Placeholder 2">
            <a:extLst>
              <a:ext uri="{FF2B5EF4-FFF2-40B4-BE49-F238E27FC236}">
                <a16:creationId xmlns:a16="http://schemas.microsoft.com/office/drawing/2014/main" id="{F3FEA8F8-78EF-AD00-F89F-D37576A6C5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585773F-739E-767A-AB21-D2FB9C90AFD8}"/>
              </a:ext>
            </a:extLst>
          </p:cNvPr>
          <p:cNvSpPr>
            <a:spLocks noGrp="1"/>
          </p:cNvSpPr>
          <p:nvPr>
            <p:ph type="sldNum" sz="quarter" idx="12"/>
          </p:nvPr>
        </p:nvSpPr>
        <p:spPr/>
        <p:txBody>
          <a:bodyPr/>
          <a:lstStyle/>
          <a:p>
            <a:fld id="{2CCB805A-47AC-491C-8905-3D0D0EE73A32}" type="slidenum">
              <a:rPr lang="en-US" smtClean="0"/>
              <a:t>‹#›</a:t>
            </a:fld>
            <a:endParaRPr lang="en-US"/>
          </a:p>
        </p:txBody>
      </p:sp>
    </p:spTree>
    <p:extLst>
      <p:ext uri="{BB962C8B-B14F-4D97-AF65-F5344CB8AC3E}">
        <p14:creationId xmlns:p14="http://schemas.microsoft.com/office/powerpoint/2010/main" val="1824182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298C4A-CABF-4A06-880C-DD3B6798934D}" type="datetime1">
              <a:rPr lang="en-US" smtClean="0"/>
              <a:t>4/22/26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pic>
        <p:nvPicPr>
          <p:cNvPr id="8" name="Picture 7">
            <a:extLst>
              <a:ext uri="{FF2B5EF4-FFF2-40B4-BE49-F238E27FC236}">
                <a16:creationId xmlns:a16="http://schemas.microsoft.com/office/drawing/2014/main" id="{464FBF3A-524A-5F6D-ABF2-DC954017A7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8866" y="5877669"/>
            <a:ext cx="1794934" cy="868462"/>
          </a:xfrm>
          <a:prstGeom prst="rect">
            <a:avLst/>
          </a:prstGeom>
        </p:spPr>
      </p:pic>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4AA86-6BD0-C4E2-E37B-CB1FB94BD2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8528215-D15A-9159-2941-9E6BD6DFA1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229DB6D-5C6B-5ECB-9CDD-C71CDCD82E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A77DC0-2AA9-565F-D6CA-DE48A5C6E224}"/>
              </a:ext>
            </a:extLst>
          </p:cNvPr>
          <p:cNvSpPr>
            <a:spLocks noGrp="1"/>
          </p:cNvSpPr>
          <p:nvPr>
            <p:ph type="dt" sz="half" idx="10"/>
          </p:nvPr>
        </p:nvSpPr>
        <p:spPr/>
        <p:txBody>
          <a:bodyPr/>
          <a:lstStyle/>
          <a:p>
            <a:fld id="{B2BA08F5-0ABB-4C6B-9373-5317867EEEB3}" type="datetime1">
              <a:rPr lang="en-US" smtClean="0"/>
              <a:t>4/23/26</a:t>
            </a:fld>
            <a:endParaRPr lang="en-US"/>
          </a:p>
        </p:txBody>
      </p:sp>
      <p:sp>
        <p:nvSpPr>
          <p:cNvPr id="6" name="Footer Placeholder 5">
            <a:extLst>
              <a:ext uri="{FF2B5EF4-FFF2-40B4-BE49-F238E27FC236}">
                <a16:creationId xmlns:a16="http://schemas.microsoft.com/office/drawing/2014/main" id="{E533C0E8-4A01-FF5C-E688-9CEE7EA04D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3A9F84-8BCE-4D7A-3172-302C8575194B}"/>
              </a:ext>
            </a:extLst>
          </p:cNvPr>
          <p:cNvSpPr>
            <a:spLocks noGrp="1"/>
          </p:cNvSpPr>
          <p:nvPr>
            <p:ph type="sldNum" sz="quarter" idx="12"/>
          </p:nvPr>
        </p:nvSpPr>
        <p:spPr/>
        <p:txBody>
          <a:bodyPr/>
          <a:lstStyle/>
          <a:p>
            <a:fld id="{2CCB805A-47AC-491C-8905-3D0D0EE73A32}" type="slidenum">
              <a:rPr lang="en-US" smtClean="0"/>
              <a:t>‹#›</a:t>
            </a:fld>
            <a:endParaRPr lang="en-US"/>
          </a:p>
        </p:txBody>
      </p:sp>
    </p:spTree>
    <p:extLst>
      <p:ext uri="{BB962C8B-B14F-4D97-AF65-F5344CB8AC3E}">
        <p14:creationId xmlns:p14="http://schemas.microsoft.com/office/powerpoint/2010/main" val="20231198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5D316-EBFB-A0BD-100F-45800A9255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A7B199-73F9-5416-9FC9-D7833ED1BD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1DB4A77-15ED-67F9-A8F9-1F17920925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BB1EB7-BC3D-C168-4B04-B07EA0530904}"/>
              </a:ext>
            </a:extLst>
          </p:cNvPr>
          <p:cNvSpPr>
            <a:spLocks noGrp="1"/>
          </p:cNvSpPr>
          <p:nvPr>
            <p:ph type="dt" sz="half" idx="10"/>
          </p:nvPr>
        </p:nvSpPr>
        <p:spPr/>
        <p:txBody>
          <a:bodyPr/>
          <a:lstStyle/>
          <a:p>
            <a:fld id="{4BA8A4BD-6C59-48E1-A332-D04B3672A884}" type="datetime1">
              <a:rPr lang="en-US" smtClean="0"/>
              <a:t>4/23/26</a:t>
            </a:fld>
            <a:endParaRPr lang="en-US"/>
          </a:p>
        </p:txBody>
      </p:sp>
      <p:sp>
        <p:nvSpPr>
          <p:cNvPr id="6" name="Footer Placeholder 5">
            <a:extLst>
              <a:ext uri="{FF2B5EF4-FFF2-40B4-BE49-F238E27FC236}">
                <a16:creationId xmlns:a16="http://schemas.microsoft.com/office/drawing/2014/main" id="{D0911147-F647-B4FC-35A7-FE5DBA0158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659180-1E48-53FB-F992-E0E0C29019A5}"/>
              </a:ext>
            </a:extLst>
          </p:cNvPr>
          <p:cNvSpPr>
            <a:spLocks noGrp="1"/>
          </p:cNvSpPr>
          <p:nvPr>
            <p:ph type="sldNum" sz="quarter" idx="12"/>
          </p:nvPr>
        </p:nvSpPr>
        <p:spPr/>
        <p:txBody>
          <a:bodyPr/>
          <a:lstStyle/>
          <a:p>
            <a:fld id="{2CCB805A-47AC-491C-8905-3D0D0EE73A32}" type="slidenum">
              <a:rPr lang="en-US" smtClean="0"/>
              <a:t>‹#›</a:t>
            </a:fld>
            <a:endParaRPr lang="en-US"/>
          </a:p>
        </p:txBody>
      </p:sp>
    </p:spTree>
    <p:extLst>
      <p:ext uri="{BB962C8B-B14F-4D97-AF65-F5344CB8AC3E}">
        <p14:creationId xmlns:p14="http://schemas.microsoft.com/office/powerpoint/2010/main" val="23591713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AEB37-4203-876B-EAD2-FC2970DEA9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E65F3D-DE9A-E1F8-9768-21DA3BF86D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57A637-7C7C-7E84-DE3A-BB9C4BC6EC9F}"/>
              </a:ext>
            </a:extLst>
          </p:cNvPr>
          <p:cNvSpPr>
            <a:spLocks noGrp="1"/>
          </p:cNvSpPr>
          <p:nvPr>
            <p:ph type="dt" sz="half" idx="10"/>
          </p:nvPr>
        </p:nvSpPr>
        <p:spPr/>
        <p:txBody>
          <a:bodyPr/>
          <a:lstStyle/>
          <a:p>
            <a:fld id="{48A89B3B-EEF6-4348-B37F-89CCF752932B}" type="datetime1">
              <a:rPr lang="en-US" smtClean="0"/>
              <a:t>4/23/26</a:t>
            </a:fld>
            <a:endParaRPr lang="en-US"/>
          </a:p>
        </p:txBody>
      </p:sp>
      <p:sp>
        <p:nvSpPr>
          <p:cNvPr id="5" name="Footer Placeholder 4">
            <a:extLst>
              <a:ext uri="{FF2B5EF4-FFF2-40B4-BE49-F238E27FC236}">
                <a16:creationId xmlns:a16="http://schemas.microsoft.com/office/drawing/2014/main" id="{12AB63BB-0ED1-C0AC-5599-B5A9C9CE26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C2185C-B742-389B-8CC8-22DA2654B209}"/>
              </a:ext>
            </a:extLst>
          </p:cNvPr>
          <p:cNvSpPr>
            <a:spLocks noGrp="1"/>
          </p:cNvSpPr>
          <p:nvPr>
            <p:ph type="sldNum" sz="quarter" idx="12"/>
          </p:nvPr>
        </p:nvSpPr>
        <p:spPr/>
        <p:txBody>
          <a:bodyPr/>
          <a:lstStyle/>
          <a:p>
            <a:fld id="{2CCB805A-47AC-491C-8905-3D0D0EE73A32}" type="slidenum">
              <a:rPr lang="en-US" smtClean="0"/>
              <a:t>‹#›</a:t>
            </a:fld>
            <a:endParaRPr lang="en-US"/>
          </a:p>
        </p:txBody>
      </p:sp>
    </p:spTree>
    <p:extLst>
      <p:ext uri="{BB962C8B-B14F-4D97-AF65-F5344CB8AC3E}">
        <p14:creationId xmlns:p14="http://schemas.microsoft.com/office/powerpoint/2010/main" val="28362493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09D547-7AD0-867C-39EB-8D6D9BD6B82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4F48FFC-FBD6-22AA-C5D0-21DF692B4F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0FE7EA-5463-C069-81A5-237A5DC6BA13}"/>
              </a:ext>
            </a:extLst>
          </p:cNvPr>
          <p:cNvSpPr>
            <a:spLocks noGrp="1"/>
          </p:cNvSpPr>
          <p:nvPr>
            <p:ph type="dt" sz="half" idx="10"/>
          </p:nvPr>
        </p:nvSpPr>
        <p:spPr/>
        <p:txBody>
          <a:bodyPr/>
          <a:lstStyle/>
          <a:p>
            <a:fld id="{30E8FB24-9B23-4845-A65E-F9E387CCCE11}" type="datetime1">
              <a:rPr lang="en-US" smtClean="0"/>
              <a:t>4/23/26</a:t>
            </a:fld>
            <a:endParaRPr lang="en-US"/>
          </a:p>
        </p:txBody>
      </p:sp>
      <p:sp>
        <p:nvSpPr>
          <p:cNvPr id="5" name="Footer Placeholder 4">
            <a:extLst>
              <a:ext uri="{FF2B5EF4-FFF2-40B4-BE49-F238E27FC236}">
                <a16:creationId xmlns:a16="http://schemas.microsoft.com/office/drawing/2014/main" id="{DA3C03F1-9D91-2AEA-4E16-DC0B444B4D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450CFB-66C7-8683-5CF4-AEB06003F997}"/>
              </a:ext>
            </a:extLst>
          </p:cNvPr>
          <p:cNvSpPr>
            <a:spLocks noGrp="1"/>
          </p:cNvSpPr>
          <p:nvPr>
            <p:ph type="sldNum" sz="quarter" idx="12"/>
          </p:nvPr>
        </p:nvSpPr>
        <p:spPr/>
        <p:txBody>
          <a:bodyPr/>
          <a:lstStyle/>
          <a:p>
            <a:fld id="{2CCB805A-47AC-491C-8905-3D0D0EE73A32}" type="slidenum">
              <a:rPr lang="en-US" smtClean="0"/>
              <a:t>‹#›</a:t>
            </a:fld>
            <a:endParaRPr lang="en-US"/>
          </a:p>
        </p:txBody>
      </p:sp>
    </p:spTree>
    <p:extLst>
      <p:ext uri="{BB962C8B-B14F-4D97-AF65-F5344CB8AC3E}">
        <p14:creationId xmlns:p14="http://schemas.microsoft.com/office/powerpoint/2010/main" val="847337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1A579E-FB4C-4B2B-8281-FDEBA80BC008}" type="datetime1">
              <a:rPr lang="en-US" smtClean="0"/>
              <a:t>4/23/26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C9D87C1-CD03-4974-B3CD-42173AF52E5A}" type="datetime1">
              <a:rPr lang="en-US" smtClean="0"/>
              <a:t>4/23/26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10600" y="5486401"/>
            <a:ext cx="2743200" cy="1235074"/>
          </a:xfrm>
        </p:spPr>
        <p:txBody>
          <a:bodyPr/>
          <a:lstStyle/>
          <a:p>
            <a:fld id="{330EA680-D336-4FF7-8B7A-9848BB0A1C32}" type="slidenum">
              <a:rPr lang="en-US" smtClean="0"/>
              <a:t>‹#›</a:t>
            </a:fld>
            <a:endParaRPr lang="en-US"/>
          </a:p>
        </p:txBody>
      </p:sp>
      <p:pic>
        <p:nvPicPr>
          <p:cNvPr id="10" name="Picture 9">
            <a:extLst>
              <a:ext uri="{FF2B5EF4-FFF2-40B4-BE49-F238E27FC236}">
                <a16:creationId xmlns:a16="http://schemas.microsoft.com/office/drawing/2014/main" id="{B4F399A5-5829-02C8-4E2B-F4B8592C1962}"/>
              </a:ext>
            </a:extLst>
          </p:cNvPr>
          <p:cNvPicPr>
            <a:picLocks noChangeAspect="1"/>
          </p:cNvPicPr>
          <p:nvPr userDrawn="1"/>
        </p:nvPicPr>
        <p:blipFill>
          <a:blip r:embed="rId2"/>
          <a:stretch>
            <a:fillRect/>
          </a:stretch>
        </p:blipFill>
        <p:spPr>
          <a:xfrm>
            <a:off x="9177867" y="5748597"/>
            <a:ext cx="1769533" cy="856732"/>
          </a:xfrm>
          <a:prstGeom prst="rect">
            <a:avLst/>
          </a:prstGeom>
        </p:spPr>
      </p:pic>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BE0DE41-7ADC-429E-8FC8-860258CEAE2E}" type="datetime1">
              <a:rPr lang="en-US" smtClean="0"/>
              <a:t>4/23/26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8555906-4ED8-42BE-97E7-7AE57985D924}" type="datetime1">
              <a:rPr lang="en-US" smtClean="0"/>
              <a:t>4/23/26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53B50C-DA6C-47E8-AF19-D510B94ED413}" type="datetime1">
              <a:rPr lang="en-US" smtClean="0"/>
              <a:t>4/23/26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D1AECB-155C-4A11-BDDF-C140B616A733}" type="datetime1">
              <a:rPr lang="en-US" smtClean="0"/>
              <a:t>4/23/26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1CA315-0B46-4860-BB1D-D1A9974B557E}" type="datetime1">
              <a:rPr lang="en-US" smtClean="0"/>
              <a:t>4/23/26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1CD6127-5E23-484F-86E5-F7D1962BA7DA}" type="datetime1">
              <a:rPr lang="en-US" smtClean="0"/>
              <a:t>4/22/26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84" r:id="rId11"/>
    <p:sldLayoutId id="2147483671"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F453E4-028D-74A6-A0A7-0E5FE7510B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BD7C0DF-6D2D-D50B-C2FC-D49D70CAFB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231D68-0C8E-C42E-B07A-ED3AA7A7CC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002E262-95FF-4A04-B888-7B9A7144CF74}" type="datetime1">
              <a:rPr lang="en-US" smtClean="0"/>
              <a:t>4/22/26</a:t>
            </a:fld>
            <a:endParaRPr lang="en-US"/>
          </a:p>
        </p:txBody>
      </p:sp>
      <p:sp>
        <p:nvSpPr>
          <p:cNvPr id="5" name="Footer Placeholder 4">
            <a:extLst>
              <a:ext uri="{FF2B5EF4-FFF2-40B4-BE49-F238E27FC236}">
                <a16:creationId xmlns:a16="http://schemas.microsoft.com/office/drawing/2014/main" id="{17A6BE08-A66B-DFEE-DB9E-09739E65DA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A467782-DE3E-E885-2B6A-206618681A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CCB805A-47AC-491C-8905-3D0D0EE73A32}" type="slidenum">
              <a:rPr lang="en-US" smtClean="0"/>
              <a:t>‹#›</a:t>
            </a:fld>
            <a:endParaRPr lang="en-US"/>
          </a:p>
        </p:txBody>
      </p:sp>
    </p:spTree>
    <p:extLst>
      <p:ext uri="{BB962C8B-B14F-4D97-AF65-F5344CB8AC3E}">
        <p14:creationId xmlns:p14="http://schemas.microsoft.com/office/powerpoint/2010/main" val="9289227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vhfa.org/pubs/housing-needs-assessment"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video" Target="https://www.youtube.com/embed/x_DA3dgRSrw?feature=oembed" TargetMode="Externa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16505" y="1672389"/>
            <a:ext cx="9144000" cy="2387600"/>
          </a:xfrm>
        </p:spPr>
        <p:txBody>
          <a:bodyPr>
            <a:normAutofit/>
          </a:bodyPr>
          <a:lstStyle/>
          <a:p>
            <a:r>
              <a:rPr lang="en-US" sz="4400" dirty="0"/>
              <a:t>HHAV’s Response to H.938</a:t>
            </a:r>
          </a:p>
        </p:txBody>
      </p:sp>
      <p:sp>
        <p:nvSpPr>
          <p:cNvPr id="3" name="Subtitle 2"/>
          <p:cNvSpPr>
            <a:spLocks noGrp="1"/>
          </p:cNvSpPr>
          <p:nvPr>
            <p:ph type="subTitle" idx="1"/>
          </p:nvPr>
        </p:nvSpPr>
        <p:spPr>
          <a:xfrm>
            <a:off x="1524000" y="4280945"/>
            <a:ext cx="9144000" cy="1655762"/>
          </a:xfrm>
        </p:spPr>
        <p:txBody>
          <a:bodyPr/>
          <a:lstStyle/>
          <a:p>
            <a:r>
              <a:rPr lang="en-US" dirty="0"/>
              <a:t>Testimony to Senate Health &amp; Welfare</a:t>
            </a:r>
            <a:br>
              <a:rPr lang="en-US" dirty="0"/>
            </a:br>
            <a:r>
              <a:rPr lang="en-US" dirty="0"/>
              <a:t>Chad Simmons, HHAV Executive Director</a:t>
            </a:r>
            <a:br>
              <a:rPr lang="en-US" dirty="0"/>
            </a:br>
            <a:r>
              <a:rPr lang="en-US" dirty="0"/>
              <a:t>April 15, 2026</a:t>
            </a:r>
          </a:p>
        </p:txBody>
      </p:sp>
      <p:pic>
        <p:nvPicPr>
          <p:cNvPr id="5" name="Picture 4">
            <a:extLst>
              <a:ext uri="{FF2B5EF4-FFF2-40B4-BE49-F238E27FC236}">
                <a16:creationId xmlns:a16="http://schemas.microsoft.com/office/drawing/2014/main" id="{5A4D0647-C358-57D1-2FED-7D46930FE4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232" y="435773"/>
            <a:ext cx="3487083" cy="1687191"/>
          </a:xfrm>
          <a:prstGeom prst="rect">
            <a:avLst/>
          </a:prstGeom>
        </p:spPr>
      </p:pic>
      <p:sp>
        <p:nvSpPr>
          <p:cNvPr id="4" name="L-Shape 3">
            <a:extLst>
              <a:ext uri="{FF2B5EF4-FFF2-40B4-BE49-F238E27FC236}">
                <a16:creationId xmlns:a16="http://schemas.microsoft.com/office/drawing/2014/main" id="{24221B05-9736-FB8B-CA57-F62A306F25FA}"/>
              </a:ext>
            </a:extLst>
          </p:cNvPr>
          <p:cNvSpPr/>
          <p:nvPr/>
        </p:nvSpPr>
        <p:spPr>
          <a:xfrm flipH="1">
            <a:off x="10776283" y="2502569"/>
            <a:ext cx="1098885" cy="3556752"/>
          </a:xfrm>
          <a:prstGeom prst="corne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C5D85A-4AD5-77A9-E73B-426932D8436A}"/>
            </a:ext>
          </a:extLst>
        </p:cNvPr>
        <p:cNvGrpSpPr/>
        <p:nvPr/>
      </p:nvGrpSpPr>
      <p:grpSpPr>
        <a:xfrm>
          <a:off x="0" y="0"/>
          <a:ext cx="0" cy="0"/>
          <a:chOff x="0" y="0"/>
          <a:chExt cx="0" cy="0"/>
        </a:xfrm>
      </p:grpSpPr>
      <p:pic>
        <p:nvPicPr>
          <p:cNvPr id="7" name="Content Placeholder 6" descr="A diagram of a company&#10;&#10;AI-generated content may be incorrect.">
            <a:extLst>
              <a:ext uri="{FF2B5EF4-FFF2-40B4-BE49-F238E27FC236}">
                <a16:creationId xmlns:a16="http://schemas.microsoft.com/office/drawing/2014/main" id="{D834F0C9-1F65-928D-11A7-DF946E5495C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1276" y="152399"/>
            <a:ext cx="11743059" cy="6562726"/>
          </a:xfrm>
        </p:spPr>
      </p:pic>
    </p:spTree>
    <p:extLst>
      <p:ext uri="{BB962C8B-B14F-4D97-AF65-F5344CB8AC3E}">
        <p14:creationId xmlns:p14="http://schemas.microsoft.com/office/powerpoint/2010/main" val="647649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6F551-31F5-03E8-311F-C7C8928755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297DC7-0753-6464-0984-D8CD5364B3FE}"/>
              </a:ext>
            </a:extLst>
          </p:cNvPr>
          <p:cNvSpPr>
            <a:spLocks noGrp="1"/>
          </p:cNvSpPr>
          <p:nvPr>
            <p:ph type="title"/>
          </p:nvPr>
        </p:nvSpPr>
        <p:spPr/>
        <p:txBody>
          <a:bodyPr/>
          <a:lstStyle/>
          <a:p>
            <a:r>
              <a:rPr lang="en-US" dirty="0"/>
              <a:t>Point in Time (PIT)</a:t>
            </a:r>
          </a:p>
        </p:txBody>
      </p:sp>
      <p:sp>
        <p:nvSpPr>
          <p:cNvPr id="4" name="Content Placeholder 3">
            <a:extLst>
              <a:ext uri="{FF2B5EF4-FFF2-40B4-BE49-F238E27FC236}">
                <a16:creationId xmlns:a16="http://schemas.microsoft.com/office/drawing/2014/main" id="{C0A0A00D-E76F-CF25-8583-54225D1162D5}"/>
              </a:ext>
            </a:extLst>
          </p:cNvPr>
          <p:cNvSpPr>
            <a:spLocks noGrp="1"/>
          </p:cNvSpPr>
          <p:nvPr>
            <p:ph idx="1"/>
          </p:nvPr>
        </p:nvSpPr>
        <p:spPr>
          <a:xfrm>
            <a:off x="838200" y="1825625"/>
            <a:ext cx="10153650" cy="4022726"/>
          </a:xfrm>
        </p:spPr>
        <p:txBody>
          <a:bodyPr>
            <a:normAutofit/>
          </a:bodyPr>
          <a:lstStyle/>
          <a:p>
            <a:pPr marL="8467" marR="11431">
              <a:lnSpc>
                <a:spcPct val="115599"/>
              </a:lnSpc>
              <a:spcBef>
                <a:spcPts val="63"/>
              </a:spcBef>
            </a:pPr>
            <a:r>
              <a:rPr lang="en-US" spc="7" dirty="0">
                <a:cs typeface="Calibri"/>
              </a:rPr>
              <a:t>A count</a:t>
            </a:r>
            <a:r>
              <a:rPr lang="en-US" spc="33" dirty="0">
                <a:cs typeface="Calibri"/>
              </a:rPr>
              <a:t> </a:t>
            </a:r>
            <a:r>
              <a:rPr lang="en-US" spc="7" dirty="0">
                <a:cs typeface="Calibri"/>
              </a:rPr>
              <a:t>of</a:t>
            </a:r>
            <a:r>
              <a:rPr lang="en-US" spc="33" dirty="0">
                <a:cs typeface="Calibri"/>
              </a:rPr>
              <a:t> </a:t>
            </a:r>
            <a:r>
              <a:rPr lang="en-US" spc="7" dirty="0">
                <a:cs typeface="Calibri"/>
              </a:rPr>
              <a:t>sheltered</a:t>
            </a:r>
            <a:r>
              <a:rPr lang="en-US" spc="30" dirty="0">
                <a:cs typeface="Calibri"/>
              </a:rPr>
              <a:t> </a:t>
            </a:r>
            <a:r>
              <a:rPr lang="en-US" spc="37" dirty="0">
                <a:cs typeface="Calibri"/>
              </a:rPr>
              <a:t>and</a:t>
            </a:r>
            <a:r>
              <a:rPr lang="en-US" spc="33" dirty="0">
                <a:cs typeface="Calibri"/>
              </a:rPr>
              <a:t> </a:t>
            </a:r>
            <a:r>
              <a:rPr lang="en-US" spc="7" dirty="0">
                <a:cs typeface="Calibri"/>
              </a:rPr>
              <a:t>unsheltered</a:t>
            </a:r>
            <a:r>
              <a:rPr lang="en-US" spc="33" dirty="0">
                <a:cs typeface="Calibri"/>
              </a:rPr>
              <a:t> </a:t>
            </a:r>
            <a:r>
              <a:rPr lang="en-US" spc="7" dirty="0">
                <a:cs typeface="Calibri"/>
              </a:rPr>
              <a:t>people</a:t>
            </a:r>
            <a:r>
              <a:rPr lang="en-US" spc="30" dirty="0">
                <a:cs typeface="Calibri"/>
              </a:rPr>
              <a:t> </a:t>
            </a:r>
            <a:r>
              <a:rPr lang="en-US" spc="7" dirty="0">
                <a:cs typeface="Calibri"/>
              </a:rPr>
              <a:t>experiencing</a:t>
            </a:r>
            <a:r>
              <a:rPr lang="en-US" spc="33" dirty="0">
                <a:cs typeface="Calibri"/>
              </a:rPr>
              <a:t> </a:t>
            </a:r>
            <a:r>
              <a:rPr lang="en-US" spc="7" dirty="0">
                <a:cs typeface="Calibri"/>
              </a:rPr>
              <a:t>homelessness</a:t>
            </a:r>
            <a:r>
              <a:rPr lang="en-US" spc="33" dirty="0">
                <a:cs typeface="Calibri"/>
              </a:rPr>
              <a:t> </a:t>
            </a:r>
            <a:r>
              <a:rPr lang="en-US" spc="7" dirty="0">
                <a:cs typeface="Calibri"/>
              </a:rPr>
              <a:t>on</a:t>
            </a:r>
            <a:r>
              <a:rPr lang="en-US" spc="30" dirty="0">
                <a:cs typeface="Calibri"/>
              </a:rPr>
              <a:t> </a:t>
            </a:r>
            <a:r>
              <a:rPr lang="en-US" spc="37" dirty="0">
                <a:cs typeface="Calibri"/>
              </a:rPr>
              <a:t>a</a:t>
            </a:r>
            <a:r>
              <a:rPr lang="en-US" spc="33" dirty="0">
                <a:cs typeface="Calibri"/>
              </a:rPr>
              <a:t> </a:t>
            </a:r>
            <a:r>
              <a:rPr lang="en-US" spc="-7" dirty="0">
                <a:cs typeface="Calibri"/>
              </a:rPr>
              <a:t>single </a:t>
            </a:r>
            <a:r>
              <a:rPr lang="en-US" dirty="0">
                <a:cs typeface="Calibri"/>
              </a:rPr>
              <a:t>night</a:t>
            </a:r>
            <a:r>
              <a:rPr lang="en-US" spc="47" dirty="0">
                <a:cs typeface="Calibri"/>
              </a:rPr>
              <a:t> </a:t>
            </a:r>
            <a:r>
              <a:rPr lang="en-US" dirty="0">
                <a:cs typeface="Calibri"/>
              </a:rPr>
              <a:t>in</a:t>
            </a:r>
            <a:r>
              <a:rPr lang="en-US" spc="50" dirty="0">
                <a:cs typeface="Calibri"/>
              </a:rPr>
              <a:t> </a:t>
            </a:r>
            <a:r>
              <a:rPr lang="en-US" spc="47" dirty="0">
                <a:cs typeface="Calibri"/>
              </a:rPr>
              <a:t>January.</a:t>
            </a:r>
            <a:r>
              <a:rPr lang="en-US" spc="50" dirty="0">
                <a:cs typeface="Calibri"/>
              </a:rPr>
              <a:t> </a:t>
            </a:r>
            <a:r>
              <a:rPr lang="en-US" dirty="0">
                <a:cs typeface="Calibri"/>
              </a:rPr>
              <a:t>HUD</a:t>
            </a:r>
            <a:r>
              <a:rPr lang="en-US" spc="50" dirty="0">
                <a:cs typeface="Calibri"/>
              </a:rPr>
              <a:t> </a:t>
            </a:r>
            <a:r>
              <a:rPr lang="en-US" dirty="0">
                <a:cs typeface="Calibri"/>
              </a:rPr>
              <a:t>requires</a:t>
            </a:r>
            <a:r>
              <a:rPr lang="en-US" spc="47" dirty="0">
                <a:cs typeface="Calibri"/>
              </a:rPr>
              <a:t> </a:t>
            </a:r>
            <a:r>
              <a:rPr lang="en-US" dirty="0">
                <a:cs typeface="Calibri"/>
              </a:rPr>
              <a:t>that</a:t>
            </a:r>
            <a:r>
              <a:rPr lang="en-US" spc="50" dirty="0">
                <a:cs typeface="Calibri"/>
              </a:rPr>
              <a:t> </a:t>
            </a:r>
            <a:r>
              <a:rPr lang="en-US" spc="30" dirty="0">
                <a:cs typeface="Calibri"/>
              </a:rPr>
              <a:t>CoCs</a:t>
            </a:r>
            <a:r>
              <a:rPr lang="en-US" spc="47" dirty="0">
                <a:cs typeface="Calibri"/>
              </a:rPr>
              <a:t> </a:t>
            </a:r>
            <a:r>
              <a:rPr lang="en-US" spc="30" dirty="0">
                <a:cs typeface="Calibri"/>
              </a:rPr>
              <a:t>conduct</a:t>
            </a:r>
            <a:r>
              <a:rPr lang="en-US" spc="50" dirty="0">
                <a:cs typeface="Calibri"/>
              </a:rPr>
              <a:t> </a:t>
            </a:r>
            <a:r>
              <a:rPr lang="en-US" spc="33" dirty="0">
                <a:cs typeface="Calibri"/>
              </a:rPr>
              <a:t>an</a:t>
            </a:r>
            <a:r>
              <a:rPr lang="en-US" spc="50" dirty="0">
                <a:cs typeface="Calibri"/>
              </a:rPr>
              <a:t> </a:t>
            </a:r>
            <a:r>
              <a:rPr lang="en-US" dirty="0">
                <a:cs typeface="Calibri"/>
              </a:rPr>
              <a:t>annual</a:t>
            </a:r>
            <a:r>
              <a:rPr lang="en-US" spc="50" dirty="0">
                <a:cs typeface="Calibri"/>
              </a:rPr>
              <a:t> </a:t>
            </a:r>
            <a:r>
              <a:rPr lang="en-US" dirty="0">
                <a:cs typeface="Calibri"/>
              </a:rPr>
              <a:t>count</a:t>
            </a:r>
            <a:r>
              <a:rPr lang="en-US" spc="47" dirty="0">
                <a:cs typeface="Calibri"/>
              </a:rPr>
              <a:t> </a:t>
            </a:r>
            <a:r>
              <a:rPr lang="en-US" dirty="0">
                <a:cs typeface="Calibri"/>
              </a:rPr>
              <a:t>of</a:t>
            </a:r>
            <a:r>
              <a:rPr lang="en-US" spc="50" dirty="0">
                <a:cs typeface="Calibri"/>
              </a:rPr>
              <a:t> </a:t>
            </a:r>
            <a:r>
              <a:rPr lang="en-US" dirty="0">
                <a:cs typeface="Calibri"/>
              </a:rPr>
              <a:t>people</a:t>
            </a:r>
            <a:r>
              <a:rPr lang="en-US" spc="50" dirty="0">
                <a:cs typeface="Calibri"/>
              </a:rPr>
              <a:t> </a:t>
            </a:r>
            <a:r>
              <a:rPr lang="en-US" dirty="0">
                <a:cs typeface="Calibri"/>
              </a:rPr>
              <a:t>experiencing</a:t>
            </a:r>
            <a:r>
              <a:rPr lang="en-US" spc="50" dirty="0">
                <a:cs typeface="Calibri"/>
              </a:rPr>
              <a:t> </a:t>
            </a:r>
            <a:r>
              <a:rPr lang="en-US" spc="-7" dirty="0">
                <a:cs typeface="Calibri"/>
              </a:rPr>
              <a:t>homelessness </a:t>
            </a:r>
            <a:r>
              <a:rPr lang="en-US" dirty="0">
                <a:cs typeface="Calibri"/>
              </a:rPr>
              <a:t>who</a:t>
            </a:r>
            <a:r>
              <a:rPr lang="en-US" spc="80" dirty="0">
                <a:cs typeface="Calibri"/>
              </a:rPr>
              <a:t> </a:t>
            </a:r>
            <a:r>
              <a:rPr lang="en-US" dirty="0">
                <a:cs typeface="Calibri"/>
              </a:rPr>
              <a:t>are</a:t>
            </a:r>
            <a:r>
              <a:rPr lang="en-US" spc="83" dirty="0">
                <a:cs typeface="Calibri"/>
              </a:rPr>
              <a:t> </a:t>
            </a:r>
            <a:r>
              <a:rPr lang="en-US" dirty="0">
                <a:cs typeface="Calibri"/>
              </a:rPr>
              <a:t>sheltered</a:t>
            </a:r>
            <a:r>
              <a:rPr lang="en-US" spc="80" dirty="0">
                <a:cs typeface="Calibri"/>
              </a:rPr>
              <a:t> </a:t>
            </a:r>
            <a:r>
              <a:rPr lang="en-US" dirty="0">
                <a:cs typeface="Calibri"/>
              </a:rPr>
              <a:t>in</a:t>
            </a:r>
            <a:r>
              <a:rPr lang="en-US" spc="83" dirty="0">
                <a:cs typeface="Calibri"/>
              </a:rPr>
              <a:t> </a:t>
            </a:r>
            <a:r>
              <a:rPr lang="en-US" dirty="0">
                <a:cs typeface="Calibri"/>
              </a:rPr>
              <a:t>emergency</a:t>
            </a:r>
            <a:r>
              <a:rPr lang="en-US" spc="80" dirty="0">
                <a:cs typeface="Calibri"/>
              </a:rPr>
              <a:t> </a:t>
            </a:r>
            <a:r>
              <a:rPr lang="en-US" dirty="0">
                <a:cs typeface="Calibri"/>
              </a:rPr>
              <a:t>shelter,</a:t>
            </a:r>
            <a:r>
              <a:rPr lang="en-US" spc="83" dirty="0">
                <a:cs typeface="Calibri"/>
              </a:rPr>
              <a:t> </a:t>
            </a:r>
            <a:r>
              <a:rPr lang="en-US" dirty="0">
                <a:cs typeface="Calibri"/>
              </a:rPr>
              <a:t>transitional</a:t>
            </a:r>
            <a:r>
              <a:rPr lang="en-US" spc="80" dirty="0">
                <a:cs typeface="Calibri"/>
              </a:rPr>
              <a:t> </a:t>
            </a:r>
            <a:r>
              <a:rPr lang="en-US" dirty="0">
                <a:cs typeface="Calibri"/>
              </a:rPr>
              <a:t>housing,</a:t>
            </a:r>
            <a:r>
              <a:rPr lang="en-US" spc="83" dirty="0">
                <a:cs typeface="Calibri"/>
              </a:rPr>
              <a:t> </a:t>
            </a:r>
            <a:r>
              <a:rPr lang="en-US" spc="37" dirty="0">
                <a:cs typeface="Calibri"/>
              </a:rPr>
              <a:t>and</a:t>
            </a:r>
            <a:r>
              <a:rPr lang="en-US" spc="83" dirty="0">
                <a:cs typeface="Calibri"/>
              </a:rPr>
              <a:t> </a:t>
            </a:r>
            <a:r>
              <a:rPr lang="en-US" dirty="0">
                <a:cs typeface="Calibri"/>
              </a:rPr>
              <a:t>Safe</a:t>
            </a:r>
            <a:r>
              <a:rPr lang="en-US" spc="80" dirty="0">
                <a:cs typeface="Calibri"/>
              </a:rPr>
              <a:t> </a:t>
            </a:r>
            <a:r>
              <a:rPr lang="en-US" dirty="0">
                <a:cs typeface="Calibri"/>
              </a:rPr>
              <a:t>Havens</a:t>
            </a:r>
            <a:r>
              <a:rPr lang="en-US" spc="83" dirty="0">
                <a:cs typeface="Calibri"/>
              </a:rPr>
              <a:t> </a:t>
            </a:r>
            <a:r>
              <a:rPr lang="en-US" dirty="0">
                <a:cs typeface="Calibri"/>
              </a:rPr>
              <a:t>on</a:t>
            </a:r>
            <a:r>
              <a:rPr lang="en-US" spc="80" dirty="0">
                <a:cs typeface="Calibri"/>
              </a:rPr>
              <a:t> </a:t>
            </a:r>
            <a:r>
              <a:rPr lang="en-US" spc="37" dirty="0">
                <a:cs typeface="Calibri"/>
              </a:rPr>
              <a:t>a</a:t>
            </a:r>
            <a:r>
              <a:rPr lang="en-US" spc="83" dirty="0">
                <a:cs typeface="Calibri"/>
              </a:rPr>
              <a:t> </a:t>
            </a:r>
            <a:r>
              <a:rPr lang="en-US" dirty="0">
                <a:cs typeface="Calibri"/>
              </a:rPr>
              <a:t>single</a:t>
            </a:r>
            <a:r>
              <a:rPr lang="en-US" spc="80" dirty="0">
                <a:cs typeface="Calibri"/>
              </a:rPr>
              <a:t> </a:t>
            </a:r>
            <a:r>
              <a:rPr lang="en-US" spc="-7" dirty="0">
                <a:cs typeface="Calibri"/>
              </a:rPr>
              <a:t>night.</a:t>
            </a:r>
            <a:endParaRPr lang="en-US" dirty="0">
              <a:cs typeface="Calibri"/>
            </a:endParaRPr>
          </a:p>
          <a:p>
            <a:endParaRPr lang="en-US" dirty="0"/>
          </a:p>
        </p:txBody>
      </p:sp>
    </p:spTree>
    <p:extLst>
      <p:ext uri="{BB962C8B-B14F-4D97-AF65-F5344CB8AC3E}">
        <p14:creationId xmlns:p14="http://schemas.microsoft.com/office/powerpoint/2010/main" val="828941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208D45-1221-182F-1EED-ACA1F9D771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6388A9-6B90-F6CB-462F-B74AE99D2757}"/>
              </a:ext>
            </a:extLst>
          </p:cNvPr>
          <p:cNvSpPr>
            <a:spLocks noGrp="1"/>
          </p:cNvSpPr>
          <p:nvPr>
            <p:ph type="title"/>
          </p:nvPr>
        </p:nvSpPr>
        <p:spPr/>
        <p:txBody>
          <a:bodyPr/>
          <a:lstStyle/>
          <a:p>
            <a:r>
              <a:rPr lang="en-US" dirty="0"/>
              <a:t>People experiencing homelessness</a:t>
            </a:r>
          </a:p>
        </p:txBody>
      </p:sp>
      <p:pic>
        <p:nvPicPr>
          <p:cNvPr id="6" name="Content Placeholder 5" descr="A graph of a bar chart&#10;&#10;AI-generated content may be incorrect.">
            <a:extLst>
              <a:ext uri="{FF2B5EF4-FFF2-40B4-BE49-F238E27FC236}">
                <a16:creationId xmlns:a16="http://schemas.microsoft.com/office/drawing/2014/main" id="{5A8D54BD-65E4-0A34-CFC5-43288A17003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8493" y="1628468"/>
            <a:ext cx="7671788" cy="4626136"/>
          </a:xfrm>
        </p:spPr>
      </p:pic>
      <p:pic>
        <p:nvPicPr>
          <p:cNvPr id="9" name="Picture 8" descr="A black text on a white background&#10;&#10;AI-generated content may be incorrect.">
            <a:extLst>
              <a:ext uri="{FF2B5EF4-FFF2-40B4-BE49-F238E27FC236}">
                <a16:creationId xmlns:a16="http://schemas.microsoft.com/office/drawing/2014/main" id="{B29B5B5A-720D-578F-AEE7-43E32FB571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9988" y="2758048"/>
            <a:ext cx="3390900" cy="1587500"/>
          </a:xfrm>
          <a:prstGeom prst="rect">
            <a:avLst/>
          </a:prstGeom>
        </p:spPr>
      </p:pic>
      <p:sp>
        <p:nvSpPr>
          <p:cNvPr id="10" name="TextBox 9">
            <a:extLst>
              <a:ext uri="{FF2B5EF4-FFF2-40B4-BE49-F238E27FC236}">
                <a16:creationId xmlns:a16="http://schemas.microsoft.com/office/drawing/2014/main" id="{6EB07971-64FF-0128-1C37-98BC2F3198D8}"/>
              </a:ext>
            </a:extLst>
          </p:cNvPr>
          <p:cNvSpPr txBox="1"/>
          <p:nvPr/>
        </p:nvSpPr>
        <p:spPr>
          <a:xfrm>
            <a:off x="8767734" y="1866122"/>
            <a:ext cx="3262027" cy="646331"/>
          </a:xfrm>
          <a:prstGeom prst="rect">
            <a:avLst/>
          </a:prstGeom>
          <a:noFill/>
        </p:spPr>
        <p:txBody>
          <a:bodyPr wrap="square" rtlCol="0">
            <a:spAutoFit/>
          </a:bodyPr>
          <a:lstStyle/>
          <a:p>
            <a:r>
              <a:rPr lang="en-US" dirty="0"/>
              <a:t>Individuals experiencing homelessness by shelter type</a:t>
            </a:r>
          </a:p>
        </p:txBody>
      </p:sp>
    </p:spTree>
    <p:extLst>
      <p:ext uri="{BB962C8B-B14F-4D97-AF65-F5344CB8AC3E}">
        <p14:creationId xmlns:p14="http://schemas.microsoft.com/office/powerpoint/2010/main" val="3891090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616C5D-9B44-6F05-734C-9C95139D48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6596B1-DA82-403B-A59D-B73B05F0CD24}"/>
              </a:ext>
            </a:extLst>
          </p:cNvPr>
          <p:cNvSpPr>
            <a:spLocks noGrp="1"/>
          </p:cNvSpPr>
          <p:nvPr>
            <p:ph type="title"/>
          </p:nvPr>
        </p:nvSpPr>
        <p:spPr/>
        <p:txBody>
          <a:bodyPr/>
          <a:lstStyle/>
          <a:p>
            <a:r>
              <a:rPr lang="en-US" dirty="0"/>
              <a:t>Housing Inventory Count (HIC)</a:t>
            </a:r>
          </a:p>
        </p:txBody>
      </p:sp>
      <p:sp>
        <p:nvSpPr>
          <p:cNvPr id="4" name="Content Placeholder 3">
            <a:extLst>
              <a:ext uri="{FF2B5EF4-FFF2-40B4-BE49-F238E27FC236}">
                <a16:creationId xmlns:a16="http://schemas.microsoft.com/office/drawing/2014/main" id="{F025D399-F460-D179-86B9-51DD0E627E29}"/>
              </a:ext>
            </a:extLst>
          </p:cNvPr>
          <p:cNvSpPr>
            <a:spLocks noGrp="1"/>
          </p:cNvSpPr>
          <p:nvPr>
            <p:ph idx="1"/>
          </p:nvPr>
        </p:nvSpPr>
        <p:spPr>
          <a:xfrm>
            <a:off x="838199" y="1825624"/>
            <a:ext cx="10439401" cy="4013201"/>
          </a:xfrm>
        </p:spPr>
        <p:txBody>
          <a:bodyPr>
            <a:normAutofit/>
          </a:bodyPr>
          <a:lstStyle/>
          <a:p>
            <a:r>
              <a:rPr lang="en-US" sz="2600" spc="50" dirty="0">
                <a:cs typeface="Calibri"/>
              </a:rPr>
              <a:t>A </a:t>
            </a:r>
            <a:r>
              <a:rPr lang="en-US" sz="2600" spc="7" dirty="0">
                <a:cs typeface="Calibri"/>
              </a:rPr>
              <a:t>point-in-time</a:t>
            </a:r>
            <a:r>
              <a:rPr lang="en-US" sz="2600" spc="17" dirty="0">
                <a:cs typeface="Calibri"/>
              </a:rPr>
              <a:t> </a:t>
            </a:r>
            <a:r>
              <a:rPr lang="en-US" sz="2600" spc="7" dirty="0">
                <a:cs typeface="Calibri"/>
              </a:rPr>
              <a:t>inventory</a:t>
            </a:r>
            <a:r>
              <a:rPr lang="en-US" sz="2600" spc="13" dirty="0">
                <a:cs typeface="Calibri"/>
              </a:rPr>
              <a:t> </a:t>
            </a:r>
            <a:r>
              <a:rPr lang="en-US" sz="2600" spc="7" dirty="0">
                <a:cs typeface="Calibri"/>
              </a:rPr>
              <a:t>of</a:t>
            </a:r>
            <a:r>
              <a:rPr lang="en-US" sz="2600" spc="17" dirty="0">
                <a:cs typeface="Calibri"/>
              </a:rPr>
              <a:t> </a:t>
            </a:r>
            <a:r>
              <a:rPr lang="en-US" sz="2600" spc="7" dirty="0">
                <a:cs typeface="Calibri"/>
              </a:rPr>
              <a:t>provider</a:t>
            </a:r>
            <a:r>
              <a:rPr lang="en-US" sz="2600" spc="17" dirty="0">
                <a:cs typeface="Calibri"/>
              </a:rPr>
              <a:t> </a:t>
            </a:r>
            <a:r>
              <a:rPr lang="en-US" sz="2600" spc="30" dirty="0">
                <a:cs typeface="Calibri"/>
              </a:rPr>
              <a:t>programs</a:t>
            </a:r>
            <a:r>
              <a:rPr lang="en-US" sz="2600" spc="17" dirty="0">
                <a:cs typeface="Calibri"/>
              </a:rPr>
              <a:t> </a:t>
            </a:r>
            <a:r>
              <a:rPr lang="en-US" sz="2600" spc="7" dirty="0">
                <a:cs typeface="Calibri"/>
              </a:rPr>
              <a:t>within</a:t>
            </a:r>
            <a:r>
              <a:rPr lang="en-US" sz="2600" spc="17" dirty="0">
                <a:cs typeface="Calibri"/>
              </a:rPr>
              <a:t> </a:t>
            </a:r>
            <a:r>
              <a:rPr lang="en-US" sz="2600" spc="37" dirty="0">
                <a:cs typeface="Calibri"/>
              </a:rPr>
              <a:t>a</a:t>
            </a:r>
            <a:r>
              <a:rPr lang="en-US" sz="2600" spc="13" dirty="0">
                <a:cs typeface="Calibri"/>
              </a:rPr>
              <a:t> </a:t>
            </a:r>
            <a:r>
              <a:rPr lang="en-US" sz="2600" spc="7" dirty="0">
                <a:cs typeface="Calibri"/>
              </a:rPr>
              <a:t>CoC </a:t>
            </a:r>
            <a:r>
              <a:rPr lang="en-US" sz="2600" spc="-13" dirty="0">
                <a:cs typeface="Calibri"/>
              </a:rPr>
              <a:t>that </a:t>
            </a:r>
            <a:r>
              <a:rPr lang="en-US" sz="2600" spc="7" dirty="0">
                <a:cs typeface="Calibri"/>
              </a:rPr>
              <a:t>provide</a:t>
            </a:r>
            <a:r>
              <a:rPr lang="en-US" sz="2600" spc="53" dirty="0">
                <a:cs typeface="Calibri"/>
              </a:rPr>
              <a:t> </a:t>
            </a:r>
            <a:r>
              <a:rPr lang="en-US" sz="2600" spc="7" dirty="0">
                <a:cs typeface="Calibri"/>
              </a:rPr>
              <a:t>beds</a:t>
            </a:r>
            <a:r>
              <a:rPr lang="en-US" sz="2600" spc="57" dirty="0">
                <a:cs typeface="Calibri"/>
              </a:rPr>
              <a:t> </a:t>
            </a:r>
            <a:r>
              <a:rPr lang="en-US" sz="2600" spc="37" dirty="0">
                <a:cs typeface="Calibri"/>
              </a:rPr>
              <a:t>and</a:t>
            </a:r>
            <a:r>
              <a:rPr lang="en-US" sz="2600" spc="53" dirty="0">
                <a:cs typeface="Calibri"/>
              </a:rPr>
              <a:t> </a:t>
            </a:r>
            <a:r>
              <a:rPr lang="en-US" sz="2600" spc="7" dirty="0">
                <a:cs typeface="Calibri"/>
              </a:rPr>
              <a:t>units</a:t>
            </a:r>
            <a:r>
              <a:rPr lang="en-US" sz="2600" spc="57" dirty="0">
                <a:cs typeface="Calibri"/>
              </a:rPr>
              <a:t> </a:t>
            </a:r>
            <a:r>
              <a:rPr lang="en-US" sz="2600" spc="7" dirty="0">
                <a:cs typeface="Calibri"/>
              </a:rPr>
              <a:t>dedicated</a:t>
            </a:r>
            <a:r>
              <a:rPr lang="en-US" sz="2600" spc="57" dirty="0">
                <a:cs typeface="Calibri"/>
              </a:rPr>
              <a:t> </a:t>
            </a:r>
            <a:r>
              <a:rPr lang="en-US" sz="2600" spc="7" dirty="0">
                <a:cs typeface="Calibri"/>
              </a:rPr>
              <a:t>to</a:t>
            </a:r>
            <a:r>
              <a:rPr lang="en-US" sz="2600" spc="53" dirty="0">
                <a:cs typeface="Calibri"/>
              </a:rPr>
              <a:t> </a:t>
            </a:r>
            <a:r>
              <a:rPr lang="en-US" sz="2600" spc="7" dirty="0">
                <a:cs typeface="Calibri"/>
              </a:rPr>
              <a:t>serve</a:t>
            </a:r>
            <a:r>
              <a:rPr lang="en-US" sz="2600" spc="57" dirty="0">
                <a:cs typeface="Calibri"/>
              </a:rPr>
              <a:t> </a:t>
            </a:r>
            <a:r>
              <a:rPr lang="en-US" sz="2600" spc="7" dirty="0">
                <a:cs typeface="Calibri"/>
              </a:rPr>
              <a:t>people</a:t>
            </a:r>
            <a:r>
              <a:rPr lang="en-US" sz="2600" spc="53" dirty="0">
                <a:cs typeface="Calibri"/>
              </a:rPr>
              <a:t> </a:t>
            </a:r>
            <a:r>
              <a:rPr lang="en-US" sz="2600" spc="7" dirty="0">
                <a:cs typeface="Calibri"/>
              </a:rPr>
              <a:t>experiencing</a:t>
            </a:r>
            <a:r>
              <a:rPr lang="en-US" sz="2600" spc="57" dirty="0">
                <a:cs typeface="Calibri"/>
              </a:rPr>
              <a:t> </a:t>
            </a:r>
            <a:r>
              <a:rPr lang="en-US" sz="2600" spc="7" dirty="0">
                <a:cs typeface="Calibri"/>
              </a:rPr>
              <a:t>homelessness</a:t>
            </a:r>
            <a:r>
              <a:rPr lang="en-US" sz="2600" spc="57" dirty="0">
                <a:cs typeface="Calibri"/>
              </a:rPr>
              <a:t> </a:t>
            </a:r>
            <a:r>
              <a:rPr lang="en-US" sz="2600" spc="7" dirty="0">
                <a:cs typeface="Calibri"/>
              </a:rPr>
              <a:t>(and,</a:t>
            </a:r>
            <a:r>
              <a:rPr lang="en-US" sz="2600" spc="53" dirty="0">
                <a:cs typeface="Calibri"/>
              </a:rPr>
              <a:t> </a:t>
            </a:r>
            <a:r>
              <a:rPr lang="en-US" sz="2600" spc="7" dirty="0">
                <a:cs typeface="Calibri"/>
              </a:rPr>
              <a:t>for</a:t>
            </a:r>
            <a:r>
              <a:rPr lang="en-US" sz="2600" spc="57" dirty="0">
                <a:cs typeface="Calibri"/>
              </a:rPr>
              <a:t> </a:t>
            </a:r>
            <a:r>
              <a:rPr lang="en-US" sz="2600" spc="7" dirty="0">
                <a:cs typeface="Calibri"/>
              </a:rPr>
              <a:t>permanent</a:t>
            </a:r>
            <a:r>
              <a:rPr lang="en-US" sz="2600" spc="53" dirty="0">
                <a:cs typeface="Calibri"/>
              </a:rPr>
              <a:t> </a:t>
            </a:r>
            <a:r>
              <a:rPr lang="en-US" sz="2600" spc="30" dirty="0">
                <a:cs typeface="Calibri"/>
              </a:rPr>
              <a:t>housing</a:t>
            </a:r>
            <a:r>
              <a:rPr lang="en-US" sz="2600" spc="57" dirty="0">
                <a:cs typeface="Calibri"/>
              </a:rPr>
              <a:t> </a:t>
            </a:r>
            <a:r>
              <a:rPr lang="en-US" sz="2600" spc="-7" dirty="0">
                <a:cs typeface="Calibri"/>
              </a:rPr>
              <a:t>projects, </a:t>
            </a:r>
            <a:r>
              <a:rPr lang="en-US" sz="2600" dirty="0">
                <a:cs typeface="Calibri"/>
              </a:rPr>
              <a:t>where</a:t>
            </a:r>
            <a:r>
              <a:rPr lang="en-US" sz="2600" spc="70" dirty="0">
                <a:cs typeface="Calibri"/>
              </a:rPr>
              <a:t> </a:t>
            </a:r>
            <a:r>
              <a:rPr lang="en-US" sz="2600" dirty="0">
                <a:cs typeface="Calibri"/>
              </a:rPr>
              <a:t>homeless</a:t>
            </a:r>
            <a:r>
              <a:rPr lang="en-US" sz="2600" spc="70" dirty="0">
                <a:cs typeface="Calibri"/>
              </a:rPr>
              <a:t> </a:t>
            </a:r>
            <a:r>
              <a:rPr lang="en-US" sz="2600" dirty="0">
                <a:cs typeface="Calibri"/>
              </a:rPr>
              <a:t>at</a:t>
            </a:r>
            <a:r>
              <a:rPr lang="en-US" sz="2600" spc="70" dirty="0">
                <a:cs typeface="Calibri"/>
              </a:rPr>
              <a:t> </a:t>
            </a:r>
            <a:r>
              <a:rPr lang="en-US" sz="2600" dirty="0">
                <a:cs typeface="Calibri"/>
              </a:rPr>
              <a:t>entry,</a:t>
            </a:r>
            <a:r>
              <a:rPr lang="en-US" sz="2600" spc="70" dirty="0">
                <a:cs typeface="Calibri"/>
              </a:rPr>
              <a:t> </a:t>
            </a:r>
            <a:r>
              <a:rPr lang="en-US" sz="2600" dirty="0">
                <a:cs typeface="Calibri"/>
              </a:rPr>
              <a:t>per</a:t>
            </a:r>
            <a:r>
              <a:rPr lang="en-US" sz="2600" spc="70" dirty="0">
                <a:cs typeface="Calibri"/>
              </a:rPr>
              <a:t> </a:t>
            </a:r>
            <a:r>
              <a:rPr lang="en-US" sz="2600" dirty="0">
                <a:cs typeface="Calibri"/>
              </a:rPr>
              <a:t>the</a:t>
            </a:r>
            <a:r>
              <a:rPr lang="en-US" sz="2600" spc="70" dirty="0">
                <a:cs typeface="Calibri"/>
              </a:rPr>
              <a:t> </a:t>
            </a:r>
            <a:r>
              <a:rPr lang="en-US" sz="2600" dirty="0">
                <a:cs typeface="Calibri"/>
              </a:rPr>
              <a:t>HUD</a:t>
            </a:r>
            <a:r>
              <a:rPr lang="en-US" sz="2600" spc="73" dirty="0">
                <a:cs typeface="Calibri"/>
              </a:rPr>
              <a:t> </a:t>
            </a:r>
            <a:r>
              <a:rPr lang="en-US" sz="2600" dirty="0">
                <a:cs typeface="Calibri"/>
              </a:rPr>
              <a:t>homeless</a:t>
            </a:r>
            <a:r>
              <a:rPr lang="en-US" sz="2600" spc="70" dirty="0">
                <a:cs typeface="Calibri"/>
              </a:rPr>
              <a:t> </a:t>
            </a:r>
            <a:r>
              <a:rPr lang="en-US" sz="2600" dirty="0">
                <a:cs typeface="Calibri"/>
              </a:rPr>
              <a:t>definition),</a:t>
            </a:r>
            <a:r>
              <a:rPr lang="en-US" sz="2600" spc="70" dirty="0">
                <a:cs typeface="Calibri"/>
              </a:rPr>
              <a:t> </a:t>
            </a:r>
            <a:r>
              <a:rPr lang="en-US" sz="2600" dirty="0">
                <a:cs typeface="Calibri"/>
              </a:rPr>
              <a:t>categorized</a:t>
            </a:r>
            <a:r>
              <a:rPr lang="en-US" sz="2600" spc="70" dirty="0">
                <a:cs typeface="Calibri"/>
              </a:rPr>
              <a:t> </a:t>
            </a:r>
            <a:r>
              <a:rPr lang="en-US" sz="2600" spc="33" dirty="0">
                <a:cs typeface="Calibri"/>
              </a:rPr>
              <a:t>by</a:t>
            </a:r>
            <a:r>
              <a:rPr lang="en-US" sz="2600" spc="70" dirty="0">
                <a:cs typeface="Calibri"/>
              </a:rPr>
              <a:t> </a:t>
            </a:r>
            <a:r>
              <a:rPr lang="en-US" sz="2600" dirty="0">
                <a:cs typeface="Calibri"/>
              </a:rPr>
              <a:t>five</a:t>
            </a:r>
            <a:r>
              <a:rPr lang="en-US" sz="2600" spc="70" dirty="0">
                <a:cs typeface="Calibri"/>
              </a:rPr>
              <a:t> </a:t>
            </a:r>
            <a:r>
              <a:rPr lang="en-US" sz="2600" spc="30" dirty="0">
                <a:cs typeface="Calibri"/>
              </a:rPr>
              <a:t>Program</a:t>
            </a:r>
            <a:r>
              <a:rPr lang="en-US" sz="2600" spc="70" dirty="0">
                <a:cs typeface="Calibri"/>
              </a:rPr>
              <a:t> </a:t>
            </a:r>
            <a:r>
              <a:rPr lang="en-US" sz="2600" dirty="0">
                <a:cs typeface="Calibri"/>
              </a:rPr>
              <a:t>Types:</a:t>
            </a:r>
            <a:r>
              <a:rPr lang="en-US" sz="2600" spc="73" dirty="0">
                <a:cs typeface="Calibri"/>
              </a:rPr>
              <a:t> </a:t>
            </a:r>
            <a:r>
              <a:rPr lang="en-US" sz="2600" dirty="0">
                <a:cs typeface="Calibri"/>
              </a:rPr>
              <a:t>Emergency</a:t>
            </a:r>
            <a:r>
              <a:rPr lang="en-US" sz="2600" spc="70" dirty="0">
                <a:cs typeface="Calibri"/>
              </a:rPr>
              <a:t> </a:t>
            </a:r>
            <a:r>
              <a:rPr lang="en-US" sz="2600" spc="-7" dirty="0">
                <a:cs typeface="Calibri"/>
              </a:rPr>
              <a:t>Shelter; </a:t>
            </a:r>
            <a:r>
              <a:rPr lang="en-US" sz="2600" spc="7" dirty="0">
                <a:cs typeface="Calibri"/>
              </a:rPr>
              <a:t>Transitional</a:t>
            </a:r>
            <a:r>
              <a:rPr lang="en-US" sz="2600" spc="90" dirty="0">
                <a:cs typeface="Calibri"/>
              </a:rPr>
              <a:t> </a:t>
            </a:r>
            <a:r>
              <a:rPr lang="en-US" sz="2600" spc="7" dirty="0">
                <a:cs typeface="Calibri"/>
              </a:rPr>
              <a:t>Housing;</a:t>
            </a:r>
            <a:r>
              <a:rPr lang="en-US" sz="2600" spc="93" dirty="0">
                <a:cs typeface="Calibri"/>
              </a:rPr>
              <a:t> </a:t>
            </a:r>
            <a:r>
              <a:rPr lang="en-US" sz="2600" spc="37" dirty="0">
                <a:cs typeface="Calibri"/>
              </a:rPr>
              <a:t>Rapid</a:t>
            </a:r>
            <a:r>
              <a:rPr lang="en-US" sz="2600" spc="93" dirty="0">
                <a:cs typeface="Calibri"/>
              </a:rPr>
              <a:t> </a:t>
            </a:r>
            <a:r>
              <a:rPr lang="en-US" sz="2600" spc="7" dirty="0">
                <a:cs typeface="Calibri"/>
              </a:rPr>
              <a:t>Re-housing;</a:t>
            </a:r>
            <a:r>
              <a:rPr lang="en-US" sz="2600" spc="93" dirty="0">
                <a:cs typeface="Calibri"/>
              </a:rPr>
              <a:t> </a:t>
            </a:r>
            <a:r>
              <a:rPr lang="en-US" sz="2600" spc="7" dirty="0">
                <a:cs typeface="Calibri"/>
              </a:rPr>
              <a:t>Safe</a:t>
            </a:r>
            <a:r>
              <a:rPr lang="en-US" sz="2600" spc="93" dirty="0">
                <a:cs typeface="Calibri"/>
              </a:rPr>
              <a:t> </a:t>
            </a:r>
            <a:r>
              <a:rPr lang="en-US" sz="2600" spc="7" dirty="0">
                <a:cs typeface="Calibri"/>
              </a:rPr>
              <a:t>Haven;</a:t>
            </a:r>
            <a:r>
              <a:rPr lang="en-US" sz="2600" spc="93" dirty="0">
                <a:cs typeface="Calibri"/>
              </a:rPr>
              <a:t> </a:t>
            </a:r>
            <a:r>
              <a:rPr lang="en-US" sz="2600" spc="37" dirty="0">
                <a:cs typeface="Calibri"/>
              </a:rPr>
              <a:t>and</a:t>
            </a:r>
            <a:r>
              <a:rPr lang="en-US" sz="2600" spc="93" dirty="0">
                <a:cs typeface="Calibri"/>
              </a:rPr>
              <a:t> </a:t>
            </a:r>
            <a:r>
              <a:rPr lang="en-US" sz="2600" spc="7" dirty="0">
                <a:cs typeface="Calibri"/>
              </a:rPr>
              <a:t>Permanent</a:t>
            </a:r>
            <a:r>
              <a:rPr lang="en-US" sz="2600" spc="93" dirty="0">
                <a:cs typeface="Calibri"/>
              </a:rPr>
              <a:t> </a:t>
            </a:r>
            <a:r>
              <a:rPr lang="en-US" sz="2600" spc="7" dirty="0">
                <a:cs typeface="Calibri"/>
              </a:rPr>
              <a:t>Supportive</a:t>
            </a:r>
            <a:r>
              <a:rPr lang="en-US" sz="2600" spc="93" dirty="0">
                <a:cs typeface="Calibri"/>
              </a:rPr>
              <a:t> </a:t>
            </a:r>
            <a:r>
              <a:rPr lang="en-US" sz="2600" spc="-7" dirty="0">
                <a:cs typeface="Calibri"/>
              </a:rPr>
              <a:t>Housing.</a:t>
            </a:r>
            <a:endParaRPr lang="en-US" sz="2600" dirty="0">
              <a:cs typeface="Calibri"/>
            </a:endParaRPr>
          </a:p>
          <a:p>
            <a:endParaRPr lang="en-US" dirty="0"/>
          </a:p>
        </p:txBody>
      </p:sp>
    </p:spTree>
    <p:extLst>
      <p:ext uri="{BB962C8B-B14F-4D97-AF65-F5344CB8AC3E}">
        <p14:creationId xmlns:p14="http://schemas.microsoft.com/office/powerpoint/2010/main" val="2026349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2FF8A-F5D1-066C-2ED6-815584A8D432}"/>
            </a:ext>
          </a:extLst>
        </p:cNvPr>
        <p:cNvGrpSpPr/>
        <p:nvPr/>
      </p:nvGrpSpPr>
      <p:grpSpPr>
        <a:xfrm>
          <a:off x="0" y="0"/>
          <a:ext cx="0" cy="0"/>
          <a:chOff x="0" y="0"/>
          <a:chExt cx="0" cy="0"/>
        </a:xfrm>
      </p:grpSpPr>
      <p:pic>
        <p:nvPicPr>
          <p:cNvPr id="4" name="Picture 3" descr="A graph of a number of people enrolled in homeless&#10;&#10;AI-generated content may be incorrect.">
            <a:extLst>
              <a:ext uri="{FF2B5EF4-FFF2-40B4-BE49-F238E27FC236}">
                <a16:creationId xmlns:a16="http://schemas.microsoft.com/office/drawing/2014/main" id="{6AC480ED-C863-5D57-D8ED-0C763DEFB4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2911" y="507446"/>
            <a:ext cx="8548099" cy="5302832"/>
          </a:xfrm>
          <a:prstGeom prst="rect">
            <a:avLst/>
          </a:prstGeom>
        </p:spPr>
      </p:pic>
    </p:spTree>
    <p:extLst>
      <p:ext uri="{BB962C8B-B14F-4D97-AF65-F5344CB8AC3E}">
        <p14:creationId xmlns:p14="http://schemas.microsoft.com/office/powerpoint/2010/main" val="205246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244034-32AB-AA55-33C9-60837CE7E451}"/>
            </a:ext>
          </a:extLst>
        </p:cNvPr>
        <p:cNvGrpSpPr/>
        <p:nvPr/>
      </p:nvGrpSpPr>
      <p:grpSpPr>
        <a:xfrm>
          <a:off x="0" y="0"/>
          <a:ext cx="0" cy="0"/>
          <a:chOff x="0" y="0"/>
          <a:chExt cx="0" cy="0"/>
        </a:xfrm>
      </p:grpSpPr>
      <p:pic>
        <p:nvPicPr>
          <p:cNvPr id="3" name="Picture 2" descr="A graph of a number of people&#10;&#10;AI-generated content may be incorrect.">
            <a:extLst>
              <a:ext uri="{FF2B5EF4-FFF2-40B4-BE49-F238E27FC236}">
                <a16:creationId xmlns:a16="http://schemas.microsoft.com/office/drawing/2014/main" id="{CF22820C-C8AD-3AAB-AE3C-751E250CBA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921" y="370797"/>
            <a:ext cx="9550157" cy="5413554"/>
          </a:xfrm>
          <a:prstGeom prst="rect">
            <a:avLst/>
          </a:prstGeom>
        </p:spPr>
      </p:pic>
    </p:spTree>
    <p:extLst>
      <p:ext uri="{BB962C8B-B14F-4D97-AF65-F5344CB8AC3E}">
        <p14:creationId xmlns:p14="http://schemas.microsoft.com/office/powerpoint/2010/main" val="526662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72428C-CBC0-5B29-DA9D-448DCDF57487}"/>
            </a:ext>
          </a:extLst>
        </p:cNvPr>
        <p:cNvGrpSpPr/>
        <p:nvPr/>
      </p:nvGrpSpPr>
      <p:grpSpPr>
        <a:xfrm>
          <a:off x="0" y="0"/>
          <a:ext cx="0" cy="0"/>
          <a:chOff x="0" y="0"/>
          <a:chExt cx="0" cy="0"/>
        </a:xfrm>
      </p:grpSpPr>
      <p:pic>
        <p:nvPicPr>
          <p:cNvPr id="4" name="Picture 3" descr="A graph of a number of people with disable conditions&#10;&#10;AI-generated content may be incorrect.">
            <a:extLst>
              <a:ext uri="{FF2B5EF4-FFF2-40B4-BE49-F238E27FC236}">
                <a16:creationId xmlns:a16="http://schemas.microsoft.com/office/drawing/2014/main" id="{7836229A-BEA9-A04E-055D-DAC09CB4D2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7146" y="459568"/>
            <a:ext cx="9657708" cy="5322313"/>
          </a:xfrm>
          <a:prstGeom prst="rect">
            <a:avLst/>
          </a:prstGeom>
        </p:spPr>
      </p:pic>
    </p:spTree>
    <p:extLst>
      <p:ext uri="{BB962C8B-B14F-4D97-AF65-F5344CB8AC3E}">
        <p14:creationId xmlns:p14="http://schemas.microsoft.com/office/powerpoint/2010/main" val="3929171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044CC4-FEA7-48B0-B02F-A8F90D7559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BD1EBC-D7D4-7922-5758-6D0B682D6429}"/>
              </a:ext>
            </a:extLst>
          </p:cNvPr>
          <p:cNvSpPr>
            <a:spLocks noGrp="1"/>
          </p:cNvSpPr>
          <p:nvPr>
            <p:ph type="title"/>
          </p:nvPr>
        </p:nvSpPr>
        <p:spPr/>
        <p:txBody>
          <a:bodyPr/>
          <a:lstStyle/>
          <a:p>
            <a:r>
              <a:rPr lang="en-US" dirty="0"/>
              <a:t>Vermont’s Housing Needs Assessment (HNA)</a:t>
            </a:r>
          </a:p>
        </p:txBody>
      </p:sp>
      <p:sp>
        <p:nvSpPr>
          <p:cNvPr id="4" name="Content Placeholder 3">
            <a:extLst>
              <a:ext uri="{FF2B5EF4-FFF2-40B4-BE49-F238E27FC236}">
                <a16:creationId xmlns:a16="http://schemas.microsoft.com/office/drawing/2014/main" id="{31703652-D755-A8B7-66E8-D2B6C2B592E2}"/>
              </a:ext>
            </a:extLst>
          </p:cNvPr>
          <p:cNvSpPr>
            <a:spLocks noGrp="1"/>
          </p:cNvSpPr>
          <p:nvPr>
            <p:ph idx="1"/>
          </p:nvPr>
        </p:nvSpPr>
        <p:spPr>
          <a:xfrm>
            <a:off x="838200" y="1825624"/>
            <a:ext cx="8039100" cy="4518025"/>
          </a:xfrm>
        </p:spPr>
        <p:txBody>
          <a:bodyPr>
            <a:normAutofit lnSpcReduction="10000"/>
          </a:bodyPr>
          <a:lstStyle/>
          <a:p>
            <a:pPr fontAlgn="base"/>
            <a:r>
              <a:rPr lang="en-US" dirty="0"/>
              <a:t>Done every five years</a:t>
            </a:r>
          </a:p>
          <a:p>
            <a:pPr fontAlgn="base"/>
            <a:r>
              <a:rPr lang="en-US" dirty="0"/>
              <a:t>Required as part of the HUD Consolidated Plan</a:t>
            </a:r>
          </a:p>
          <a:p>
            <a:pPr fontAlgn="base"/>
            <a:r>
              <a:rPr lang="en-US" dirty="0"/>
              <a:t>Comprehensive analysis used to identify current &amp; projected housing needs</a:t>
            </a:r>
          </a:p>
          <a:p>
            <a:pPr fontAlgn="base"/>
            <a:r>
              <a:rPr lang="en-US" dirty="0">
                <a:hlinkClick r:id="rId3"/>
              </a:rPr>
              <a:t>https://vhfa.org/pubs/housing-needs-assessment</a:t>
            </a:r>
            <a:endParaRPr lang="en-US" dirty="0"/>
          </a:p>
          <a:p>
            <a:pPr fontAlgn="base"/>
            <a:r>
              <a:rPr lang="en-US" dirty="0"/>
              <a:t>‘23 HOME Act &amp; ‘24 Act 181 requires the development of statewide &amp; regional housing targets. This includes setting targets to “eliminate homelessness”</a:t>
            </a:r>
            <a:br>
              <a:rPr lang="en-US" dirty="0"/>
            </a:br>
            <a:endParaRPr lang="en-US" dirty="0"/>
          </a:p>
          <a:p>
            <a:pPr fontAlgn="base"/>
            <a:endParaRPr lang="en-US" dirty="0"/>
          </a:p>
          <a:p>
            <a:endParaRPr lang="en-US" dirty="0"/>
          </a:p>
        </p:txBody>
      </p:sp>
    </p:spTree>
    <p:extLst>
      <p:ext uri="{BB962C8B-B14F-4D97-AF65-F5344CB8AC3E}">
        <p14:creationId xmlns:p14="http://schemas.microsoft.com/office/powerpoint/2010/main" val="1405607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DFB947-6F55-5C97-8528-4BAE1E4919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956038-B252-D325-19EA-FC839B692256}"/>
              </a:ext>
            </a:extLst>
          </p:cNvPr>
          <p:cNvSpPr>
            <a:spLocks noGrp="1"/>
          </p:cNvSpPr>
          <p:nvPr>
            <p:ph type="title"/>
          </p:nvPr>
        </p:nvSpPr>
        <p:spPr/>
        <p:txBody>
          <a:bodyPr/>
          <a:lstStyle/>
          <a:p>
            <a:r>
              <a:rPr lang="en-US" dirty="0"/>
              <a:t>VT’s Top Housing Needs ‘25-’29</a:t>
            </a:r>
          </a:p>
        </p:txBody>
      </p:sp>
      <p:pic>
        <p:nvPicPr>
          <p:cNvPr id="6" name="Picture 5" descr="A green and white sign&#10;&#10;AI-generated content may be incorrect.">
            <a:extLst>
              <a:ext uri="{FF2B5EF4-FFF2-40B4-BE49-F238E27FC236}">
                <a16:creationId xmlns:a16="http://schemas.microsoft.com/office/drawing/2014/main" id="{EE268171-2C10-344B-17D3-4E99930A76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3897" y="1419225"/>
            <a:ext cx="7772400" cy="4972929"/>
          </a:xfrm>
          <a:prstGeom prst="rect">
            <a:avLst/>
          </a:prstGeom>
        </p:spPr>
      </p:pic>
    </p:spTree>
    <p:extLst>
      <p:ext uri="{BB962C8B-B14F-4D97-AF65-F5344CB8AC3E}">
        <p14:creationId xmlns:p14="http://schemas.microsoft.com/office/powerpoint/2010/main" val="28653441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680DE6-EE33-CF34-03EF-AA623E8981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6C8946-33B0-E033-B9EC-AB49E5BDBC25}"/>
              </a:ext>
            </a:extLst>
          </p:cNvPr>
          <p:cNvSpPr>
            <a:spLocks noGrp="1"/>
          </p:cNvSpPr>
          <p:nvPr>
            <p:ph type="title"/>
          </p:nvPr>
        </p:nvSpPr>
        <p:spPr/>
        <p:txBody>
          <a:bodyPr/>
          <a:lstStyle/>
          <a:p>
            <a:r>
              <a:rPr lang="en-US" dirty="0"/>
              <a:t>Home Size Compared to Household Size</a:t>
            </a:r>
          </a:p>
        </p:txBody>
      </p:sp>
      <p:pic>
        <p:nvPicPr>
          <p:cNvPr id="6" name="Content Placeholder 5" descr="A screenshot of a graph&#10;&#10;AI-generated content may be incorrect.">
            <a:extLst>
              <a:ext uri="{FF2B5EF4-FFF2-40B4-BE49-F238E27FC236}">
                <a16:creationId xmlns:a16="http://schemas.microsoft.com/office/drawing/2014/main" id="{D9D3F262-25F2-FED0-E695-60DC30E6043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3068" y="1245864"/>
            <a:ext cx="8678132" cy="4941038"/>
          </a:xfrm>
        </p:spPr>
      </p:pic>
      <p:sp>
        <p:nvSpPr>
          <p:cNvPr id="9" name="TextBox 8">
            <a:extLst>
              <a:ext uri="{FF2B5EF4-FFF2-40B4-BE49-F238E27FC236}">
                <a16:creationId xmlns:a16="http://schemas.microsoft.com/office/drawing/2014/main" id="{ED1A1D1A-ABA3-38F4-C6D0-09DBA147711F}"/>
              </a:ext>
            </a:extLst>
          </p:cNvPr>
          <p:cNvSpPr txBox="1"/>
          <p:nvPr/>
        </p:nvSpPr>
        <p:spPr>
          <a:xfrm>
            <a:off x="206771" y="6354375"/>
            <a:ext cx="3487271" cy="276999"/>
          </a:xfrm>
          <a:prstGeom prst="rect">
            <a:avLst/>
          </a:prstGeom>
          <a:noFill/>
        </p:spPr>
        <p:txBody>
          <a:bodyPr wrap="square" rtlCol="0">
            <a:spAutoFit/>
          </a:bodyPr>
          <a:lstStyle/>
          <a:p>
            <a:r>
              <a:rPr lang="en-US" sz="1200" dirty="0"/>
              <a:t>Source: Vermont Housing Finance Agency (VHFA)</a:t>
            </a:r>
          </a:p>
        </p:txBody>
      </p:sp>
    </p:spTree>
    <p:extLst>
      <p:ext uri="{BB962C8B-B14F-4D97-AF65-F5344CB8AC3E}">
        <p14:creationId xmlns:p14="http://schemas.microsoft.com/office/powerpoint/2010/main" val="1795070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77667-481E-CA3A-A61B-6FF1A96F7161}"/>
              </a:ext>
            </a:extLst>
          </p:cNvPr>
          <p:cNvSpPr>
            <a:spLocks noGrp="1"/>
          </p:cNvSpPr>
          <p:nvPr>
            <p:ph type="title"/>
          </p:nvPr>
        </p:nvSpPr>
        <p:spPr>
          <a:xfrm>
            <a:off x="565484" y="365124"/>
            <a:ext cx="11261558" cy="5133307"/>
          </a:xfrm>
        </p:spPr>
        <p:txBody>
          <a:bodyPr>
            <a:normAutofit/>
          </a:bodyPr>
          <a:lstStyle/>
          <a:p>
            <a:pPr algn="ctr"/>
            <a:r>
              <a:rPr lang="en-US" sz="4800" dirty="0"/>
              <a:t>Build a Vermont where the fundamental right to housing is enjoyed by all</a:t>
            </a:r>
          </a:p>
        </p:txBody>
      </p:sp>
    </p:spTree>
    <p:extLst>
      <p:ext uri="{BB962C8B-B14F-4D97-AF65-F5344CB8AC3E}">
        <p14:creationId xmlns:p14="http://schemas.microsoft.com/office/powerpoint/2010/main" val="7227719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49C875-C7DD-B4BE-B82D-C831CC7363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6EDBB1-BE18-8C00-3BEF-6ADA7EB28069}"/>
              </a:ext>
            </a:extLst>
          </p:cNvPr>
          <p:cNvSpPr>
            <a:spLocks noGrp="1"/>
          </p:cNvSpPr>
          <p:nvPr>
            <p:ph type="title"/>
          </p:nvPr>
        </p:nvSpPr>
        <p:spPr/>
        <p:txBody>
          <a:bodyPr/>
          <a:lstStyle/>
          <a:p>
            <a:r>
              <a:rPr lang="en-US" dirty="0"/>
              <a:t>VT’s At-Risk Housing Quality</a:t>
            </a:r>
          </a:p>
        </p:txBody>
      </p:sp>
      <p:pic>
        <p:nvPicPr>
          <p:cNvPr id="7" name="Content Placeholder 6" descr="A graph of housing structure built&#10;&#10;AI-generated content may be incorrect.">
            <a:extLst>
              <a:ext uri="{FF2B5EF4-FFF2-40B4-BE49-F238E27FC236}">
                <a16:creationId xmlns:a16="http://schemas.microsoft.com/office/drawing/2014/main" id="{0FA75263-A22D-CFE6-7D33-056A4F37366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9587" y="1439917"/>
            <a:ext cx="9626290" cy="4663473"/>
          </a:xfrm>
        </p:spPr>
      </p:pic>
      <p:sp>
        <p:nvSpPr>
          <p:cNvPr id="8" name="TextBox 7">
            <a:extLst>
              <a:ext uri="{FF2B5EF4-FFF2-40B4-BE49-F238E27FC236}">
                <a16:creationId xmlns:a16="http://schemas.microsoft.com/office/drawing/2014/main" id="{932780B1-7332-80AD-B7CA-49934284F921}"/>
              </a:ext>
            </a:extLst>
          </p:cNvPr>
          <p:cNvSpPr txBox="1"/>
          <p:nvPr/>
        </p:nvSpPr>
        <p:spPr>
          <a:xfrm>
            <a:off x="335980" y="6354375"/>
            <a:ext cx="3487271" cy="276999"/>
          </a:xfrm>
          <a:prstGeom prst="rect">
            <a:avLst/>
          </a:prstGeom>
          <a:noFill/>
        </p:spPr>
        <p:txBody>
          <a:bodyPr wrap="square" rtlCol="0">
            <a:spAutoFit/>
          </a:bodyPr>
          <a:lstStyle/>
          <a:p>
            <a:r>
              <a:rPr lang="en-US" sz="1200" dirty="0"/>
              <a:t>Source: Vermont Housing Finance Agency (VHFA)</a:t>
            </a:r>
          </a:p>
        </p:txBody>
      </p:sp>
    </p:spTree>
    <p:extLst>
      <p:ext uri="{BB962C8B-B14F-4D97-AF65-F5344CB8AC3E}">
        <p14:creationId xmlns:p14="http://schemas.microsoft.com/office/powerpoint/2010/main" val="212472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B8D15-CF17-66E7-1AD7-9318A61D37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B53421-6C3F-5B2C-F3AD-078D8955FF6A}"/>
              </a:ext>
            </a:extLst>
          </p:cNvPr>
          <p:cNvSpPr>
            <a:spLocks noGrp="1"/>
          </p:cNvSpPr>
          <p:nvPr>
            <p:ph type="title"/>
          </p:nvPr>
        </p:nvSpPr>
        <p:spPr/>
        <p:txBody>
          <a:bodyPr/>
          <a:lstStyle/>
          <a:p>
            <a:r>
              <a:rPr lang="en-US" dirty="0"/>
              <a:t>Housing wage needed is growing</a:t>
            </a:r>
          </a:p>
        </p:txBody>
      </p:sp>
      <p:pic>
        <p:nvPicPr>
          <p:cNvPr id="7" name="Content Placeholder 6" descr="A graph of a number of different colored rectangles&#10;&#10;AI-generated content may be incorrect.">
            <a:extLst>
              <a:ext uri="{FF2B5EF4-FFF2-40B4-BE49-F238E27FC236}">
                <a16:creationId xmlns:a16="http://schemas.microsoft.com/office/drawing/2014/main" id="{8C8C7B63-C51E-64AF-F487-C914AF39766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5126" y="1596137"/>
            <a:ext cx="7424131" cy="4807091"/>
          </a:xfrm>
        </p:spPr>
      </p:pic>
      <p:sp>
        <p:nvSpPr>
          <p:cNvPr id="8" name="TextBox 7">
            <a:extLst>
              <a:ext uri="{FF2B5EF4-FFF2-40B4-BE49-F238E27FC236}">
                <a16:creationId xmlns:a16="http://schemas.microsoft.com/office/drawing/2014/main" id="{DFCC7C64-19B1-7946-7E9F-84F51D278C52}"/>
              </a:ext>
            </a:extLst>
          </p:cNvPr>
          <p:cNvSpPr txBox="1"/>
          <p:nvPr/>
        </p:nvSpPr>
        <p:spPr>
          <a:xfrm>
            <a:off x="4222376" y="6403228"/>
            <a:ext cx="4166881" cy="276999"/>
          </a:xfrm>
          <a:prstGeom prst="rect">
            <a:avLst/>
          </a:prstGeom>
          <a:noFill/>
        </p:spPr>
        <p:txBody>
          <a:bodyPr wrap="square" rtlCol="0">
            <a:spAutoFit/>
          </a:bodyPr>
          <a:lstStyle/>
          <a:p>
            <a:r>
              <a:rPr lang="en-US" sz="1200" dirty="0"/>
              <a:t>Source: National low Income Housing Coalition (NLIHC)</a:t>
            </a:r>
          </a:p>
        </p:txBody>
      </p:sp>
    </p:spTree>
    <p:extLst>
      <p:ext uri="{BB962C8B-B14F-4D97-AF65-F5344CB8AC3E}">
        <p14:creationId xmlns:p14="http://schemas.microsoft.com/office/powerpoint/2010/main" val="33921776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D00F9-086D-C5F9-3DE8-863B81A220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677D0E-BFEB-9927-6954-4069B89CCE02}"/>
              </a:ext>
            </a:extLst>
          </p:cNvPr>
          <p:cNvSpPr>
            <a:spLocks noGrp="1"/>
          </p:cNvSpPr>
          <p:nvPr>
            <p:ph type="title"/>
          </p:nvPr>
        </p:nvSpPr>
        <p:spPr/>
        <p:txBody>
          <a:bodyPr/>
          <a:lstStyle/>
          <a:p>
            <a:r>
              <a:rPr lang="en-US" dirty="0"/>
              <a:t>Housing costs are overwhelming</a:t>
            </a:r>
          </a:p>
        </p:txBody>
      </p:sp>
      <p:pic>
        <p:nvPicPr>
          <p:cNvPr id="6" name="Content Placeholder 5" descr="A graph of a number of people&#10;&#10;AI-generated content may be incorrect.">
            <a:extLst>
              <a:ext uri="{FF2B5EF4-FFF2-40B4-BE49-F238E27FC236}">
                <a16:creationId xmlns:a16="http://schemas.microsoft.com/office/drawing/2014/main" id="{D0877EE5-4394-4387-9D46-6B189C97E8A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3554" y="1364514"/>
            <a:ext cx="6859555" cy="4999062"/>
          </a:xfrm>
          <a:ln w="44450">
            <a:solidFill>
              <a:schemeClr val="lt1">
                <a:hueOff val="0"/>
                <a:satOff val="0"/>
                <a:lumOff val="0"/>
                <a:alpha val="93770"/>
              </a:schemeClr>
            </a:solidFill>
          </a:ln>
          <a:effectLst>
            <a:softEdge rad="274015"/>
          </a:effectLst>
        </p:spPr>
      </p:pic>
      <p:pic>
        <p:nvPicPr>
          <p:cNvPr id="9" name="Picture 8" descr="A white background with black text&#10;&#10;AI-generated content may be incorrect.">
            <a:extLst>
              <a:ext uri="{FF2B5EF4-FFF2-40B4-BE49-F238E27FC236}">
                <a16:creationId xmlns:a16="http://schemas.microsoft.com/office/drawing/2014/main" id="{2EF8EBAF-6267-1A10-E3B6-EFCBAD8883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7044" y="2908300"/>
            <a:ext cx="2590800" cy="1041400"/>
          </a:xfrm>
          <a:prstGeom prst="rect">
            <a:avLst/>
          </a:prstGeom>
        </p:spPr>
      </p:pic>
      <p:sp>
        <p:nvSpPr>
          <p:cNvPr id="10" name="TextBox 9">
            <a:extLst>
              <a:ext uri="{FF2B5EF4-FFF2-40B4-BE49-F238E27FC236}">
                <a16:creationId xmlns:a16="http://schemas.microsoft.com/office/drawing/2014/main" id="{44B7638A-6E9C-9193-08C2-A1124852C2B6}"/>
              </a:ext>
            </a:extLst>
          </p:cNvPr>
          <p:cNvSpPr txBox="1"/>
          <p:nvPr/>
        </p:nvSpPr>
        <p:spPr>
          <a:xfrm>
            <a:off x="7847044" y="1838131"/>
            <a:ext cx="3853543" cy="923330"/>
          </a:xfrm>
          <a:prstGeom prst="rect">
            <a:avLst/>
          </a:prstGeom>
          <a:noFill/>
        </p:spPr>
        <p:txBody>
          <a:bodyPr wrap="square" rtlCol="0">
            <a:spAutoFit/>
          </a:bodyPr>
          <a:lstStyle/>
          <a:p>
            <a:r>
              <a:rPr lang="en-US" dirty="0"/>
              <a:t>Housing Cost Burden: </a:t>
            </a:r>
            <a:br>
              <a:rPr lang="en-US" dirty="0"/>
            </a:br>
            <a:r>
              <a:rPr lang="en-US" dirty="0"/>
              <a:t>Housing costs as a % of </a:t>
            </a:r>
            <a:br>
              <a:rPr lang="en-US" dirty="0"/>
            </a:br>
            <a:r>
              <a:rPr lang="en-US" dirty="0"/>
              <a:t>household income</a:t>
            </a:r>
          </a:p>
        </p:txBody>
      </p:sp>
      <p:sp>
        <p:nvSpPr>
          <p:cNvPr id="11" name="TextBox 10">
            <a:extLst>
              <a:ext uri="{FF2B5EF4-FFF2-40B4-BE49-F238E27FC236}">
                <a16:creationId xmlns:a16="http://schemas.microsoft.com/office/drawing/2014/main" id="{FCE7BED9-7B2A-8800-B18E-D20FFAB0E908}"/>
              </a:ext>
            </a:extLst>
          </p:cNvPr>
          <p:cNvSpPr txBox="1"/>
          <p:nvPr/>
        </p:nvSpPr>
        <p:spPr>
          <a:xfrm>
            <a:off x="4008687" y="6354375"/>
            <a:ext cx="3614422" cy="276999"/>
          </a:xfrm>
          <a:prstGeom prst="rect">
            <a:avLst/>
          </a:prstGeom>
          <a:noFill/>
        </p:spPr>
        <p:txBody>
          <a:bodyPr wrap="square" rtlCol="0">
            <a:spAutoFit/>
          </a:bodyPr>
          <a:lstStyle/>
          <a:p>
            <a:r>
              <a:rPr lang="en-US" sz="1200" dirty="0"/>
              <a:t>U.S. Census Bureau: American Community Survey</a:t>
            </a:r>
          </a:p>
        </p:txBody>
      </p:sp>
    </p:spTree>
    <p:extLst>
      <p:ext uri="{BB962C8B-B14F-4D97-AF65-F5344CB8AC3E}">
        <p14:creationId xmlns:p14="http://schemas.microsoft.com/office/powerpoint/2010/main" val="3744970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B3996-86AE-F933-6340-A5821C6B33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4CBBBF-2868-0A04-3756-1EAA18772AC1}"/>
              </a:ext>
            </a:extLst>
          </p:cNvPr>
          <p:cNvSpPr>
            <a:spLocks noGrp="1"/>
          </p:cNvSpPr>
          <p:nvPr>
            <p:ph type="title"/>
          </p:nvPr>
        </p:nvSpPr>
        <p:spPr/>
        <p:txBody>
          <a:bodyPr/>
          <a:lstStyle/>
          <a:p>
            <a:r>
              <a:rPr lang="en-US" dirty="0"/>
              <a:t>VT Needs More Homes</a:t>
            </a:r>
          </a:p>
        </p:txBody>
      </p:sp>
      <p:pic>
        <p:nvPicPr>
          <p:cNvPr id="7" name="Picture 6" descr="A chart with numbers and text&#10;&#10;AI-generated content may be incorrect.">
            <a:extLst>
              <a:ext uri="{FF2B5EF4-FFF2-40B4-BE49-F238E27FC236}">
                <a16:creationId xmlns:a16="http://schemas.microsoft.com/office/drawing/2014/main" id="{864DD288-F139-84C8-AA30-7BD69B0061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329526"/>
            <a:ext cx="9238594" cy="4615365"/>
          </a:xfrm>
          <a:prstGeom prst="rect">
            <a:avLst/>
          </a:prstGeom>
        </p:spPr>
      </p:pic>
      <p:sp>
        <p:nvSpPr>
          <p:cNvPr id="8" name="TextBox 7">
            <a:extLst>
              <a:ext uri="{FF2B5EF4-FFF2-40B4-BE49-F238E27FC236}">
                <a16:creationId xmlns:a16="http://schemas.microsoft.com/office/drawing/2014/main" id="{E472E4AD-330D-70C8-B473-226F25C6F4FC}"/>
              </a:ext>
            </a:extLst>
          </p:cNvPr>
          <p:cNvSpPr txBox="1"/>
          <p:nvPr/>
        </p:nvSpPr>
        <p:spPr>
          <a:xfrm>
            <a:off x="371570" y="6028554"/>
            <a:ext cx="3487271" cy="276999"/>
          </a:xfrm>
          <a:prstGeom prst="rect">
            <a:avLst/>
          </a:prstGeom>
          <a:noFill/>
        </p:spPr>
        <p:txBody>
          <a:bodyPr wrap="square" rtlCol="0">
            <a:spAutoFit/>
          </a:bodyPr>
          <a:lstStyle/>
          <a:p>
            <a:r>
              <a:rPr lang="en-US" sz="1200" dirty="0"/>
              <a:t>Source: Vermont Housing Finance Agency (VHFA)</a:t>
            </a:r>
          </a:p>
        </p:txBody>
      </p:sp>
    </p:spTree>
    <p:extLst>
      <p:ext uri="{BB962C8B-B14F-4D97-AF65-F5344CB8AC3E}">
        <p14:creationId xmlns:p14="http://schemas.microsoft.com/office/powerpoint/2010/main" val="13451581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E576C-F828-28CF-FDCD-204C2D48C4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564929-0671-7882-BC87-3FF0AECF95F0}"/>
              </a:ext>
            </a:extLst>
          </p:cNvPr>
          <p:cNvSpPr>
            <a:spLocks noGrp="1"/>
          </p:cNvSpPr>
          <p:nvPr>
            <p:ph type="title"/>
          </p:nvPr>
        </p:nvSpPr>
        <p:spPr/>
        <p:txBody>
          <a:bodyPr/>
          <a:lstStyle/>
          <a:p>
            <a:r>
              <a:rPr lang="en-US" dirty="0"/>
              <a:t>Homes needed by 2030</a:t>
            </a:r>
          </a:p>
        </p:txBody>
      </p:sp>
      <p:pic>
        <p:nvPicPr>
          <p:cNvPr id="7" name="Picture 6" descr="A graph of housing prices&#10;&#10;AI-generated content may be incorrect.">
            <a:extLst>
              <a:ext uri="{FF2B5EF4-FFF2-40B4-BE49-F238E27FC236}">
                <a16:creationId xmlns:a16="http://schemas.microsoft.com/office/drawing/2014/main" id="{37281328-7E09-64F0-150D-3B10CFCA8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226" y="1364011"/>
            <a:ext cx="7573348" cy="4922676"/>
          </a:xfrm>
          <a:prstGeom prst="rect">
            <a:avLst/>
          </a:prstGeom>
        </p:spPr>
      </p:pic>
      <p:sp>
        <p:nvSpPr>
          <p:cNvPr id="8" name="TextBox 7">
            <a:extLst>
              <a:ext uri="{FF2B5EF4-FFF2-40B4-BE49-F238E27FC236}">
                <a16:creationId xmlns:a16="http://schemas.microsoft.com/office/drawing/2014/main" id="{6AB1177E-CB57-54EE-0AA9-01E28083FCFE}"/>
              </a:ext>
            </a:extLst>
          </p:cNvPr>
          <p:cNvSpPr txBox="1"/>
          <p:nvPr/>
        </p:nvSpPr>
        <p:spPr>
          <a:xfrm>
            <a:off x="180838" y="6354375"/>
            <a:ext cx="3487271" cy="276999"/>
          </a:xfrm>
          <a:prstGeom prst="rect">
            <a:avLst/>
          </a:prstGeom>
          <a:noFill/>
        </p:spPr>
        <p:txBody>
          <a:bodyPr wrap="square" rtlCol="0">
            <a:spAutoFit/>
          </a:bodyPr>
          <a:lstStyle/>
          <a:p>
            <a:r>
              <a:rPr lang="en-US" sz="1200" dirty="0"/>
              <a:t>Source: Vermont Housing Finance Agency (VHFA)</a:t>
            </a:r>
          </a:p>
        </p:txBody>
      </p:sp>
    </p:spTree>
    <p:extLst>
      <p:ext uri="{BB962C8B-B14F-4D97-AF65-F5344CB8AC3E}">
        <p14:creationId xmlns:p14="http://schemas.microsoft.com/office/powerpoint/2010/main" val="36652114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BCE3E-2988-D153-53A5-D670AD0CA890}"/>
              </a:ext>
            </a:extLst>
          </p:cNvPr>
          <p:cNvSpPr>
            <a:spLocks noGrp="1"/>
          </p:cNvSpPr>
          <p:nvPr>
            <p:ph type="title"/>
          </p:nvPr>
        </p:nvSpPr>
        <p:spPr>
          <a:xfrm>
            <a:off x="8051038" y="723713"/>
            <a:ext cx="2948657" cy="4664075"/>
          </a:xfrm>
        </p:spPr>
        <p:txBody>
          <a:bodyPr/>
          <a:lstStyle/>
          <a:p>
            <a:r>
              <a:rPr lang="en-US" dirty="0"/>
              <a:t>Estimated Affordable housing production</a:t>
            </a:r>
          </a:p>
        </p:txBody>
      </p:sp>
      <p:pic>
        <p:nvPicPr>
          <p:cNvPr id="5" name="Picture 4" descr="A graph of a number of rentals&#10;&#10;AI-generated content may be incorrect.">
            <a:extLst>
              <a:ext uri="{FF2B5EF4-FFF2-40B4-BE49-F238E27FC236}">
                <a16:creationId xmlns:a16="http://schemas.microsoft.com/office/drawing/2014/main" id="{1B6657C2-EBB9-5EA8-389C-AE73C7632E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617" y="286768"/>
            <a:ext cx="5131069" cy="6365959"/>
          </a:xfrm>
          <a:prstGeom prst="rect">
            <a:avLst/>
          </a:prstGeom>
        </p:spPr>
      </p:pic>
      <p:sp>
        <p:nvSpPr>
          <p:cNvPr id="6" name="TextBox 5">
            <a:extLst>
              <a:ext uri="{FF2B5EF4-FFF2-40B4-BE49-F238E27FC236}">
                <a16:creationId xmlns:a16="http://schemas.microsoft.com/office/drawing/2014/main" id="{4D697BD8-928B-C7EF-54F8-3DDA00C20C2E}"/>
              </a:ext>
            </a:extLst>
          </p:cNvPr>
          <p:cNvSpPr txBox="1"/>
          <p:nvPr/>
        </p:nvSpPr>
        <p:spPr>
          <a:xfrm>
            <a:off x="6161686" y="6432732"/>
            <a:ext cx="2845838" cy="276999"/>
          </a:xfrm>
          <a:prstGeom prst="rect">
            <a:avLst/>
          </a:prstGeom>
          <a:noFill/>
        </p:spPr>
        <p:txBody>
          <a:bodyPr wrap="square" rtlCol="0">
            <a:spAutoFit/>
          </a:bodyPr>
          <a:lstStyle/>
          <a:p>
            <a:r>
              <a:rPr lang="en-US" sz="1200" dirty="0"/>
              <a:t>Source: VT non-profit housing providers</a:t>
            </a:r>
          </a:p>
        </p:txBody>
      </p:sp>
    </p:spTree>
    <p:extLst>
      <p:ext uri="{BB962C8B-B14F-4D97-AF65-F5344CB8AC3E}">
        <p14:creationId xmlns:p14="http://schemas.microsoft.com/office/powerpoint/2010/main" val="9397858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2A2A2-CE76-E1A9-03D8-DDDAF8F91EB6}"/>
              </a:ext>
            </a:extLst>
          </p:cNvPr>
          <p:cNvSpPr>
            <a:spLocks noGrp="1"/>
          </p:cNvSpPr>
          <p:nvPr>
            <p:ph type="title"/>
          </p:nvPr>
        </p:nvSpPr>
        <p:spPr/>
        <p:txBody>
          <a:bodyPr/>
          <a:lstStyle/>
          <a:p>
            <a:r>
              <a:rPr lang="en-US" dirty="0"/>
              <a:t>What VT has invested in since 2020</a:t>
            </a:r>
          </a:p>
        </p:txBody>
      </p:sp>
      <p:pic>
        <p:nvPicPr>
          <p:cNvPr id="10" name="Content Placeholder 9" descr="A yellow background with blue text&#10;&#10;AI-generated content may be incorrect.">
            <a:extLst>
              <a:ext uri="{FF2B5EF4-FFF2-40B4-BE49-F238E27FC236}">
                <a16:creationId xmlns:a16="http://schemas.microsoft.com/office/drawing/2014/main" id="{3CE7CECB-DD8D-483C-92E3-691AC9E06BF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69791" y="1522737"/>
            <a:ext cx="7500637" cy="2855798"/>
          </a:xfrm>
        </p:spPr>
      </p:pic>
      <p:pic>
        <p:nvPicPr>
          <p:cNvPr id="14" name="Picture 13" descr="A blue sign with white numbers&#10;&#10;AI-generated content may be incorrect.">
            <a:extLst>
              <a:ext uri="{FF2B5EF4-FFF2-40B4-BE49-F238E27FC236}">
                <a16:creationId xmlns:a16="http://schemas.microsoft.com/office/drawing/2014/main" id="{DB307690-1C6F-7627-BE40-B1AC1E58E5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4157" y="4386903"/>
            <a:ext cx="4813300" cy="1765300"/>
          </a:xfrm>
          <a:prstGeom prst="rect">
            <a:avLst/>
          </a:prstGeom>
        </p:spPr>
      </p:pic>
      <p:sp>
        <p:nvSpPr>
          <p:cNvPr id="15" name="TextBox 14">
            <a:extLst>
              <a:ext uri="{FF2B5EF4-FFF2-40B4-BE49-F238E27FC236}">
                <a16:creationId xmlns:a16="http://schemas.microsoft.com/office/drawing/2014/main" id="{AA4E7666-D580-E18A-1A5E-72C81E574F14}"/>
              </a:ext>
            </a:extLst>
          </p:cNvPr>
          <p:cNvSpPr txBox="1"/>
          <p:nvPr/>
        </p:nvSpPr>
        <p:spPr>
          <a:xfrm>
            <a:off x="4931228" y="6163901"/>
            <a:ext cx="2329543" cy="276999"/>
          </a:xfrm>
          <a:prstGeom prst="rect">
            <a:avLst/>
          </a:prstGeom>
          <a:noFill/>
        </p:spPr>
        <p:txBody>
          <a:bodyPr wrap="square" rtlCol="0">
            <a:spAutoFit/>
          </a:bodyPr>
          <a:lstStyle/>
          <a:p>
            <a:r>
              <a:rPr lang="en-US" sz="1200" dirty="0"/>
              <a:t>Source: VHCB</a:t>
            </a:r>
          </a:p>
        </p:txBody>
      </p:sp>
      <p:sp>
        <p:nvSpPr>
          <p:cNvPr id="16" name="TextBox 15">
            <a:extLst>
              <a:ext uri="{FF2B5EF4-FFF2-40B4-BE49-F238E27FC236}">
                <a16:creationId xmlns:a16="http://schemas.microsoft.com/office/drawing/2014/main" id="{A9DC9FE4-FAFC-31E1-F8F3-F99E4CD65F0A}"/>
              </a:ext>
            </a:extLst>
          </p:cNvPr>
          <p:cNvSpPr txBox="1"/>
          <p:nvPr/>
        </p:nvSpPr>
        <p:spPr>
          <a:xfrm>
            <a:off x="9629192" y="1516213"/>
            <a:ext cx="1922106" cy="2862322"/>
          </a:xfrm>
          <a:prstGeom prst="rect">
            <a:avLst/>
          </a:prstGeom>
          <a:noFill/>
        </p:spPr>
        <p:txBody>
          <a:bodyPr wrap="square" rtlCol="0">
            <a:spAutoFit/>
          </a:bodyPr>
          <a:lstStyle/>
          <a:p>
            <a:r>
              <a:rPr lang="en-US" dirty="0"/>
              <a:t>State investments made for permanently affordable rental homes through the Vermont Housing &amp; Conservation Board (VHCB)</a:t>
            </a:r>
          </a:p>
        </p:txBody>
      </p:sp>
    </p:spTree>
    <p:extLst>
      <p:ext uri="{BB962C8B-B14F-4D97-AF65-F5344CB8AC3E}">
        <p14:creationId xmlns:p14="http://schemas.microsoft.com/office/powerpoint/2010/main" val="27531120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E113D-BC0E-C3C4-4527-D2DF0CDC12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03F40E-4C3E-7565-930D-7AEE1FBE41C0}"/>
              </a:ext>
            </a:extLst>
          </p:cNvPr>
          <p:cNvSpPr>
            <a:spLocks noGrp="1"/>
          </p:cNvSpPr>
          <p:nvPr>
            <p:ph type="title"/>
          </p:nvPr>
        </p:nvSpPr>
        <p:spPr/>
        <p:txBody>
          <a:bodyPr/>
          <a:lstStyle/>
          <a:p>
            <a:r>
              <a:rPr lang="en-US" dirty="0"/>
              <a:t>What VT has invested in since 2020</a:t>
            </a:r>
          </a:p>
        </p:txBody>
      </p:sp>
      <p:pic>
        <p:nvPicPr>
          <p:cNvPr id="6" name="Picture 5" descr="A screenshot of a map&#10;&#10;AI-generated content may be incorrect.">
            <a:extLst>
              <a:ext uri="{FF2B5EF4-FFF2-40B4-BE49-F238E27FC236}">
                <a16:creationId xmlns:a16="http://schemas.microsoft.com/office/drawing/2014/main" id="{C349BA62-FE3A-E647-C7A2-2BC1D0E52C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461" y="1425671"/>
            <a:ext cx="5617035" cy="4928704"/>
          </a:xfrm>
          <a:prstGeom prst="rect">
            <a:avLst/>
          </a:prstGeom>
        </p:spPr>
      </p:pic>
      <p:sp>
        <p:nvSpPr>
          <p:cNvPr id="7" name="TextBox 6">
            <a:extLst>
              <a:ext uri="{FF2B5EF4-FFF2-40B4-BE49-F238E27FC236}">
                <a16:creationId xmlns:a16="http://schemas.microsoft.com/office/drawing/2014/main" id="{665A418C-B8D9-704E-A841-F031DD373F45}"/>
              </a:ext>
            </a:extLst>
          </p:cNvPr>
          <p:cNvSpPr txBox="1"/>
          <p:nvPr/>
        </p:nvSpPr>
        <p:spPr>
          <a:xfrm>
            <a:off x="7256242" y="1532366"/>
            <a:ext cx="2668555" cy="1754326"/>
          </a:xfrm>
          <a:prstGeom prst="rect">
            <a:avLst/>
          </a:prstGeom>
          <a:noFill/>
        </p:spPr>
        <p:txBody>
          <a:bodyPr wrap="square" rtlCol="0">
            <a:spAutoFit/>
          </a:bodyPr>
          <a:lstStyle/>
          <a:p>
            <a:r>
              <a:rPr lang="en-US" dirty="0"/>
              <a:t>State investments made to rehabilitate rental homes through the Vermont Housing Improvement Program (VHIP)</a:t>
            </a:r>
          </a:p>
        </p:txBody>
      </p:sp>
      <p:sp>
        <p:nvSpPr>
          <p:cNvPr id="8" name="TextBox 7">
            <a:extLst>
              <a:ext uri="{FF2B5EF4-FFF2-40B4-BE49-F238E27FC236}">
                <a16:creationId xmlns:a16="http://schemas.microsoft.com/office/drawing/2014/main" id="{E49422C9-8353-D827-8067-6E825B1F58D3}"/>
              </a:ext>
            </a:extLst>
          </p:cNvPr>
          <p:cNvSpPr txBox="1"/>
          <p:nvPr/>
        </p:nvSpPr>
        <p:spPr>
          <a:xfrm>
            <a:off x="1945341" y="6354375"/>
            <a:ext cx="5076951" cy="276999"/>
          </a:xfrm>
          <a:prstGeom prst="rect">
            <a:avLst/>
          </a:prstGeom>
          <a:noFill/>
        </p:spPr>
        <p:txBody>
          <a:bodyPr wrap="square" rtlCol="0">
            <a:spAutoFit/>
          </a:bodyPr>
          <a:lstStyle/>
          <a:p>
            <a:r>
              <a:rPr lang="en-US" sz="1200" dirty="0"/>
              <a:t>Source: Department of Housing &amp; Community Development (DHCD)</a:t>
            </a:r>
          </a:p>
        </p:txBody>
      </p:sp>
    </p:spTree>
    <p:extLst>
      <p:ext uri="{BB962C8B-B14F-4D97-AF65-F5344CB8AC3E}">
        <p14:creationId xmlns:p14="http://schemas.microsoft.com/office/powerpoint/2010/main" val="10400044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C01A1-C45F-8777-7FA9-619352E5D6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729A8D-9E9A-E94E-9993-DCDBCADE685B}"/>
              </a:ext>
            </a:extLst>
          </p:cNvPr>
          <p:cNvSpPr>
            <a:spLocks noGrp="1"/>
          </p:cNvSpPr>
          <p:nvPr>
            <p:ph type="title"/>
          </p:nvPr>
        </p:nvSpPr>
        <p:spPr>
          <a:xfrm>
            <a:off x="565484" y="365124"/>
            <a:ext cx="11261558" cy="5133307"/>
          </a:xfrm>
        </p:spPr>
        <p:txBody>
          <a:bodyPr>
            <a:normAutofit/>
          </a:bodyPr>
          <a:lstStyle/>
          <a:p>
            <a:pPr algn="ctr"/>
            <a:r>
              <a:rPr lang="en-US" sz="4800" dirty="0"/>
              <a:t>People are complex. </a:t>
            </a:r>
            <a:br>
              <a:rPr lang="en-US" sz="4800" dirty="0"/>
            </a:br>
            <a:r>
              <a:rPr lang="en-US" sz="4800" dirty="0"/>
              <a:t>Systems should be simple.</a:t>
            </a:r>
          </a:p>
        </p:txBody>
      </p:sp>
    </p:spTree>
    <p:extLst>
      <p:ext uri="{BB962C8B-B14F-4D97-AF65-F5344CB8AC3E}">
        <p14:creationId xmlns:p14="http://schemas.microsoft.com/office/powerpoint/2010/main" val="13371819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2E3BE-F0DC-DA26-44CC-A6CB508E23C7}"/>
            </a:ext>
          </a:extLst>
        </p:cNvPr>
        <p:cNvGrpSpPr/>
        <p:nvPr/>
      </p:nvGrpSpPr>
      <p:grpSpPr>
        <a:xfrm>
          <a:off x="0" y="0"/>
          <a:ext cx="0" cy="0"/>
          <a:chOff x="0" y="0"/>
          <a:chExt cx="0" cy="0"/>
        </a:xfrm>
      </p:grpSpPr>
      <p:pic>
        <p:nvPicPr>
          <p:cNvPr id="5" name="Online Media 4" descr="Yoann Bourgeois Captivates Audience with Powerful Performance About Life ( Original Video )">
            <a:hlinkClick r:id="" action="ppaction://media"/>
            <a:extLst>
              <a:ext uri="{FF2B5EF4-FFF2-40B4-BE49-F238E27FC236}">
                <a16:creationId xmlns:a16="http://schemas.microsoft.com/office/drawing/2014/main" id="{4E832917-B037-09BA-6150-7FD7BD530764}"/>
              </a:ext>
            </a:extLst>
          </p:cNvPr>
          <p:cNvPicPr>
            <a:picLocks noRot="1" noChangeAspect="1"/>
          </p:cNvPicPr>
          <p:nvPr>
            <a:videoFile r:link="rId1"/>
          </p:nvPr>
        </p:nvPicPr>
        <p:blipFill>
          <a:blip r:embed="rId3"/>
          <a:stretch>
            <a:fillRect/>
          </a:stretch>
        </p:blipFill>
        <p:spPr>
          <a:xfrm>
            <a:off x="1802327" y="760288"/>
            <a:ext cx="8587346" cy="4851851"/>
          </a:xfrm>
          <a:prstGeom prst="rect">
            <a:avLst/>
          </a:prstGeom>
        </p:spPr>
      </p:pic>
      <p:sp>
        <p:nvSpPr>
          <p:cNvPr id="6" name="TextBox 5">
            <a:extLst>
              <a:ext uri="{FF2B5EF4-FFF2-40B4-BE49-F238E27FC236}">
                <a16:creationId xmlns:a16="http://schemas.microsoft.com/office/drawing/2014/main" id="{BADC39CF-3C6E-BB5D-CD3F-118CD19C173E}"/>
              </a:ext>
            </a:extLst>
          </p:cNvPr>
          <p:cNvSpPr txBox="1"/>
          <p:nvPr/>
        </p:nvSpPr>
        <p:spPr>
          <a:xfrm>
            <a:off x="1802236" y="5761078"/>
            <a:ext cx="3912956" cy="553998"/>
          </a:xfrm>
          <a:prstGeom prst="rect">
            <a:avLst/>
          </a:prstGeom>
          <a:noFill/>
        </p:spPr>
        <p:txBody>
          <a:bodyPr wrap="square" rtlCol="0">
            <a:spAutoFit/>
          </a:bodyPr>
          <a:lstStyle/>
          <a:p>
            <a:r>
              <a:rPr lang="en-US" sz="1200" dirty="0"/>
              <a:t>Performance by </a:t>
            </a:r>
            <a:r>
              <a:rPr lang="en-US" sz="1200" b="1" dirty="0"/>
              <a:t>Yoann Bourgeois </a:t>
            </a:r>
          </a:p>
          <a:p>
            <a:endParaRPr lang="en-US" dirty="0"/>
          </a:p>
        </p:txBody>
      </p:sp>
    </p:spTree>
    <p:extLst>
      <p:ext uri="{BB962C8B-B14F-4D97-AF65-F5344CB8AC3E}">
        <p14:creationId xmlns:p14="http://schemas.microsoft.com/office/powerpoint/2010/main" val="4244935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023149-91E0-70AC-6F64-998266D08B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655E28-3727-02DD-998A-3D182EB275AD}"/>
              </a:ext>
            </a:extLst>
          </p:cNvPr>
          <p:cNvSpPr>
            <a:spLocks noGrp="1"/>
          </p:cNvSpPr>
          <p:nvPr>
            <p:ph type="title"/>
          </p:nvPr>
        </p:nvSpPr>
        <p:spPr/>
        <p:txBody>
          <a:bodyPr/>
          <a:lstStyle/>
          <a:p>
            <a:r>
              <a:rPr lang="en-US" dirty="0"/>
              <a:t>Guiding Principles</a:t>
            </a:r>
          </a:p>
        </p:txBody>
      </p:sp>
      <p:graphicFrame>
        <p:nvGraphicFramePr>
          <p:cNvPr id="4" name="Content Placeholder 3">
            <a:extLst>
              <a:ext uri="{FF2B5EF4-FFF2-40B4-BE49-F238E27FC236}">
                <a16:creationId xmlns:a16="http://schemas.microsoft.com/office/drawing/2014/main" id="{D265C31C-2A97-0778-E618-DB710DAB0742}"/>
              </a:ext>
            </a:extLst>
          </p:cNvPr>
          <p:cNvGraphicFramePr>
            <a:graphicFrameLocks noGrp="1"/>
          </p:cNvGraphicFramePr>
          <p:nvPr>
            <p:ph idx="1"/>
            <p:extLst>
              <p:ext uri="{D42A27DB-BD31-4B8C-83A1-F6EECF244321}">
                <p14:modId xmlns:p14="http://schemas.microsoft.com/office/powerpoint/2010/main" val="1346532329"/>
              </p:ext>
            </p:extLst>
          </p:nvPr>
        </p:nvGraphicFramePr>
        <p:xfrm>
          <a:off x="576262" y="1690688"/>
          <a:ext cx="10777538" cy="4805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96903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BA8DA-F242-4879-EB30-10168CAB79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8E1A90-1F69-4008-6D57-F4012ADC17C4}"/>
              </a:ext>
            </a:extLst>
          </p:cNvPr>
          <p:cNvSpPr>
            <a:spLocks noGrp="1"/>
          </p:cNvSpPr>
          <p:nvPr>
            <p:ph type="title"/>
          </p:nvPr>
        </p:nvSpPr>
        <p:spPr>
          <a:xfrm>
            <a:off x="536028" y="365127"/>
            <a:ext cx="11109434" cy="1295482"/>
          </a:xfrm>
        </p:spPr>
        <p:txBody>
          <a:bodyPr/>
          <a:lstStyle/>
          <a:p>
            <a:r>
              <a:rPr lang="en-US" dirty="0"/>
              <a:t>What H.938 does well</a:t>
            </a:r>
          </a:p>
        </p:txBody>
      </p:sp>
      <p:sp>
        <p:nvSpPr>
          <p:cNvPr id="4" name="Content Placeholder 3">
            <a:extLst>
              <a:ext uri="{FF2B5EF4-FFF2-40B4-BE49-F238E27FC236}">
                <a16:creationId xmlns:a16="http://schemas.microsoft.com/office/drawing/2014/main" id="{364DD78C-3F05-4796-9413-1EF8021DBAB5}"/>
              </a:ext>
            </a:extLst>
          </p:cNvPr>
          <p:cNvSpPr>
            <a:spLocks noGrp="1"/>
          </p:cNvSpPr>
          <p:nvPr>
            <p:ph idx="1"/>
          </p:nvPr>
        </p:nvSpPr>
        <p:spPr>
          <a:xfrm>
            <a:off x="838200" y="1471448"/>
            <a:ext cx="10386848" cy="4705515"/>
          </a:xfrm>
        </p:spPr>
        <p:txBody>
          <a:bodyPr>
            <a:normAutofit lnSpcReduction="10000"/>
          </a:bodyPr>
          <a:lstStyle/>
          <a:p>
            <a:r>
              <a:rPr lang="en-US" dirty="0"/>
              <a:t>Creates framework for VT to systematically address homelessness</a:t>
            </a:r>
          </a:p>
          <a:p>
            <a:r>
              <a:rPr lang="en-US" dirty="0"/>
              <a:t>Creates intent and purpose</a:t>
            </a:r>
          </a:p>
          <a:p>
            <a:r>
              <a:rPr lang="en-US" dirty="0"/>
              <a:t>Identifies key priority areas such as: </a:t>
            </a:r>
          </a:p>
          <a:p>
            <a:pPr lvl="1"/>
            <a:r>
              <a:rPr lang="en-US" dirty="0"/>
              <a:t>prevention and diversion</a:t>
            </a:r>
          </a:p>
          <a:p>
            <a:pPr lvl="1"/>
            <a:r>
              <a:rPr lang="en-US" dirty="0"/>
              <a:t>case management/housing navigation</a:t>
            </a:r>
          </a:p>
          <a:p>
            <a:pPr lvl="1"/>
            <a:r>
              <a:rPr lang="en-US" dirty="0"/>
              <a:t>defines a diversity of shelter types</a:t>
            </a:r>
          </a:p>
          <a:p>
            <a:pPr lvl="1"/>
            <a:r>
              <a:rPr lang="en-US" dirty="0"/>
              <a:t>Bridge Rental Assistance Program</a:t>
            </a:r>
          </a:p>
          <a:p>
            <a:pPr lvl="1"/>
            <a:r>
              <a:rPr lang="en-US" dirty="0"/>
              <a:t>includes specific categories of funding/expenditures required to end homelessness </a:t>
            </a:r>
          </a:p>
          <a:p>
            <a:pPr lvl="1"/>
            <a:r>
              <a:rPr lang="en-US" dirty="0"/>
              <a:t>clear, inclusive definition of disability</a:t>
            </a:r>
          </a:p>
          <a:p>
            <a:pPr lvl="1"/>
            <a:r>
              <a:rPr lang="en-US" dirty="0"/>
              <a:t>fair appeals process</a:t>
            </a:r>
          </a:p>
        </p:txBody>
      </p:sp>
      <p:sp>
        <p:nvSpPr>
          <p:cNvPr id="3" name="Rectangle 1">
            <a:extLst>
              <a:ext uri="{FF2B5EF4-FFF2-40B4-BE49-F238E27FC236}">
                <a16:creationId xmlns:a16="http://schemas.microsoft.com/office/drawing/2014/main" id="{DD226F23-EFF1-6D44-DD50-BD802ED10AF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rPr>
              <a:t>create the shelter capacity that is required to address the various urgencies of lack of housing stock, rising housing costs, insufficient growth of the varying services needed,  causing increased housing instability.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867728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C129B-7FB6-8368-6011-69371AA6CA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5FBFA2-64D5-5AA7-CF0C-B5BCF29A36F2}"/>
              </a:ext>
            </a:extLst>
          </p:cNvPr>
          <p:cNvSpPr>
            <a:spLocks noGrp="1"/>
          </p:cNvSpPr>
          <p:nvPr>
            <p:ph type="title"/>
          </p:nvPr>
        </p:nvSpPr>
        <p:spPr>
          <a:xfrm>
            <a:off x="513184" y="365125"/>
            <a:ext cx="11131420" cy="1277063"/>
          </a:xfrm>
        </p:spPr>
        <p:txBody>
          <a:bodyPr>
            <a:normAutofit/>
          </a:bodyPr>
          <a:lstStyle/>
          <a:p>
            <a:r>
              <a:rPr lang="en-US" dirty="0"/>
              <a:t>Recommendations to improve H.938</a:t>
            </a:r>
          </a:p>
        </p:txBody>
      </p:sp>
      <p:sp>
        <p:nvSpPr>
          <p:cNvPr id="4" name="Content Placeholder 3">
            <a:extLst>
              <a:ext uri="{FF2B5EF4-FFF2-40B4-BE49-F238E27FC236}">
                <a16:creationId xmlns:a16="http://schemas.microsoft.com/office/drawing/2014/main" id="{164F3789-DE4E-A8AC-0078-A169258E9C73}"/>
              </a:ext>
            </a:extLst>
          </p:cNvPr>
          <p:cNvSpPr>
            <a:spLocks noGrp="1"/>
          </p:cNvSpPr>
          <p:nvPr>
            <p:ph idx="1"/>
          </p:nvPr>
        </p:nvSpPr>
        <p:spPr/>
        <p:txBody>
          <a:bodyPr>
            <a:normAutofit fontScale="92500" lnSpcReduction="20000"/>
          </a:bodyPr>
          <a:lstStyle/>
          <a:p>
            <a:r>
              <a:rPr lang="en-US" dirty="0"/>
              <a:t>Add/reference need to create more permanent, safe, affordable housing. Tie to statewide/regional housing and affordability targets. Consider adding a new section explicitly naming long-term, permanent housing solutions</a:t>
            </a:r>
          </a:p>
          <a:p>
            <a:r>
              <a:rPr lang="en-US" dirty="0"/>
              <a:t>Update intent, purpose and definitions (sections 2, 3, 4)</a:t>
            </a:r>
          </a:p>
          <a:p>
            <a:r>
              <a:rPr lang="en-US" dirty="0"/>
              <a:t>Remove all references to ”levels” and requirements to move from one level to another. Homelessness is not linear. (section 4, § 2203)</a:t>
            </a:r>
          </a:p>
          <a:p>
            <a:r>
              <a:rPr lang="en-US" dirty="0"/>
              <a:t>Clarify Prevention/Diversion options are not acting as a gatekeeper to access emergency shelter (section 4)</a:t>
            </a:r>
          </a:p>
          <a:p>
            <a:r>
              <a:rPr lang="en-US" dirty="0"/>
              <a:t>Permanent Supportive Housing is a federally-defined program. Clarify this is not part of an emergency response system, comes with case management and should not be time-limited (section 4)</a:t>
            </a:r>
          </a:p>
          <a:p>
            <a:endParaRPr lang="en-US" dirty="0"/>
          </a:p>
        </p:txBody>
      </p:sp>
    </p:spTree>
    <p:extLst>
      <p:ext uri="{BB962C8B-B14F-4D97-AF65-F5344CB8AC3E}">
        <p14:creationId xmlns:p14="http://schemas.microsoft.com/office/powerpoint/2010/main" val="27287064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F5E6AE-EB4D-802D-961B-5BF0219604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F2B6E0-8419-C358-8CF9-4CAE2F3FBFAF}"/>
              </a:ext>
            </a:extLst>
          </p:cNvPr>
          <p:cNvSpPr>
            <a:spLocks noGrp="1"/>
          </p:cNvSpPr>
          <p:nvPr>
            <p:ph type="title"/>
          </p:nvPr>
        </p:nvSpPr>
        <p:spPr>
          <a:xfrm>
            <a:off x="513184" y="365125"/>
            <a:ext cx="11131420" cy="1277063"/>
          </a:xfrm>
        </p:spPr>
        <p:txBody>
          <a:bodyPr>
            <a:normAutofit/>
          </a:bodyPr>
          <a:lstStyle/>
          <a:p>
            <a:r>
              <a:rPr lang="en-US" dirty="0"/>
              <a:t>Recommendations to improve H.938</a:t>
            </a:r>
          </a:p>
        </p:txBody>
      </p:sp>
      <p:sp>
        <p:nvSpPr>
          <p:cNvPr id="4" name="Content Placeholder 3">
            <a:extLst>
              <a:ext uri="{FF2B5EF4-FFF2-40B4-BE49-F238E27FC236}">
                <a16:creationId xmlns:a16="http://schemas.microsoft.com/office/drawing/2014/main" id="{C2345B69-C1C1-DCF4-59F7-92C293CD814A}"/>
              </a:ext>
            </a:extLst>
          </p:cNvPr>
          <p:cNvSpPr>
            <a:spLocks noGrp="1"/>
          </p:cNvSpPr>
          <p:nvPr>
            <p:ph idx="1"/>
          </p:nvPr>
        </p:nvSpPr>
        <p:spPr/>
        <p:txBody>
          <a:bodyPr>
            <a:normAutofit/>
          </a:bodyPr>
          <a:lstStyle/>
          <a:p>
            <a:r>
              <a:rPr lang="en-US" dirty="0"/>
              <a:t>Remove eligibility and prioritization requirement as it relates to shelter types. (section 4)</a:t>
            </a:r>
          </a:p>
          <a:p>
            <a:r>
              <a:rPr lang="en-US" dirty="0"/>
              <a:t>Remove or significantly increase both the caps on hotel/motel use (700/1000) and the nightly cap (70 days). These are arbitrary. Align with actual need (section 4)</a:t>
            </a:r>
          </a:p>
          <a:p>
            <a:r>
              <a:rPr lang="en-US" dirty="0"/>
              <a:t>Clarify that merger of CoCs is encouraged and to be studied (section 5)</a:t>
            </a:r>
          </a:p>
          <a:p>
            <a:endParaRPr lang="en-US" dirty="0"/>
          </a:p>
          <a:p>
            <a:endParaRPr lang="en-US" dirty="0"/>
          </a:p>
        </p:txBody>
      </p:sp>
    </p:spTree>
    <p:extLst>
      <p:ext uri="{BB962C8B-B14F-4D97-AF65-F5344CB8AC3E}">
        <p14:creationId xmlns:p14="http://schemas.microsoft.com/office/powerpoint/2010/main" val="19290407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A482D-A4BD-F8E2-8A54-5EA355842A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6F7A4F-768C-1A83-B29A-7D891FFE0BA4}"/>
              </a:ext>
            </a:extLst>
          </p:cNvPr>
          <p:cNvSpPr>
            <a:spLocks noGrp="1"/>
          </p:cNvSpPr>
          <p:nvPr>
            <p:ph type="title"/>
          </p:nvPr>
        </p:nvSpPr>
        <p:spPr>
          <a:xfrm>
            <a:off x="513184" y="365125"/>
            <a:ext cx="11131420" cy="1277063"/>
          </a:xfrm>
        </p:spPr>
        <p:txBody>
          <a:bodyPr>
            <a:normAutofit/>
          </a:bodyPr>
          <a:lstStyle/>
          <a:p>
            <a:r>
              <a:rPr lang="en-US" dirty="0"/>
              <a:t>Recommendations to improve H.938</a:t>
            </a:r>
          </a:p>
        </p:txBody>
      </p:sp>
      <p:sp>
        <p:nvSpPr>
          <p:cNvPr id="4" name="Content Placeholder 3">
            <a:extLst>
              <a:ext uri="{FF2B5EF4-FFF2-40B4-BE49-F238E27FC236}">
                <a16:creationId xmlns:a16="http://schemas.microsoft.com/office/drawing/2014/main" id="{80FC8B1F-9E95-2204-B546-B16DC19BBB33}"/>
              </a:ext>
            </a:extLst>
          </p:cNvPr>
          <p:cNvSpPr>
            <a:spLocks noGrp="1"/>
          </p:cNvSpPr>
          <p:nvPr>
            <p:ph idx="1"/>
          </p:nvPr>
        </p:nvSpPr>
        <p:spPr/>
        <p:txBody>
          <a:bodyPr>
            <a:normAutofit/>
          </a:bodyPr>
          <a:lstStyle/>
          <a:p>
            <a:r>
              <a:rPr lang="en-US" dirty="0"/>
              <a:t>Rulemaking timeline needs to be much longer and process much more open &amp; responsive  (sections 7 &amp; 8)</a:t>
            </a:r>
          </a:p>
          <a:p>
            <a:r>
              <a:rPr lang="en-US" dirty="0"/>
              <a:t>Payment rate structure should be a study only and specifically name shelter providers as one of the partner groups.  (section 12)</a:t>
            </a:r>
          </a:p>
          <a:p>
            <a:r>
              <a:rPr lang="en-US" dirty="0"/>
              <a:t>The proposed expenditures do not adequately meet the need. If the budget remains the same, add language in each relevant section to plan for/address the lack of funding and steps the state will take (section 14)</a:t>
            </a:r>
          </a:p>
          <a:p>
            <a:endParaRPr lang="en-US" dirty="0"/>
          </a:p>
        </p:txBody>
      </p:sp>
    </p:spTree>
    <p:extLst>
      <p:ext uri="{BB962C8B-B14F-4D97-AF65-F5344CB8AC3E}">
        <p14:creationId xmlns:p14="http://schemas.microsoft.com/office/powerpoint/2010/main" val="528380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B29CAF-8E97-5F93-0FFE-10F6F3F1C46E}"/>
            </a:ext>
          </a:extLst>
        </p:cNvPr>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DF8E3234-1DE1-4BD5-3AC8-0F6D3ADEE55B}"/>
              </a:ext>
            </a:extLst>
          </p:cNvPr>
          <p:cNvGraphicFramePr/>
          <p:nvPr>
            <p:extLst>
              <p:ext uri="{D42A27DB-BD31-4B8C-83A1-F6EECF244321}">
                <p14:modId xmlns:p14="http://schemas.microsoft.com/office/powerpoint/2010/main" val="3626075026"/>
              </p:ext>
            </p:extLst>
          </p:nvPr>
        </p:nvGraphicFramePr>
        <p:xfrm>
          <a:off x="1887621" y="33465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4241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EB8D69-C4B8-A7A2-89F8-D07E385B3D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527009-69ED-CE01-87E2-63D8FE740160}"/>
              </a:ext>
            </a:extLst>
          </p:cNvPr>
          <p:cNvSpPr>
            <a:spLocks noGrp="1"/>
          </p:cNvSpPr>
          <p:nvPr>
            <p:ph type="title"/>
          </p:nvPr>
        </p:nvSpPr>
        <p:spPr/>
        <p:txBody>
          <a:bodyPr/>
          <a:lstStyle/>
          <a:p>
            <a:r>
              <a:rPr lang="en-US" dirty="0"/>
              <a:t>Continuum of Care (CoC)</a:t>
            </a:r>
          </a:p>
        </p:txBody>
      </p:sp>
      <p:sp>
        <p:nvSpPr>
          <p:cNvPr id="4" name="Content Placeholder 3">
            <a:extLst>
              <a:ext uri="{FF2B5EF4-FFF2-40B4-BE49-F238E27FC236}">
                <a16:creationId xmlns:a16="http://schemas.microsoft.com/office/drawing/2014/main" id="{A623B717-044B-FE01-1C81-94322993689C}"/>
              </a:ext>
            </a:extLst>
          </p:cNvPr>
          <p:cNvSpPr>
            <a:spLocks noGrp="1"/>
          </p:cNvSpPr>
          <p:nvPr>
            <p:ph idx="1"/>
          </p:nvPr>
        </p:nvSpPr>
        <p:spPr/>
        <p:txBody>
          <a:bodyPr>
            <a:normAutofit fontScale="92500"/>
          </a:bodyPr>
          <a:lstStyle/>
          <a:p>
            <a:r>
              <a:rPr lang="en-US" dirty="0"/>
              <a:t>VT has two US Dept of Housing &amp; Urban Development (HUD)-recognized CoCs: </a:t>
            </a:r>
          </a:p>
          <a:p>
            <a:pPr lvl="1"/>
            <a:r>
              <a:rPr lang="en-US" dirty="0"/>
              <a:t>Chittenden County Homeless Alliance (CCHA) </a:t>
            </a:r>
          </a:p>
          <a:p>
            <a:pPr lvl="1"/>
            <a:r>
              <a:rPr lang="en-US" dirty="0"/>
              <a:t>VT Balance of State (HHAV)</a:t>
            </a:r>
          </a:p>
          <a:p>
            <a:r>
              <a:rPr lang="en-US" dirty="0"/>
              <a:t>CoC is a community plan to organize and deliver housing and services to meet the specific needs of people experiencing homelessness. It includes action steps to end homelessness and prevent a return to homelessness.</a:t>
            </a:r>
          </a:p>
          <a:p>
            <a:r>
              <a:rPr lang="en-US" dirty="0"/>
              <a:t>A CoC consists of a partnership of service &amp; resource providers, housing developers, state agencies, and others in the homelessness or low-income service system in a geographic region. </a:t>
            </a:r>
          </a:p>
          <a:p>
            <a:pPr marL="0" indent="0">
              <a:buNone/>
            </a:pPr>
            <a:endParaRPr lang="en-US" dirty="0"/>
          </a:p>
        </p:txBody>
      </p:sp>
    </p:spTree>
    <p:extLst>
      <p:ext uri="{BB962C8B-B14F-4D97-AF65-F5344CB8AC3E}">
        <p14:creationId xmlns:p14="http://schemas.microsoft.com/office/powerpoint/2010/main" val="2368352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53FB95-FFD4-0709-A1B7-ECF894C0B2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3FB222-F691-F125-8897-3FDEAD2EB8E4}"/>
              </a:ext>
            </a:extLst>
          </p:cNvPr>
          <p:cNvSpPr>
            <a:spLocks noGrp="1"/>
          </p:cNvSpPr>
          <p:nvPr>
            <p:ph type="title"/>
          </p:nvPr>
        </p:nvSpPr>
        <p:spPr/>
        <p:txBody>
          <a:bodyPr/>
          <a:lstStyle/>
          <a:p>
            <a:r>
              <a:rPr lang="en-US" dirty="0"/>
              <a:t>Continuum of Care (CoC)</a:t>
            </a:r>
          </a:p>
        </p:txBody>
      </p:sp>
      <p:sp>
        <p:nvSpPr>
          <p:cNvPr id="4" name="Content Placeholder 3">
            <a:extLst>
              <a:ext uri="{FF2B5EF4-FFF2-40B4-BE49-F238E27FC236}">
                <a16:creationId xmlns:a16="http://schemas.microsoft.com/office/drawing/2014/main" id="{8AE14096-D918-6A19-90BB-735ECB13F50F}"/>
              </a:ext>
            </a:extLst>
          </p:cNvPr>
          <p:cNvSpPr>
            <a:spLocks noGrp="1"/>
          </p:cNvSpPr>
          <p:nvPr>
            <p:ph idx="1"/>
          </p:nvPr>
        </p:nvSpPr>
        <p:spPr/>
        <p:txBody>
          <a:bodyPr>
            <a:normAutofit lnSpcReduction="10000"/>
          </a:bodyPr>
          <a:lstStyle/>
          <a:p>
            <a:r>
              <a:rPr lang="en-US" dirty="0"/>
              <a:t>CoCs monitor and address housing and service gaps through:</a:t>
            </a:r>
          </a:p>
          <a:p>
            <a:pPr lvl="1"/>
            <a:r>
              <a:rPr lang="en-US" dirty="0"/>
              <a:t>Community-led proactive solutions</a:t>
            </a:r>
          </a:p>
          <a:p>
            <a:pPr lvl="1"/>
            <a:r>
              <a:rPr lang="en-US" dirty="0"/>
              <a:t>Annual </a:t>
            </a:r>
            <a:r>
              <a:rPr lang="en-US" b="1" dirty="0"/>
              <a:t>Point in Time Count </a:t>
            </a:r>
            <a:r>
              <a:rPr lang="en-US" dirty="0"/>
              <a:t>of those experiencing homelessness</a:t>
            </a:r>
          </a:p>
          <a:p>
            <a:pPr lvl="1"/>
            <a:r>
              <a:rPr lang="en-US" dirty="0"/>
              <a:t>Manage the </a:t>
            </a:r>
            <a:r>
              <a:rPr lang="en-US" b="1" dirty="0"/>
              <a:t>Coordinated Entry (CE) and HMIS system </a:t>
            </a:r>
            <a:r>
              <a:rPr lang="en-US" dirty="0"/>
              <a:t>(below)</a:t>
            </a:r>
          </a:p>
          <a:p>
            <a:pPr lvl="1"/>
            <a:r>
              <a:rPr lang="en-US" dirty="0"/>
              <a:t>Apply for and manage annual funding from the HUD </a:t>
            </a:r>
          </a:p>
          <a:p>
            <a:r>
              <a:rPr lang="en-US" sz="2600" b="1" dirty="0"/>
              <a:t>Homeless Management Information System (HMIS): </a:t>
            </a:r>
            <a:r>
              <a:rPr lang="en-US" sz="2600" dirty="0"/>
              <a:t>Required by federal HEARTH Act that all communities collect unduplicated counts of individuals and families experiencing homelessness, use of services &amp; the effectiveness of VT’s homeless assistance system.​</a:t>
            </a:r>
          </a:p>
          <a:p>
            <a:r>
              <a:rPr lang="en-US" sz="2600" dirty="0"/>
              <a:t>Use of HMIS is required by HUD for recipients of CoC Program &amp; Emergency Solutions Grants (ESG). </a:t>
            </a:r>
            <a:endParaRPr lang="en-US" dirty="0"/>
          </a:p>
          <a:p>
            <a:endParaRPr lang="en-US" dirty="0"/>
          </a:p>
        </p:txBody>
      </p:sp>
    </p:spTree>
    <p:extLst>
      <p:ext uri="{BB962C8B-B14F-4D97-AF65-F5344CB8AC3E}">
        <p14:creationId xmlns:p14="http://schemas.microsoft.com/office/powerpoint/2010/main" val="2039058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7BB1CD-B1C7-AF5F-DF94-D72E7D30A2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C2117D-9C85-58B5-E97E-26F69E56772E}"/>
              </a:ext>
            </a:extLst>
          </p:cNvPr>
          <p:cNvSpPr>
            <a:spLocks noGrp="1"/>
          </p:cNvSpPr>
          <p:nvPr>
            <p:ph type="title"/>
          </p:nvPr>
        </p:nvSpPr>
        <p:spPr/>
        <p:txBody>
          <a:bodyPr/>
          <a:lstStyle/>
          <a:p>
            <a:r>
              <a:rPr lang="en-US" dirty="0"/>
              <a:t>Local Housing Coalitions (LHCs)</a:t>
            </a:r>
          </a:p>
        </p:txBody>
      </p:sp>
      <p:pic>
        <p:nvPicPr>
          <p:cNvPr id="7" name="Content Placeholder 6" descr="A group of blue green and white squares with white text&#10;&#10;AI-generated content may be incorrect.">
            <a:extLst>
              <a:ext uri="{FF2B5EF4-FFF2-40B4-BE49-F238E27FC236}">
                <a16:creationId xmlns:a16="http://schemas.microsoft.com/office/drawing/2014/main" id="{1A8A3E98-471E-BC36-B74F-C3290837683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68585" y="1496852"/>
            <a:ext cx="9002768" cy="4351338"/>
          </a:xfrm>
        </p:spPr>
      </p:pic>
    </p:spTree>
    <p:extLst>
      <p:ext uri="{BB962C8B-B14F-4D97-AF65-F5344CB8AC3E}">
        <p14:creationId xmlns:p14="http://schemas.microsoft.com/office/powerpoint/2010/main" val="1940890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30D36-EDC0-B437-7B80-919ED74CED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F90280-6BDA-D8CC-1F37-87B8800EEC6E}"/>
              </a:ext>
            </a:extLst>
          </p:cNvPr>
          <p:cNvSpPr>
            <a:spLocks noGrp="1"/>
          </p:cNvSpPr>
          <p:nvPr>
            <p:ph type="title"/>
          </p:nvPr>
        </p:nvSpPr>
        <p:spPr/>
        <p:txBody>
          <a:bodyPr/>
          <a:lstStyle/>
          <a:p>
            <a:r>
              <a:rPr lang="en-US" dirty="0"/>
              <a:t>Coordinated Entry (CE)</a:t>
            </a:r>
          </a:p>
        </p:txBody>
      </p:sp>
      <p:sp>
        <p:nvSpPr>
          <p:cNvPr id="4" name="Content Placeholder 3">
            <a:extLst>
              <a:ext uri="{FF2B5EF4-FFF2-40B4-BE49-F238E27FC236}">
                <a16:creationId xmlns:a16="http://schemas.microsoft.com/office/drawing/2014/main" id="{5E24F968-7919-2B2F-44F3-5D279FC13B42}"/>
              </a:ext>
            </a:extLst>
          </p:cNvPr>
          <p:cNvSpPr>
            <a:spLocks noGrp="1"/>
          </p:cNvSpPr>
          <p:nvPr>
            <p:ph idx="1"/>
          </p:nvPr>
        </p:nvSpPr>
        <p:spPr>
          <a:xfrm>
            <a:off x="838200" y="1825624"/>
            <a:ext cx="8039100" cy="4518025"/>
          </a:xfrm>
        </p:spPr>
        <p:txBody>
          <a:bodyPr>
            <a:normAutofit/>
          </a:bodyPr>
          <a:lstStyle/>
          <a:p>
            <a:pPr fontAlgn="base"/>
            <a:r>
              <a:rPr lang="en-US" dirty="0"/>
              <a:t>Improves referral appropriateness and coordination​</a:t>
            </a:r>
          </a:p>
          <a:p>
            <a:pPr fontAlgn="base"/>
            <a:r>
              <a:rPr lang="en-US" dirty="0"/>
              <a:t>Increases understanding among partners of what resources are available​</a:t>
            </a:r>
          </a:p>
          <a:p>
            <a:pPr fontAlgn="base"/>
            <a:r>
              <a:rPr lang="en-US" dirty="0"/>
              <a:t>Decreases the time that people experience homelessness​</a:t>
            </a:r>
          </a:p>
          <a:p>
            <a:pPr fontAlgn="base"/>
            <a:r>
              <a:rPr lang="en-US" dirty="0"/>
              <a:t>Helps people move in and out of the “homeless system” as quickly as possible​</a:t>
            </a:r>
          </a:p>
          <a:p>
            <a:pPr fontAlgn="base"/>
            <a:r>
              <a:rPr lang="en-US" dirty="0"/>
              <a:t>Supports community-wide or system level planning and outcomes </a:t>
            </a:r>
          </a:p>
          <a:p>
            <a:endParaRPr lang="en-US" dirty="0"/>
          </a:p>
        </p:txBody>
      </p:sp>
      <p:pic>
        <p:nvPicPr>
          <p:cNvPr id="7" name="Picture 6" descr="A diagram of a diagram&#10;&#10;AI-generated content may be incorrect.">
            <a:extLst>
              <a:ext uri="{FF2B5EF4-FFF2-40B4-BE49-F238E27FC236}">
                <a16:creationId xmlns:a16="http://schemas.microsoft.com/office/drawing/2014/main" id="{3E7B83A6-D4E1-B851-A29B-94596C11F8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1350" y="1276350"/>
            <a:ext cx="2146300" cy="4305300"/>
          </a:xfrm>
          <a:prstGeom prst="rect">
            <a:avLst/>
          </a:prstGeom>
        </p:spPr>
      </p:pic>
    </p:spTree>
    <p:extLst>
      <p:ext uri="{BB962C8B-B14F-4D97-AF65-F5344CB8AC3E}">
        <p14:creationId xmlns:p14="http://schemas.microsoft.com/office/powerpoint/2010/main" val="3043178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227CE2-33AC-2533-3F8A-A4A5954E5C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C98D21-EB07-6135-3A4B-B14794E20C36}"/>
              </a:ext>
            </a:extLst>
          </p:cNvPr>
          <p:cNvSpPr>
            <a:spLocks noGrp="1"/>
          </p:cNvSpPr>
          <p:nvPr>
            <p:ph type="title"/>
          </p:nvPr>
        </p:nvSpPr>
        <p:spPr/>
        <p:txBody>
          <a:bodyPr/>
          <a:lstStyle/>
          <a:p>
            <a:r>
              <a:rPr lang="en-US" dirty="0"/>
              <a:t>Coordinated Entry Process</a:t>
            </a:r>
          </a:p>
        </p:txBody>
      </p:sp>
      <p:pic>
        <p:nvPicPr>
          <p:cNvPr id="5" name="Picture 4">
            <a:extLst>
              <a:ext uri="{FF2B5EF4-FFF2-40B4-BE49-F238E27FC236}">
                <a16:creationId xmlns:a16="http://schemas.microsoft.com/office/drawing/2014/main" id="{566E4139-C7BA-37AD-286E-8B1729B0A3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349" y="2971800"/>
            <a:ext cx="11524059" cy="1229233"/>
          </a:xfrm>
          <a:prstGeom prst="rect">
            <a:avLst/>
          </a:prstGeom>
        </p:spPr>
      </p:pic>
    </p:spTree>
    <p:extLst>
      <p:ext uri="{BB962C8B-B14F-4D97-AF65-F5344CB8AC3E}">
        <p14:creationId xmlns:p14="http://schemas.microsoft.com/office/powerpoint/2010/main" val="42639649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1587251-010f-4251-9cd5-905b251ef260">
      <Terms xmlns="http://schemas.microsoft.com/office/infopath/2007/PartnerControls"/>
    </lcf76f155ced4ddcb4097134ff3c332f>
    <TaxCatchAll xmlns="9418ad85-047b-4376-89e2-0946c69418b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17374BC59B2EF4190F98E73C556D75D" ma:contentTypeVersion="19" ma:contentTypeDescription="Create a new document." ma:contentTypeScope="" ma:versionID="1684238067da2fe730a22f793c129bce">
  <xsd:schema xmlns:xsd="http://www.w3.org/2001/XMLSchema" xmlns:xs="http://www.w3.org/2001/XMLSchema" xmlns:p="http://schemas.microsoft.com/office/2006/metadata/properties" xmlns:ns2="91587251-010f-4251-9cd5-905b251ef260" xmlns:ns3="9418ad85-047b-4376-89e2-0946c69418be" targetNamespace="http://schemas.microsoft.com/office/2006/metadata/properties" ma:root="true" ma:fieldsID="10cfafae6c09abbf19467e5ecdc02e16" ns2:_="" ns3:_="">
    <xsd:import namespace="91587251-010f-4251-9cd5-905b251ef260"/>
    <xsd:import namespace="9418ad85-047b-4376-89e2-0946c69418b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TaxCatchAll" minOccurs="0"/>
                <xsd:element ref="ns2:MediaServiceLocation" minOccurs="0"/>
                <xsd:element ref="ns2:MediaServiceGenerationTime" minOccurs="0"/>
                <xsd:element ref="ns2:MediaServiceEventHashCode" minOccurs="0"/>
                <xsd:element ref="ns2:lcf76f155ced4ddcb4097134ff3c332f"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587251-010f-4251-9cd5-905b251ef2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f8d9269-ba81-4353-9704-2261421b28d1"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418ad85-047b-4376-89e2-0946c69418b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3b65782-b31e-467b-998c-5cb989c39e16}" ma:internalName="TaxCatchAll" ma:showField="CatchAllData" ma:web="9418ad85-047b-4376-89e2-0946c69418b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3A3E51-F60B-4730-B7AA-4472AC44C085}">
  <ds:schemaRefs>
    <ds:schemaRef ds:uri="http://schemas.microsoft.com/office/infopath/2007/PartnerControls"/>
    <ds:schemaRef ds:uri="http://purl.org/dc/terms/"/>
    <ds:schemaRef ds:uri="http://www.w3.org/XML/1998/namespace"/>
    <ds:schemaRef ds:uri="http://schemas.microsoft.com/office/2006/documentManagement/types"/>
    <ds:schemaRef ds:uri="http://schemas.microsoft.com/office/2006/metadata/properties"/>
    <ds:schemaRef ds:uri="http://schemas.openxmlformats.org/package/2006/metadata/core-properties"/>
    <ds:schemaRef ds:uri="9418ad85-047b-4376-89e2-0946c69418be"/>
    <ds:schemaRef ds:uri="91587251-010f-4251-9cd5-905b251ef260"/>
    <ds:schemaRef ds:uri="http://purl.org/dc/dcmitype/"/>
    <ds:schemaRef ds:uri="http://purl.org/dc/elements/1.1/"/>
  </ds:schemaRefs>
</ds:datastoreItem>
</file>

<file path=customXml/itemProps2.xml><?xml version="1.0" encoding="utf-8"?>
<ds:datastoreItem xmlns:ds="http://schemas.openxmlformats.org/officeDocument/2006/customXml" ds:itemID="{10700C5B-4F02-46ED-97F5-211D762010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587251-010f-4251-9cd5-905b251ef260"/>
    <ds:schemaRef ds:uri="9418ad85-047b-4376-89e2-0946c69418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16A496E-B81A-4EAC-B1DC-6DF93559DF9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13041</TotalTime>
  <Words>1131</Words>
  <Application>Microsoft Macintosh PowerPoint</Application>
  <PresentationFormat>Widescreen</PresentationFormat>
  <Paragraphs>113</Paragraphs>
  <Slides>33</Slides>
  <Notes>17</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33</vt:i4>
      </vt:variant>
    </vt:vector>
  </HeadingPairs>
  <TitlesOfParts>
    <vt:vector size="39" baseType="lpstr">
      <vt:lpstr>Aptos</vt:lpstr>
      <vt:lpstr>Aptos Display</vt:lpstr>
      <vt:lpstr>Arial</vt:lpstr>
      <vt:lpstr>Calibri</vt:lpstr>
      <vt:lpstr>office theme</vt:lpstr>
      <vt:lpstr>Custom Design</vt:lpstr>
      <vt:lpstr>HHAV’s Response to H.938</vt:lpstr>
      <vt:lpstr>Build a Vermont where the fundamental right to housing is enjoyed by all</vt:lpstr>
      <vt:lpstr>Guiding Principles</vt:lpstr>
      <vt:lpstr>PowerPoint Presentation</vt:lpstr>
      <vt:lpstr>Continuum of Care (CoC)</vt:lpstr>
      <vt:lpstr>Continuum of Care (CoC)</vt:lpstr>
      <vt:lpstr>Local Housing Coalitions (LHCs)</vt:lpstr>
      <vt:lpstr>Coordinated Entry (CE)</vt:lpstr>
      <vt:lpstr>Coordinated Entry Process</vt:lpstr>
      <vt:lpstr>PowerPoint Presentation</vt:lpstr>
      <vt:lpstr>Point in Time (PIT)</vt:lpstr>
      <vt:lpstr>People experiencing homelessness</vt:lpstr>
      <vt:lpstr>Housing Inventory Count (HIC)</vt:lpstr>
      <vt:lpstr>PowerPoint Presentation</vt:lpstr>
      <vt:lpstr>PowerPoint Presentation</vt:lpstr>
      <vt:lpstr>PowerPoint Presentation</vt:lpstr>
      <vt:lpstr>Vermont’s Housing Needs Assessment (HNA)</vt:lpstr>
      <vt:lpstr>VT’s Top Housing Needs ‘25-’29</vt:lpstr>
      <vt:lpstr>Home Size Compared to Household Size</vt:lpstr>
      <vt:lpstr>VT’s At-Risk Housing Quality</vt:lpstr>
      <vt:lpstr>Housing wage needed is growing</vt:lpstr>
      <vt:lpstr>Housing costs are overwhelming</vt:lpstr>
      <vt:lpstr>VT Needs More Homes</vt:lpstr>
      <vt:lpstr>Homes needed by 2030</vt:lpstr>
      <vt:lpstr>Estimated Affordable housing production</vt:lpstr>
      <vt:lpstr>What VT has invested in since 2020</vt:lpstr>
      <vt:lpstr>What VT has invested in since 2020</vt:lpstr>
      <vt:lpstr>People are complex.  Systems should be simple.</vt:lpstr>
      <vt:lpstr>PowerPoint Presentation</vt:lpstr>
      <vt:lpstr>What H.938 does well</vt:lpstr>
      <vt:lpstr>Recommendations to improve H.938</vt:lpstr>
      <vt:lpstr>Recommendations to improve H.938</vt:lpstr>
      <vt:lpstr>Recommendations to improve H.938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Michael Redmond</dc:creator>
  <cp:lastModifiedBy>Chad Simmons</cp:lastModifiedBy>
  <cp:revision>24</cp:revision>
  <cp:lastPrinted>2026-01-07T22:45:48Z</cp:lastPrinted>
  <dcterms:created xsi:type="dcterms:W3CDTF">2026-01-07T19:12:06Z</dcterms:created>
  <dcterms:modified xsi:type="dcterms:W3CDTF">2026-04-27T12:21:12Z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0x010100017374BC59B2EF4190F98E73C556D75D</vt:lpwstr>
  </property>
  <property fmtid="{D5CDD505-2E9C-101B-9397-08002B2CF9AE}" pid="3" name="MediaServiceImageTags">
    <vt:lpwstr/>
  </property>
</Properties>
</file>